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44"/>
  </p:notesMasterIdLst>
  <p:sldIdLst>
    <p:sldId id="256" r:id="rId2"/>
    <p:sldId id="257" r:id="rId3"/>
    <p:sldId id="313" r:id="rId4"/>
    <p:sldId id="354" r:id="rId5"/>
    <p:sldId id="355" r:id="rId6"/>
    <p:sldId id="314" r:id="rId7"/>
    <p:sldId id="315" r:id="rId8"/>
    <p:sldId id="316" r:id="rId9"/>
    <p:sldId id="317" r:id="rId10"/>
    <p:sldId id="318" r:id="rId11"/>
    <p:sldId id="319" r:id="rId12"/>
    <p:sldId id="320" r:id="rId13"/>
    <p:sldId id="321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2" r:id="rId23"/>
    <p:sldId id="331" r:id="rId24"/>
    <p:sldId id="333" r:id="rId25"/>
    <p:sldId id="334" r:id="rId26"/>
    <p:sldId id="335" r:id="rId27"/>
    <p:sldId id="336" r:id="rId28"/>
    <p:sldId id="337" r:id="rId29"/>
    <p:sldId id="338" r:id="rId30"/>
    <p:sldId id="340" r:id="rId31"/>
    <p:sldId id="346" r:id="rId32"/>
    <p:sldId id="347" r:id="rId33"/>
    <p:sldId id="341" r:id="rId34"/>
    <p:sldId id="348" r:id="rId35"/>
    <p:sldId id="342" r:id="rId36"/>
    <p:sldId id="343" r:id="rId37"/>
    <p:sldId id="344" r:id="rId38"/>
    <p:sldId id="345" r:id="rId39"/>
    <p:sldId id="349" r:id="rId40"/>
    <p:sldId id="350" r:id="rId41"/>
    <p:sldId id="352" r:id="rId42"/>
    <p:sldId id="353" r:id="rId4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3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1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05C17-3231-4D1E-A2A0-BCD009498023}" type="datetimeFigureOut">
              <a:rPr lang="es-ES"/>
              <a:t>22/04/2019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6927B-B73B-44B9-8B5C-2D90A77E131B}" type="slidenum">
              <a:rPr lang="es-ES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238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59286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11243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641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3871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4103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63318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89300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20186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4495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3787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0557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2897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4415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5893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7939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76617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8829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6927B-B73B-44B9-8B5C-2D90A77E131B}" type="slidenum">
              <a:rPr lang="es-ES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727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7A09377A-9948-4548-9C99-91F591A5054A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804749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77A-9948-4548-9C99-91F591A5054A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634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77A-9948-4548-9C99-91F591A5054A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4050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77A-9948-4548-9C99-91F591A5054A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5925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77A-9948-4548-9C99-91F591A5054A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5157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77A-9948-4548-9C99-91F591A5054A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369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77A-9948-4548-9C99-91F591A5054A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253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77A-9948-4548-9C99-91F591A5054A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96721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77A-9948-4548-9C99-91F591A5054A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5673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7A09377A-9948-4548-9C99-91F591A5054A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7424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77A-9948-4548-9C99-91F591A5054A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952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77A-9948-4548-9C99-91F591A5054A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8292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77A-9948-4548-9C99-91F591A5054A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130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77A-9948-4548-9C99-91F591A5054A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1822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77A-9948-4548-9C99-91F591A5054A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74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77A-9948-4548-9C99-91F591A5054A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4968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9377A-9948-4548-9C99-91F591A5054A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64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63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A09377A-9948-4548-9C99-91F591A5054A}" type="datetimeFigureOut">
              <a:rPr lang="es-ES" smtClean="0"/>
              <a:t>22/04/2019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DB36B1-7183-4D31-910C-4A1AAF1E148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33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6.png"/><Relationship Id="rId10" Type="http://schemas.openxmlformats.org/officeDocument/2006/relationships/image" Target="../media/image20.gif"/><Relationship Id="rId4" Type="http://schemas.openxmlformats.org/officeDocument/2006/relationships/image" Target="../media/image25.png"/><Relationship Id="rId9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0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0.png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.gif"/><Relationship Id="rId7" Type="http://schemas.openxmlformats.org/officeDocument/2006/relationships/image" Target="../media/image51.png"/><Relationship Id="rId12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8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4.gif"/><Relationship Id="rId7" Type="http://schemas.openxmlformats.org/officeDocument/2006/relationships/slide" Target="slide1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11" Type="http://schemas.openxmlformats.org/officeDocument/2006/relationships/slide" Target="slide29.xml"/><Relationship Id="rId5" Type="http://schemas.openxmlformats.org/officeDocument/2006/relationships/image" Target="../media/image2.jpeg"/><Relationship Id="rId10" Type="http://schemas.openxmlformats.org/officeDocument/2006/relationships/slide" Target="slide40.xml"/><Relationship Id="rId4" Type="http://schemas.openxmlformats.org/officeDocument/2006/relationships/slide" Target="slide5.xml"/><Relationship Id="rId9" Type="http://schemas.openxmlformats.org/officeDocument/2006/relationships/slide" Target="slide3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9.gif"/><Relationship Id="rId4" Type="http://schemas.openxmlformats.org/officeDocument/2006/relationships/image" Target="../media/image10.png"/><Relationship Id="rId9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9.gif"/><Relationship Id="rId5" Type="http://schemas.openxmlformats.org/officeDocument/2006/relationships/image" Target="../media/image150.png"/><Relationship Id="rId10" Type="http://schemas.openxmlformats.org/officeDocument/2006/relationships/image" Target="../media/image8.gif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1Bach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Estadística bidimensional</a:t>
            </a:r>
          </a:p>
          <a:p>
            <a:r>
              <a:rPr lang="es-ES" dirty="0" smtClean="0"/>
              <a:t>Víctor </a:t>
            </a:r>
            <a:r>
              <a:rPr lang="es-ES" dirty="0"/>
              <a:t>Concejero </a:t>
            </a:r>
            <a:r>
              <a:rPr lang="es-ES" dirty="0" smtClean="0"/>
              <a:t>Sanz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807" y="4659923"/>
            <a:ext cx="1978269" cy="197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06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857252"/>
            <a:ext cx="7514035" cy="1314449"/>
          </a:xfrm>
        </p:spPr>
        <p:txBody>
          <a:bodyPr/>
          <a:lstStyle/>
          <a:p>
            <a:r>
              <a:rPr lang="es-ES" u="sng" dirty="0" smtClean="0"/>
              <a:t>2</a:t>
            </a:r>
            <a:r>
              <a:rPr lang="es-ES" u="sng" dirty="0"/>
              <a:t>. Estadística bidimensional. Concepto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3234" y="1905336"/>
                <a:ext cx="7514035" cy="4387476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es-ES" dirty="0"/>
                  <a:t>Ana ha realizado 450 ejercicios de matemáticas durante el curso, y en el examen tiene un 9. Benito ha realizado 10 ejercicios durante el curso, y tiene un 2.</a:t>
                </a:r>
              </a:p>
              <a:p>
                <a:pPr marL="0" indent="0">
                  <a:buNone/>
                </a:pPr>
                <a:r>
                  <a:rPr lang="es-ES" b="1" dirty="0"/>
                  <a:t>	¿Crees que hay una relación entre las dos magnitudes?</a:t>
                </a:r>
              </a:p>
              <a:p>
                <a:pPr marL="0" indent="0">
                  <a:buNone/>
                </a:pPr>
                <a:endParaRPr lang="es-ES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s-ES" b="1" dirty="0"/>
                  <a:t>NOTA:</a:t>
                </a:r>
              </a:p>
              <a:p>
                <a:pPr lvl="1" algn="just">
                  <a:buFont typeface="Arial" panose="020B0604020202020204" pitchFamily="34" charset="0"/>
                  <a:buChar char="•"/>
                </a:pPr>
                <a:r>
                  <a:rPr lang="es-ES" b="1" dirty="0"/>
                  <a:t>Magnitudes: propiedad o característica que es medible o contable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s-ES" b="1" dirty="0"/>
                  <a:t>Magnitudes del problema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s-ES" b="1" dirty="0"/>
                  <a:t>: actividades realizadas durante el curso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s-ES" b="1" dirty="0"/>
                  <a:t>: nota obtenida durante el curso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3234" y="1905336"/>
                <a:ext cx="7514035" cy="4387476"/>
              </a:xfrm>
              <a:blipFill rotWithShape="0">
                <a:blip r:embed="rId3"/>
                <a:stretch>
                  <a:fillRect l="-1867" t="-1669" r="-113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367553" y="2171701"/>
            <a:ext cx="795617" cy="7956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</a:t>
            </a:r>
          </a:p>
        </p:txBody>
      </p:sp>
      <p:sp>
        <p:nvSpPr>
          <p:cNvPr id="6" name="Disco magnético 5"/>
          <p:cNvSpPr/>
          <p:nvPr/>
        </p:nvSpPr>
        <p:spPr>
          <a:xfrm>
            <a:off x="397141" y="1221283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Disco magnético 6"/>
          <p:cNvSpPr/>
          <p:nvPr/>
        </p:nvSpPr>
        <p:spPr>
          <a:xfrm>
            <a:off x="397140" y="1115324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Disco magnético 7"/>
          <p:cNvSpPr/>
          <p:nvPr/>
        </p:nvSpPr>
        <p:spPr>
          <a:xfrm>
            <a:off x="397140" y="100758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Disco magnético 8"/>
          <p:cNvSpPr/>
          <p:nvPr/>
        </p:nvSpPr>
        <p:spPr>
          <a:xfrm>
            <a:off x="397139" y="91033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Disco magnético 9"/>
          <p:cNvSpPr/>
          <p:nvPr/>
        </p:nvSpPr>
        <p:spPr>
          <a:xfrm>
            <a:off x="397141" y="80657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Disco magnético 16"/>
          <p:cNvSpPr/>
          <p:nvPr/>
        </p:nvSpPr>
        <p:spPr>
          <a:xfrm>
            <a:off x="404381" y="705354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Disco magnético 17"/>
          <p:cNvSpPr/>
          <p:nvPr/>
        </p:nvSpPr>
        <p:spPr>
          <a:xfrm>
            <a:off x="404380" y="599395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Disco magnético 18"/>
          <p:cNvSpPr/>
          <p:nvPr/>
        </p:nvSpPr>
        <p:spPr>
          <a:xfrm>
            <a:off x="404380" y="50036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Disco magnético 19"/>
          <p:cNvSpPr/>
          <p:nvPr/>
        </p:nvSpPr>
        <p:spPr>
          <a:xfrm>
            <a:off x="404379" y="40311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675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857252"/>
            <a:ext cx="7514035" cy="1314449"/>
          </a:xfrm>
        </p:spPr>
        <p:txBody>
          <a:bodyPr/>
          <a:lstStyle/>
          <a:p>
            <a:r>
              <a:rPr lang="es-ES" u="sng" dirty="0" smtClean="0"/>
              <a:t>2</a:t>
            </a:r>
            <a:r>
              <a:rPr lang="es-ES" u="sng" dirty="0"/>
              <a:t>. Estadística bidimensional Concepto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4" y="1905336"/>
            <a:ext cx="7514035" cy="4387476"/>
          </a:xfrm>
        </p:spPr>
        <p:txBody>
          <a:bodyPr anchor="t">
            <a:normAutofit/>
          </a:bodyPr>
          <a:lstStyle/>
          <a:p>
            <a:pPr algn="just"/>
            <a:r>
              <a:rPr lang="es-ES" dirty="0"/>
              <a:t>Ana ha realizado 450 ejercicios de matemáticas durante el curso, y en el examen tiene un 9. Benito ha realizado 10 ejercicios durante el curso, y tiene un 2.</a:t>
            </a:r>
          </a:p>
          <a:p>
            <a:pPr marL="0" indent="0" algn="just">
              <a:buNone/>
            </a:pPr>
            <a:r>
              <a:rPr lang="es-ES" b="1" dirty="0"/>
              <a:t>	¿Crees que hay una relación entre las dos magnitudes?</a:t>
            </a:r>
          </a:p>
          <a:p>
            <a:pPr marL="0" indent="0">
              <a:buNone/>
            </a:pPr>
            <a:endParaRPr lang="es-E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367553" y="2171701"/>
            <a:ext cx="795617" cy="79561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A</a:t>
            </a:r>
          </a:p>
        </p:txBody>
      </p:sp>
      <p:sp>
        <p:nvSpPr>
          <p:cNvPr id="6" name="Disco magnético 5"/>
          <p:cNvSpPr/>
          <p:nvPr/>
        </p:nvSpPr>
        <p:spPr>
          <a:xfrm>
            <a:off x="397141" y="1221283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Disco magnético 6"/>
          <p:cNvSpPr/>
          <p:nvPr/>
        </p:nvSpPr>
        <p:spPr>
          <a:xfrm>
            <a:off x="397140" y="1115324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Disco magnético 7"/>
          <p:cNvSpPr/>
          <p:nvPr/>
        </p:nvSpPr>
        <p:spPr>
          <a:xfrm>
            <a:off x="397140" y="100758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Disco magnético 8"/>
          <p:cNvSpPr/>
          <p:nvPr/>
        </p:nvSpPr>
        <p:spPr>
          <a:xfrm>
            <a:off x="397139" y="91033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Disco magnético 9"/>
          <p:cNvSpPr/>
          <p:nvPr/>
        </p:nvSpPr>
        <p:spPr>
          <a:xfrm>
            <a:off x="397141" y="80657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Disco magnético 10"/>
          <p:cNvSpPr/>
          <p:nvPr/>
        </p:nvSpPr>
        <p:spPr>
          <a:xfrm>
            <a:off x="404381" y="705354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Disco magnético 11"/>
          <p:cNvSpPr/>
          <p:nvPr/>
        </p:nvSpPr>
        <p:spPr>
          <a:xfrm>
            <a:off x="404380" y="599395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Disco magnético 12"/>
          <p:cNvSpPr/>
          <p:nvPr/>
        </p:nvSpPr>
        <p:spPr>
          <a:xfrm>
            <a:off x="404380" y="50036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Disco magnético 13"/>
          <p:cNvSpPr/>
          <p:nvPr/>
        </p:nvSpPr>
        <p:spPr>
          <a:xfrm>
            <a:off x="404379" y="40311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rincondepaco.com.mx/rincon/Inicio/Apuntes/Proyecto/archivos/asociacion_archivos/image0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528"/>
          <a:stretch/>
        </p:blipFill>
        <p:spPr bwMode="auto">
          <a:xfrm>
            <a:off x="6470893" y="3806786"/>
            <a:ext cx="243897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830640" y="4080634"/>
            <a:ext cx="54830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b="1" dirty="0"/>
              <a:t>En principio, se entiende que cuantos </a:t>
            </a:r>
            <a:r>
              <a:rPr lang="es-ES" b="1" dirty="0">
                <a:solidFill>
                  <a:srgbClr val="00B050"/>
                </a:solidFill>
              </a:rPr>
              <a:t>más</a:t>
            </a:r>
            <a:r>
              <a:rPr lang="es-ES" b="1" dirty="0"/>
              <a:t> ejercicios se realicen, </a:t>
            </a:r>
            <a:r>
              <a:rPr lang="es-ES" b="1" dirty="0">
                <a:solidFill>
                  <a:srgbClr val="00B050"/>
                </a:solidFill>
              </a:rPr>
              <a:t>más</a:t>
            </a:r>
            <a:r>
              <a:rPr lang="es-ES" b="1" dirty="0"/>
              <a:t> nota se obtendrá.</a:t>
            </a:r>
          </a:p>
          <a:p>
            <a:pPr lvl="1" algn="just"/>
            <a:endParaRPr lang="es-ES" b="1" dirty="0"/>
          </a:p>
          <a:p>
            <a:pPr lvl="1" algn="just"/>
            <a:r>
              <a:rPr lang="es-ES" b="1" dirty="0"/>
              <a:t>Estas son magnitudes </a:t>
            </a:r>
            <a:r>
              <a:rPr lang="es-ES" b="1" dirty="0">
                <a:solidFill>
                  <a:srgbClr val="00B050"/>
                </a:solidFill>
              </a:rPr>
              <a:t>directamente proporcionales</a:t>
            </a:r>
          </a:p>
          <a:p>
            <a:pPr lvl="1" algn="just"/>
            <a:endParaRPr lang="es-ES" b="1" dirty="0">
              <a:solidFill>
                <a:srgbClr val="00B050"/>
              </a:solidFill>
            </a:endParaRPr>
          </a:p>
          <a:p>
            <a:pPr lvl="1" algn="just"/>
            <a:r>
              <a:rPr lang="es-ES" b="1" dirty="0"/>
              <a:t>(cuanto </a:t>
            </a:r>
            <a:r>
              <a:rPr lang="es-ES" b="1" dirty="0">
                <a:solidFill>
                  <a:srgbClr val="00B050"/>
                </a:solidFill>
              </a:rPr>
              <a:t>más</a:t>
            </a:r>
            <a:r>
              <a:rPr lang="es-ES" b="1" dirty="0"/>
              <a:t> vale una, </a:t>
            </a:r>
            <a:r>
              <a:rPr lang="es-ES" b="1" dirty="0">
                <a:solidFill>
                  <a:srgbClr val="00B050"/>
                </a:solidFill>
              </a:rPr>
              <a:t>más</a:t>
            </a:r>
            <a:r>
              <a:rPr lang="es-ES" b="1" dirty="0"/>
              <a:t> vale la otra)</a:t>
            </a:r>
          </a:p>
          <a:p>
            <a:pPr lvl="1" algn="just"/>
            <a:r>
              <a:rPr lang="es-ES" b="1" dirty="0"/>
              <a:t>(cuanto </a:t>
            </a:r>
            <a:r>
              <a:rPr lang="es-ES" b="1" dirty="0">
                <a:solidFill>
                  <a:srgbClr val="FF0000"/>
                </a:solidFill>
              </a:rPr>
              <a:t>menos</a:t>
            </a:r>
            <a:r>
              <a:rPr lang="es-ES" b="1" dirty="0"/>
              <a:t> vale una, </a:t>
            </a:r>
            <a:r>
              <a:rPr lang="es-ES" b="1" dirty="0">
                <a:solidFill>
                  <a:srgbClr val="FF0000"/>
                </a:solidFill>
              </a:rPr>
              <a:t>menos</a:t>
            </a:r>
            <a:r>
              <a:rPr lang="es-ES" b="1" dirty="0"/>
              <a:t> vale la otra)</a:t>
            </a:r>
          </a:p>
        </p:txBody>
      </p:sp>
    </p:spTree>
    <p:extLst>
      <p:ext uri="{BB962C8B-B14F-4D97-AF65-F5344CB8AC3E}">
        <p14:creationId xmlns:p14="http://schemas.microsoft.com/office/powerpoint/2010/main" val="3241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857252"/>
            <a:ext cx="7514035" cy="1314449"/>
          </a:xfrm>
        </p:spPr>
        <p:txBody>
          <a:bodyPr/>
          <a:lstStyle/>
          <a:p>
            <a:r>
              <a:rPr lang="es-ES" u="sng" dirty="0" smtClean="0"/>
              <a:t>2</a:t>
            </a:r>
            <a:r>
              <a:rPr lang="es-ES" u="sng" dirty="0"/>
              <a:t>. Estadística bidimensional. Concepto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3234" y="1905336"/>
                <a:ext cx="7514035" cy="4387476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es-ES" dirty="0"/>
                  <a:t>Ana ha jugado durante el curso 450 horas a la PS3, obteniendo una nota de 2 en matemáticas. Benito ha jugado 10 horas a la PS3, obteniendo una nota de 9.</a:t>
                </a:r>
              </a:p>
              <a:p>
                <a:pPr marL="0" indent="0">
                  <a:buNone/>
                </a:pPr>
                <a:r>
                  <a:rPr lang="es-ES" b="1" dirty="0"/>
                  <a:t>	¿Crees que hay una relación entre las dos magnitudes?</a:t>
                </a:r>
              </a:p>
              <a:p>
                <a:pPr marL="0" indent="0">
                  <a:buNone/>
                </a:pPr>
                <a:endParaRPr lang="es-ES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s-ES" b="1" dirty="0"/>
                  <a:t>NOTA:</a:t>
                </a:r>
              </a:p>
              <a:p>
                <a:pPr lvl="1" algn="just">
                  <a:buFont typeface="Arial" panose="020B0604020202020204" pitchFamily="34" charset="0"/>
                  <a:buChar char="•"/>
                </a:pPr>
                <a:r>
                  <a:rPr lang="es-ES" b="1" dirty="0"/>
                  <a:t>Magnitudes: propiedad o característica que es medible o contable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s-ES" b="1" dirty="0"/>
                  <a:t>Magnitudes del problema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s-ES" b="1" dirty="0"/>
                  <a:t>: horas jugadas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s-ES" b="1" dirty="0"/>
                  <a:t>: nota obtenida durante el curso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3234" y="1905336"/>
                <a:ext cx="7514035" cy="4387476"/>
              </a:xfrm>
              <a:blipFill rotWithShape="0">
                <a:blip r:embed="rId3"/>
                <a:stretch>
                  <a:fillRect l="-1867" t="-1669" r="-113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367553" y="2171701"/>
            <a:ext cx="795617" cy="79561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</a:t>
            </a:r>
          </a:p>
        </p:txBody>
      </p:sp>
      <p:sp>
        <p:nvSpPr>
          <p:cNvPr id="6" name="Disco magnético 5"/>
          <p:cNvSpPr/>
          <p:nvPr/>
        </p:nvSpPr>
        <p:spPr>
          <a:xfrm>
            <a:off x="397141" y="1221283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Disco magnético 6"/>
          <p:cNvSpPr/>
          <p:nvPr/>
        </p:nvSpPr>
        <p:spPr>
          <a:xfrm>
            <a:off x="397140" y="1115324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Disco magnético 7"/>
          <p:cNvSpPr/>
          <p:nvPr/>
        </p:nvSpPr>
        <p:spPr>
          <a:xfrm>
            <a:off x="397140" y="100758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Disco magnético 8"/>
          <p:cNvSpPr/>
          <p:nvPr/>
        </p:nvSpPr>
        <p:spPr>
          <a:xfrm>
            <a:off x="397139" y="91033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Disco magnético 9"/>
          <p:cNvSpPr/>
          <p:nvPr/>
        </p:nvSpPr>
        <p:spPr>
          <a:xfrm>
            <a:off x="397141" y="80657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Disco magnético 10"/>
          <p:cNvSpPr/>
          <p:nvPr/>
        </p:nvSpPr>
        <p:spPr>
          <a:xfrm>
            <a:off x="404381" y="705354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Disco magnético 11"/>
          <p:cNvSpPr/>
          <p:nvPr/>
        </p:nvSpPr>
        <p:spPr>
          <a:xfrm>
            <a:off x="404380" y="599395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Disco magnético 12"/>
          <p:cNvSpPr/>
          <p:nvPr/>
        </p:nvSpPr>
        <p:spPr>
          <a:xfrm>
            <a:off x="404380" y="50036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Disco magnético 13"/>
          <p:cNvSpPr/>
          <p:nvPr/>
        </p:nvSpPr>
        <p:spPr>
          <a:xfrm>
            <a:off x="404379" y="40311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043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857252"/>
            <a:ext cx="7514035" cy="1314449"/>
          </a:xfrm>
        </p:spPr>
        <p:txBody>
          <a:bodyPr/>
          <a:lstStyle/>
          <a:p>
            <a:r>
              <a:rPr lang="es-ES" u="sng" dirty="0" smtClean="0"/>
              <a:t>2. </a:t>
            </a:r>
            <a:r>
              <a:rPr lang="es-ES" u="sng" dirty="0"/>
              <a:t>Estadística bidimensional. Concepto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4" y="1905336"/>
            <a:ext cx="7514035" cy="4387476"/>
          </a:xfrm>
        </p:spPr>
        <p:txBody>
          <a:bodyPr anchor="t">
            <a:normAutofit/>
          </a:bodyPr>
          <a:lstStyle/>
          <a:p>
            <a:pPr algn="just"/>
            <a:r>
              <a:rPr lang="es-ES" dirty="0"/>
              <a:t>Ana ha jugado durante el curso 450 horas a la PS3, obteniendo una nota de 2 en matemáticas. Benito ha jugado 10 horas a la PS3, obteniendo una nota de 9.</a:t>
            </a:r>
          </a:p>
          <a:p>
            <a:pPr marL="0" indent="0" algn="just">
              <a:buNone/>
            </a:pPr>
            <a:r>
              <a:rPr lang="es-ES" b="1" dirty="0"/>
              <a:t>	¿Crees que hay una relación entre las dos magnitudes?</a:t>
            </a:r>
          </a:p>
          <a:p>
            <a:pPr marL="0" indent="0">
              <a:buNone/>
            </a:pPr>
            <a:endParaRPr lang="es-E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367553" y="2171701"/>
            <a:ext cx="795617" cy="795617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B</a:t>
            </a:r>
          </a:p>
        </p:txBody>
      </p:sp>
      <p:sp>
        <p:nvSpPr>
          <p:cNvPr id="6" name="Disco magnético 5"/>
          <p:cNvSpPr/>
          <p:nvPr/>
        </p:nvSpPr>
        <p:spPr>
          <a:xfrm>
            <a:off x="397141" y="1221283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Disco magnético 6"/>
          <p:cNvSpPr/>
          <p:nvPr/>
        </p:nvSpPr>
        <p:spPr>
          <a:xfrm>
            <a:off x="397140" y="1115324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Disco magnético 7"/>
          <p:cNvSpPr/>
          <p:nvPr/>
        </p:nvSpPr>
        <p:spPr>
          <a:xfrm>
            <a:off x="397140" y="100758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Disco magnético 8"/>
          <p:cNvSpPr/>
          <p:nvPr/>
        </p:nvSpPr>
        <p:spPr>
          <a:xfrm>
            <a:off x="397139" y="91033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Disco magnético 9"/>
          <p:cNvSpPr/>
          <p:nvPr/>
        </p:nvSpPr>
        <p:spPr>
          <a:xfrm>
            <a:off x="397141" y="80657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Disco magnético 10"/>
          <p:cNvSpPr/>
          <p:nvPr/>
        </p:nvSpPr>
        <p:spPr>
          <a:xfrm>
            <a:off x="404381" y="705354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Disco magnético 11"/>
          <p:cNvSpPr/>
          <p:nvPr/>
        </p:nvSpPr>
        <p:spPr>
          <a:xfrm>
            <a:off x="404380" y="599395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Disco magnético 12"/>
          <p:cNvSpPr/>
          <p:nvPr/>
        </p:nvSpPr>
        <p:spPr>
          <a:xfrm>
            <a:off x="404380" y="50036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Disco magnético 13"/>
          <p:cNvSpPr/>
          <p:nvPr/>
        </p:nvSpPr>
        <p:spPr>
          <a:xfrm>
            <a:off x="404379" y="40311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997131" y="3973854"/>
            <a:ext cx="520337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b="1" dirty="0"/>
              <a:t>En principio, se entiende que cuantas </a:t>
            </a:r>
            <a:r>
              <a:rPr lang="es-ES" b="1" dirty="0">
                <a:solidFill>
                  <a:srgbClr val="00B050"/>
                </a:solidFill>
              </a:rPr>
              <a:t>más</a:t>
            </a:r>
            <a:r>
              <a:rPr lang="es-ES" b="1" dirty="0"/>
              <a:t> horas se distraiga un alumno, </a:t>
            </a:r>
            <a:r>
              <a:rPr lang="es-ES" b="1" dirty="0">
                <a:solidFill>
                  <a:srgbClr val="FF0000"/>
                </a:solidFill>
              </a:rPr>
              <a:t>menos</a:t>
            </a:r>
            <a:r>
              <a:rPr lang="es-ES" b="1" dirty="0"/>
              <a:t> nota obtendrá.</a:t>
            </a:r>
          </a:p>
          <a:p>
            <a:pPr lvl="1" algn="just"/>
            <a:endParaRPr lang="es-ES" b="1" dirty="0"/>
          </a:p>
          <a:p>
            <a:pPr lvl="1" algn="just"/>
            <a:r>
              <a:rPr lang="es-ES" b="1" dirty="0"/>
              <a:t>Estas son magnitudes </a:t>
            </a:r>
            <a:r>
              <a:rPr lang="es-ES" b="1" dirty="0">
                <a:solidFill>
                  <a:srgbClr val="FF0000"/>
                </a:solidFill>
              </a:rPr>
              <a:t>inversamente proporcionales</a:t>
            </a:r>
          </a:p>
          <a:p>
            <a:pPr lvl="1" algn="just"/>
            <a:endParaRPr lang="es-ES" b="1" dirty="0"/>
          </a:p>
          <a:p>
            <a:pPr lvl="1" algn="just"/>
            <a:r>
              <a:rPr lang="es-ES" b="1" dirty="0"/>
              <a:t>(cuanto </a:t>
            </a:r>
            <a:r>
              <a:rPr lang="es-ES" b="1" dirty="0">
                <a:solidFill>
                  <a:srgbClr val="00B050"/>
                </a:solidFill>
              </a:rPr>
              <a:t>más</a:t>
            </a:r>
            <a:r>
              <a:rPr lang="es-ES" b="1" dirty="0"/>
              <a:t> vale una, </a:t>
            </a:r>
            <a:r>
              <a:rPr lang="es-ES" b="1" dirty="0">
                <a:solidFill>
                  <a:srgbClr val="FF0000"/>
                </a:solidFill>
              </a:rPr>
              <a:t>menos</a:t>
            </a:r>
            <a:r>
              <a:rPr lang="es-ES" b="1" dirty="0"/>
              <a:t> vale la otra)</a:t>
            </a:r>
          </a:p>
          <a:p>
            <a:pPr lvl="1" algn="just"/>
            <a:r>
              <a:rPr lang="es-ES" b="1" dirty="0"/>
              <a:t>(cuanto </a:t>
            </a:r>
            <a:r>
              <a:rPr lang="es-ES" b="1" dirty="0">
                <a:solidFill>
                  <a:srgbClr val="FF0000"/>
                </a:solidFill>
              </a:rPr>
              <a:t>menos</a:t>
            </a:r>
            <a:r>
              <a:rPr lang="es-ES" b="1" dirty="0"/>
              <a:t> vale una, </a:t>
            </a:r>
            <a:r>
              <a:rPr lang="es-ES" b="1" dirty="0">
                <a:solidFill>
                  <a:srgbClr val="00B050"/>
                </a:solidFill>
              </a:rPr>
              <a:t>más</a:t>
            </a:r>
            <a:r>
              <a:rPr lang="es-ES" b="1" dirty="0"/>
              <a:t> vale la otra)</a:t>
            </a:r>
          </a:p>
        </p:txBody>
      </p:sp>
      <p:pic>
        <p:nvPicPr>
          <p:cNvPr id="17" name="Picture 2" descr="http://www.rincondepaco.com.mx/rincon/Inicio/Apuntes/Proyecto/archivos/asociacion_archivos/image00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22" r="33190"/>
          <a:stretch/>
        </p:blipFill>
        <p:spPr bwMode="auto">
          <a:xfrm>
            <a:off x="6267246" y="3939969"/>
            <a:ext cx="2360023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71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857252"/>
            <a:ext cx="7514035" cy="1314449"/>
          </a:xfrm>
        </p:spPr>
        <p:txBody>
          <a:bodyPr/>
          <a:lstStyle/>
          <a:p>
            <a:r>
              <a:rPr lang="es-ES" u="sng" dirty="0" smtClean="0"/>
              <a:t>2</a:t>
            </a:r>
            <a:r>
              <a:rPr lang="es-ES" u="sng" dirty="0"/>
              <a:t>. Estadística bidimensional Concepto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3234" y="1905336"/>
                <a:ext cx="7514035" cy="4387476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es-ES" dirty="0"/>
                  <a:t>La tía de Ana tiene 16 gatos, mientras que la tía de Benito tiene un gato. Ana ha sacado un 10 en matemáticas, mientras que Benito tiene un 2.</a:t>
                </a:r>
              </a:p>
              <a:p>
                <a:pPr marL="0" indent="0">
                  <a:buNone/>
                </a:pPr>
                <a:r>
                  <a:rPr lang="es-ES" b="1" dirty="0"/>
                  <a:t>	¿Crees que hay una relación entre las dos magnitudes?</a:t>
                </a:r>
              </a:p>
              <a:p>
                <a:pPr marL="0" indent="0">
                  <a:buNone/>
                </a:pPr>
                <a:endParaRPr lang="es-ES" b="1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s-ES" b="1" dirty="0"/>
                  <a:t>NOTA:</a:t>
                </a:r>
              </a:p>
              <a:p>
                <a:pPr lvl="1" algn="just">
                  <a:buFont typeface="Arial" panose="020B0604020202020204" pitchFamily="34" charset="0"/>
                  <a:buChar char="•"/>
                </a:pPr>
                <a:r>
                  <a:rPr lang="es-ES" b="1" dirty="0"/>
                  <a:t>Magnitudes: propiedad o característica que es medible o contable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s-ES" b="1" dirty="0"/>
                  <a:t>Magnitudes del problema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s-ES" b="1" dirty="0"/>
                  <a:t>: gatos que tiene la tía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s-E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s-ES" b="1" dirty="0"/>
                  <a:t>: nota obtenida durante el curso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3234" y="1905336"/>
                <a:ext cx="7514035" cy="4387476"/>
              </a:xfrm>
              <a:blipFill rotWithShape="0">
                <a:blip r:embed="rId3"/>
                <a:stretch>
                  <a:fillRect l="-1867" t="-1669" r="-113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367553" y="2171701"/>
            <a:ext cx="795617" cy="7956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Disco magnético 5"/>
          <p:cNvSpPr/>
          <p:nvPr/>
        </p:nvSpPr>
        <p:spPr>
          <a:xfrm>
            <a:off x="397141" y="1221283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Disco magnético 6"/>
          <p:cNvSpPr/>
          <p:nvPr/>
        </p:nvSpPr>
        <p:spPr>
          <a:xfrm>
            <a:off x="397140" y="1115324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Disco magnético 7"/>
          <p:cNvSpPr/>
          <p:nvPr/>
        </p:nvSpPr>
        <p:spPr>
          <a:xfrm>
            <a:off x="397140" y="100758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Disco magnético 8"/>
          <p:cNvSpPr/>
          <p:nvPr/>
        </p:nvSpPr>
        <p:spPr>
          <a:xfrm>
            <a:off x="397139" y="91033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Disco magnético 9"/>
          <p:cNvSpPr/>
          <p:nvPr/>
        </p:nvSpPr>
        <p:spPr>
          <a:xfrm>
            <a:off x="397141" y="80657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Disco magnético 10"/>
          <p:cNvSpPr/>
          <p:nvPr/>
        </p:nvSpPr>
        <p:spPr>
          <a:xfrm>
            <a:off x="404381" y="705354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Disco magnético 11"/>
          <p:cNvSpPr/>
          <p:nvPr/>
        </p:nvSpPr>
        <p:spPr>
          <a:xfrm>
            <a:off x="404380" y="599395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Disco magnético 12"/>
          <p:cNvSpPr/>
          <p:nvPr/>
        </p:nvSpPr>
        <p:spPr>
          <a:xfrm>
            <a:off x="404380" y="50036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Disco magnético 13"/>
          <p:cNvSpPr/>
          <p:nvPr/>
        </p:nvSpPr>
        <p:spPr>
          <a:xfrm>
            <a:off x="404379" y="40311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37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857252"/>
            <a:ext cx="7514035" cy="1314449"/>
          </a:xfrm>
        </p:spPr>
        <p:txBody>
          <a:bodyPr/>
          <a:lstStyle/>
          <a:p>
            <a:r>
              <a:rPr lang="es-ES" u="sng" dirty="0" smtClean="0"/>
              <a:t>2</a:t>
            </a:r>
            <a:r>
              <a:rPr lang="es-ES" u="sng" dirty="0"/>
              <a:t>. Estadística bidimensional Concepto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4" y="1905336"/>
            <a:ext cx="7514035" cy="4387476"/>
          </a:xfrm>
        </p:spPr>
        <p:txBody>
          <a:bodyPr anchor="t">
            <a:normAutofit/>
          </a:bodyPr>
          <a:lstStyle/>
          <a:p>
            <a:pPr algn="just"/>
            <a:r>
              <a:rPr lang="es-ES" dirty="0"/>
              <a:t>La tía de Ana tiene 16 gatos, mientras que la tía de Benito tiene un gato. Ana ha sacado un 10 en matemáticas, mientras que Benito tiene un 2.</a:t>
            </a:r>
          </a:p>
          <a:p>
            <a:pPr marL="0" indent="0" algn="just">
              <a:buNone/>
            </a:pPr>
            <a:r>
              <a:rPr lang="es-ES" b="1" dirty="0"/>
              <a:t>	¿Crees que hay una relación entre las dos magnitudes?</a:t>
            </a:r>
          </a:p>
          <a:p>
            <a:pPr marL="0" indent="0">
              <a:buNone/>
            </a:pPr>
            <a:endParaRPr lang="es-E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367553" y="2171701"/>
            <a:ext cx="795617" cy="79561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6" name="Disco magnético 5"/>
          <p:cNvSpPr/>
          <p:nvPr/>
        </p:nvSpPr>
        <p:spPr>
          <a:xfrm>
            <a:off x="397141" y="1221283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Disco magnético 6"/>
          <p:cNvSpPr/>
          <p:nvPr/>
        </p:nvSpPr>
        <p:spPr>
          <a:xfrm>
            <a:off x="397140" y="1115324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Disco magnético 7"/>
          <p:cNvSpPr/>
          <p:nvPr/>
        </p:nvSpPr>
        <p:spPr>
          <a:xfrm>
            <a:off x="397140" y="100758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Disco magnético 8"/>
          <p:cNvSpPr/>
          <p:nvPr/>
        </p:nvSpPr>
        <p:spPr>
          <a:xfrm>
            <a:off x="397139" y="91033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Disco magnético 9"/>
          <p:cNvSpPr/>
          <p:nvPr/>
        </p:nvSpPr>
        <p:spPr>
          <a:xfrm>
            <a:off x="397141" y="80657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Disco magnético 10"/>
          <p:cNvSpPr/>
          <p:nvPr/>
        </p:nvSpPr>
        <p:spPr>
          <a:xfrm>
            <a:off x="404381" y="705354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Disco magnético 11"/>
          <p:cNvSpPr/>
          <p:nvPr/>
        </p:nvSpPr>
        <p:spPr>
          <a:xfrm>
            <a:off x="404380" y="599395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Disco magnético 12"/>
          <p:cNvSpPr/>
          <p:nvPr/>
        </p:nvSpPr>
        <p:spPr>
          <a:xfrm>
            <a:off x="404380" y="50036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Disco magnético 13"/>
          <p:cNvSpPr/>
          <p:nvPr/>
        </p:nvSpPr>
        <p:spPr>
          <a:xfrm>
            <a:off x="404379" y="40311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2" name="Picture 4" descr="http://www.virtual.unal.edu.co/cursos/ciencias/2001065/images/un1/images/correlaci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3" t="53115" r="59921"/>
          <a:stretch/>
        </p:blipFill>
        <p:spPr bwMode="auto">
          <a:xfrm>
            <a:off x="6349543" y="3857895"/>
            <a:ext cx="2650808" cy="153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979714" y="4015402"/>
            <a:ext cx="52120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es-ES" b="1" dirty="0"/>
              <a:t>En principio, se entiende que no tiene relación el número gatos que tiene mi tía con la nota de matemáticas.</a:t>
            </a:r>
          </a:p>
          <a:p>
            <a:pPr lvl="1" algn="just"/>
            <a:endParaRPr lang="es-ES" b="1" dirty="0"/>
          </a:p>
          <a:p>
            <a:pPr lvl="1" algn="just"/>
            <a:r>
              <a:rPr lang="es-ES" b="1" dirty="0"/>
              <a:t>Estas son </a:t>
            </a:r>
            <a:r>
              <a:rPr lang="es-ES" b="1" dirty="0">
                <a:solidFill>
                  <a:srgbClr val="7030A0"/>
                </a:solidFill>
              </a:rPr>
              <a:t>magnitudes independientes </a:t>
            </a:r>
            <a:r>
              <a:rPr lang="es-ES" b="1" dirty="0"/>
              <a:t>(no tienen relación)</a:t>
            </a:r>
          </a:p>
        </p:txBody>
      </p:sp>
    </p:spTree>
    <p:extLst>
      <p:ext uri="{BB962C8B-B14F-4D97-AF65-F5344CB8AC3E}">
        <p14:creationId xmlns:p14="http://schemas.microsoft.com/office/powerpoint/2010/main" val="167850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857252"/>
            <a:ext cx="7514035" cy="1314449"/>
          </a:xfrm>
        </p:spPr>
        <p:txBody>
          <a:bodyPr/>
          <a:lstStyle/>
          <a:p>
            <a:r>
              <a:rPr lang="es-ES" u="sng" dirty="0" smtClean="0"/>
              <a:t>2</a:t>
            </a:r>
            <a:r>
              <a:rPr lang="es-ES" u="sng" dirty="0"/>
              <a:t>. Estadística bidimensional Concepto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4" y="1905336"/>
            <a:ext cx="7514035" cy="4387476"/>
          </a:xfrm>
        </p:spPr>
        <p:txBody>
          <a:bodyPr anchor="t">
            <a:normAutofit fontScale="92500"/>
          </a:bodyPr>
          <a:lstStyle/>
          <a:p>
            <a:pPr algn="just"/>
            <a:endParaRPr lang="es-ES" dirty="0"/>
          </a:p>
          <a:p>
            <a:pPr algn="just"/>
            <a:r>
              <a:rPr lang="es-ES" dirty="0"/>
              <a:t>Cerca de la casa de Ana pasan 450 coches diarios, mientras que cerca de la casa de Benito pasan 10 coches diarios. Ana tiene un 2 en matemáticas y Benito un 9.</a:t>
            </a:r>
          </a:p>
          <a:p>
            <a:pPr marL="0" indent="0" algn="just">
              <a:buNone/>
            </a:pPr>
            <a:r>
              <a:rPr lang="es-ES" b="1" dirty="0"/>
              <a:t>	¿Crees que hay una relación entre las dos magnitudes?</a:t>
            </a:r>
          </a:p>
          <a:p>
            <a:pPr marL="0" indent="0">
              <a:buNone/>
            </a:pPr>
            <a:endParaRPr lang="es-ES" b="1" dirty="0"/>
          </a:p>
          <a:p>
            <a:pPr marL="457200" lvl="1" indent="0" algn="ctr">
              <a:buNone/>
            </a:pPr>
            <a:r>
              <a:rPr lang="es-ES" b="1" dirty="0"/>
              <a:t>¿?</a:t>
            </a:r>
          </a:p>
          <a:p>
            <a:pPr marL="457200" lvl="1" indent="0" algn="ctr">
              <a:buNone/>
            </a:pPr>
            <a:endParaRPr lang="es-ES" b="1" dirty="0"/>
          </a:p>
          <a:p>
            <a:pPr marL="457200" lvl="1" indent="0" algn="ctr">
              <a:buNone/>
            </a:pPr>
            <a:r>
              <a:rPr lang="es-ES" b="1" dirty="0"/>
              <a:t>(Puede que sí, puede que no. En principio los coches no tienen que ver con la nota, pero por ejemplo el ruido puede molestar. Habría que verlo con datos, a priori es difícil decantarse por una opción)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403412" y="2821976"/>
            <a:ext cx="795617" cy="795617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D</a:t>
            </a:r>
          </a:p>
        </p:txBody>
      </p:sp>
      <p:sp>
        <p:nvSpPr>
          <p:cNvPr id="6" name="Disco magnético 5"/>
          <p:cNvSpPr/>
          <p:nvPr/>
        </p:nvSpPr>
        <p:spPr>
          <a:xfrm>
            <a:off x="397141" y="1221283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Disco magnético 6"/>
          <p:cNvSpPr/>
          <p:nvPr/>
        </p:nvSpPr>
        <p:spPr>
          <a:xfrm>
            <a:off x="397140" y="1115324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Disco magnético 7"/>
          <p:cNvSpPr/>
          <p:nvPr/>
        </p:nvSpPr>
        <p:spPr>
          <a:xfrm>
            <a:off x="397140" y="100758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Disco magnético 8"/>
          <p:cNvSpPr/>
          <p:nvPr/>
        </p:nvSpPr>
        <p:spPr>
          <a:xfrm>
            <a:off x="397139" y="91033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Disco magnético 9"/>
          <p:cNvSpPr/>
          <p:nvPr/>
        </p:nvSpPr>
        <p:spPr>
          <a:xfrm>
            <a:off x="397141" y="80657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Disco magnético 10"/>
          <p:cNvSpPr/>
          <p:nvPr/>
        </p:nvSpPr>
        <p:spPr>
          <a:xfrm>
            <a:off x="404381" y="705354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Disco magnético 11"/>
          <p:cNvSpPr/>
          <p:nvPr/>
        </p:nvSpPr>
        <p:spPr>
          <a:xfrm>
            <a:off x="404380" y="599395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Disco magnético 12"/>
          <p:cNvSpPr/>
          <p:nvPr/>
        </p:nvSpPr>
        <p:spPr>
          <a:xfrm>
            <a:off x="404380" y="50036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Disco magnético 13"/>
          <p:cNvSpPr/>
          <p:nvPr/>
        </p:nvSpPr>
        <p:spPr>
          <a:xfrm>
            <a:off x="404379" y="40311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60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857252"/>
            <a:ext cx="7514035" cy="1314449"/>
          </a:xfrm>
        </p:spPr>
        <p:txBody>
          <a:bodyPr/>
          <a:lstStyle/>
          <a:p>
            <a:r>
              <a:rPr lang="es-ES" u="sng" dirty="0" smtClean="0"/>
              <a:t>2</a:t>
            </a:r>
            <a:r>
              <a:rPr lang="es-ES" u="sng" dirty="0"/>
              <a:t>. Estadística bidimensional Concepto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4" y="2035969"/>
            <a:ext cx="7514035" cy="2910504"/>
          </a:xfrm>
        </p:spPr>
        <p:txBody>
          <a:bodyPr anchor="t">
            <a:normAutofit fontScale="92500"/>
          </a:bodyPr>
          <a:lstStyle/>
          <a:p>
            <a:pPr marL="0" indent="0" algn="just">
              <a:buNone/>
            </a:pPr>
            <a:r>
              <a:rPr lang="es-ES" dirty="0"/>
              <a:t>La </a:t>
            </a:r>
            <a:r>
              <a:rPr lang="es-ES" b="1" dirty="0"/>
              <a:t>estadística bidimensional </a:t>
            </a:r>
            <a:r>
              <a:rPr lang="es-ES" dirty="0"/>
              <a:t>consiste en analizar </a:t>
            </a:r>
            <a:r>
              <a:rPr lang="es-ES" b="1" dirty="0"/>
              <a:t>matemáticamente</a:t>
            </a:r>
            <a:r>
              <a:rPr lang="es-ES" dirty="0"/>
              <a:t> la relación existente entre dos variables.</a:t>
            </a:r>
          </a:p>
          <a:p>
            <a:pPr marL="0" indent="0" algn="just">
              <a:buNone/>
            </a:pPr>
            <a:r>
              <a:rPr lang="es-ES" dirty="0"/>
              <a:t>Mediante una serie de parámetros, podemos cuantificar si dos variables </a:t>
            </a:r>
            <a:r>
              <a:rPr lang="es-ES" b="1" dirty="0"/>
              <a:t>tienen o no relación</a:t>
            </a:r>
            <a:r>
              <a:rPr lang="es-ES" dirty="0"/>
              <a:t>, si su relación es </a:t>
            </a:r>
            <a:r>
              <a:rPr lang="es-ES" b="1" dirty="0"/>
              <a:t>directa</a:t>
            </a:r>
            <a:r>
              <a:rPr lang="es-ES" dirty="0"/>
              <a:t> o no, y </a:t>
            </a:r>
            <a:r>
              <a:rPr lang="es-ES" b="1" dirty="0"/>
              <a:t>cuán fuerte </a:t>
            </a:r>
            <a:r>
              <a:rPr lang="es-ES" dirty="0"/>
              <a:t>es esta dependencia.</a:t>
            </a:r>
          </a:p>
          <a:p>
            <a:pPr marL="0" indent="0" algn="just">
              <a:buNone/>
            </a:pPr>
            <a:r>
              <a:rPr lang="es-ES" dirty="0"/>
              <a:t>Muchas leyes físicas, químicas o sociológicas se han obtenido haciendo uso de esta metodología.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pic>
        <p:nvPicPr>
          <p:cNvPr id="1026" name="Picture 2" descr="http://oliverdosanjos.wikispaces.com/file/view/PROPORCIONALIDAD_OKEY.jpg/216343728/PROPORCIONALIDAD_OKE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775" y="4835581"/>
            <a:ext cx="3502025" cy="202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isco magnético 5"/>
          <p:cNvSpPr/>
          <p:nvPr/>
        </p:nvSpPr>
        <p:spPr>
          <a:xfrm>
            <a:off x="397141" y="1221283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Disco magnético 6"/>
          <p:cNvSpPr/>
          <p:nvPr/>
        </p:nvSpPr>
        <p:spPr>
          <a:xfrm>
            <a:off x="397140" y="1115324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Disco magnético 7"/>
          <p:cNvSpPr/>
          <p:nvPr/>
        </p:nvSpPr>
        <p:spPr>
          <a:xfrm>
            <a:off x="397140" y="100758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Disco magnético 8"/>
          <p:cNvSpPr/>
          <p:nvPr/>
        </p:nvSpPr>
        <p:spPr>
          <a:xfrm>
            <a:off x="397139" y="91033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Disco magnético 9"/>
          <p:cNvSpPr/>
          <p:nvPr/>
        </p:nvSpPr>
        <p:spPr>
          <a:xfrm>
            <a:off x="397141" y="80657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Disco magnético 10"/>
          <p:cNvSpPr/>
          <p:nvPr/>
        </p:nvSpPr>
        <p:spPr>
          <a:xfrm>
            <a:off x="404381" y="705354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Disco magnético 11"/>
          <p:cNvSpPr/>
          <p:nvPr/>
        </p:nvSpPr>
        <p:spPr>
          <a:xfrm>
            <a:off x="404380" y="599395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Disco magnético 12"/>
          <p:cNvSpPr/>
          <p:nvPr/>
        </p:nvSpPr>
        <p:spPr>
          <a:xfrm>
            <a:off x="404380" y="50036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Disco magnético 13"/>
          <p:cNvSpPr/>
          <p:nvPr/>
        </p:nvSpPr>
        <p:spPr>
          <a:xfrm>
            <a:off x="404379" y="403119"/>
            <a:ext cx="687977" cy="148046"/>
          </a:xfrm>
          <a:prstGeom prst="flowChartMagneticDisk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71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13234" y="1905335"/>
                <a:ext cx="7514035" cy="3816195"/>
              </a:xfrm>
            </p:spPr>
            <p:txBody>
              <a:bodyPr anchor="t">
                <a:normAutofit fontScale="92500" lnSpcReduction="20000"/>
              </a:bodyPr>
              <a:lstStyle/>
              <a:p>
                <a:pPr marL="0" indent="0" algn="just">
                  <a:buNone/>
                </a:pPr>
                <a:r>
                  <a:rPr lang="es-ES" b="1" u="sng" dirty="0">
                    <a:solidFill>
                      <a:srgbClr val="FF0000"/>
                    </a:solidFill>
                  </a:rPr>
                  <a:t>Ejercicios</a:t>
                </a:r>
                <a:r>
                  <a:rPr lang="es-ES" b="1" dirty="0"/>
                  <a:t>: determina si las siguientes magnitudes tienen, a priori, relación:</a:t>
                </a:r>
              </a:p>
              <a:p>
                <a:pPr algn="just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s-ES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s-ES" b="1" dirty="0"/>
                  <a:t>=número de alumnos en una clase; </a:t>
                </a:r>
                <a14:m>
                  <m:oMath xmlns:m="http://schemas.openxmlformats.org/officeDocument/2006/math">
                    <m:r>
                      <a:rPr lang="es-ES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b="1" dirty="0"/>
                  <a:t>=nota media de la clase</a:t>
                </a:r>
              </a:p>
              <a:p>
                <a:pPr algn="just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s-E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b="1" dirty="0"/>
                  <a:t>=voluntarios para una causa social; </a:t>
                </a:r>
                <a14:m>
                  <m:oMath xmlns:m="http://schemas.openxmlformats.org/officeDocument/2006/math">
                    <m:r>
                      <a:rPr lang="es-ES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b="1" dirty="0"/>
                  <a:t>=alimentos recogidos</a:t>
                </a:r>
              </a:p>
              <a:p>
                <a:pPr algn="just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s-E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b="1" dirty="0"/>
                  <a:t>=número de chicas en una clase; </a:t>
                </a:r>
                <a14:m>
                  <m:oMath xmlns:m="http://schemas.openxmlformats.org/officeDocument/2006/math">
                    <m:r>
                      <a:rPr lang="es-ES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b="1" dirty="0"/>
                  <a:t>=nota media de la clase</a:t>
                </a:r>
              </a:p>
              <a:p>
                <a:pPr algn="just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s-E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b="1" dirty="0"/>
                  <a:t>=edad de un grupo; </a:t>
                </a:r>
                <a14:m>
                  <m:oMath xmlns:m="http://schemas.openxmlformats.org/officeDocument/2006/math">
                    <m:r>
                      <a:rPr lang="es-ES" b="1" i="1" dirty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s-E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b="1" dirty="0"/>
                  <a:t>=nota media del grupo</a:t>
                </a:r>
              </a:p>
              <a:p>
                <a:pPr algn="just">
                  <a:buFontTx/>
                  <a:buChar char="-"/>
                </a:pPr>
                <a14:m>
                  <m:oMath xmlns:m="http://schemas.openxmlformats.org/officeDocument/2006/math">
                    <m:r>
                      <a:rPr lang="es-E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s-E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b="1" dirty="0"/>
                  <a:t>=talla de zapato; </a:t>
                </a:r>
                <a14:m>
                  <m:oMath xmlns:m="http://schemas.openxmlformats.org/officeDocument/2006/math">
                    <m:r>
                      <a:rPr lang="es-ES" b="1" i="1" dirty="0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s-ES" b="1" dirty="0"/>
                  <a:t>=nota media en matemáticas</a:t>
                </a:r>
              </a:p>
              <a:p>
                <a:pPr algn="just">
                  <a:buFontTx/>
                  <a:buChar char="-"/>
                </a:pPr>
                <a:endParaRPr lang="es-ES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13234" y="1905335"/>
                <a:ext cx="7514035" cy="3816195"/>
              </a:xfrm>
              <a:blipFill rotWithShape="0">
                <a:blip r:embed="rId2"/>
                <a:stretch>
                  <a:fillRect l="-2029" t="-2716" r="-113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sp>
        <p:nvSpPr>
          <p:cNvPr id="5" name="Disco magnético 4"/>
          <p:cNvSpPr/>
          <p:nvPr/>
        </p:nvSpPr>
        <p:spPr>
          <a:xfrm>
            <a:off x="397141" y="1221283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Disco magnético 5"/>
          <p:cNvSpPr/>
          <p:nvPr/>
        </p:nvSpPr>
        <p:spPr>
          <a:xfrm>
            <a:off x="397140" y="1115324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Disco magnético 6"/>
          <p:cNvSpPr/>
          <p:nvPr/>
        </p:nvSpPr>
        <p:spPr>
          <a:xfrm>
            <a:off x="397140" y="100758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Disco magnético 7"/>
          <p:cNvSpPr/>
          <p:nvPr/>
        </p:nvSpPr>
        <p:spPr>
          <a:xfrm>
            <a:off x="397139" y="91033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Disco magnético 8"/>
          <p:cNvSpPr/>
          <p:nvPr/>
        </p:nvSpPr>
        <p:spPr>
          <a:xfrm>
            <a:off x="397141" y="80657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Disco magnético 9"/>
          <p:cNvSpPr/>
          <p:nvPr/>
        </p:nvSpPr>
        <p:spPr>
          <a:xfrm>
            <a:off x="404381" y="705354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Disco magnético 10"/>
          <p:cNvSpPr/>
          <p:nvPr/>
        </p:nvSpPr>
        <p:spPr>
          <a:xfrm>
            <a:off x="404380" y="599395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Disco magnético 11"/>
          <p:cNvSpPr/>
          <p:nvPr/>
        </p:nvSpPr>
        <p:spPr>
          <a:xfrm>
            <a:off x="404380" y="50036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Disco magnético 12"/>
          <p:cNvSpPr/>
          <p:nvPr/>
        </p:nvSpPr>
        <p:spPr>
          <a:xfrm>
            <a:off x="404379" y="403119"/>
            <a:ext cx="687977" cy="148046"/>
          </a:xfrm>
          <a:prstGeom prst="flowChartMagneticDisk">
            <a:avLst/>
          </a:prstGeom>
          <a:solidFill>
            <a:srgbClr val="00B0F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662" y="1221283"/>
            <a:ext cx="642938" cy="642938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520449" y="1834652"/>
            <a:ext cx="528636" cy="52863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5239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3" y="303715"/>
            <a:ext cx="7514035" cy="1314449"/>
          </a:xfrm>
        </p:spPr>
        <p:txBody>
          <a:bodyPr/>
          <a:lstStyle/>
          <a:p>
            <a:r>
              <a:rPr lang="es-ES" u="sng" dirty="0" smtClean="0"/>
              <a:t>3</a:t>
            </a:r>
            <a:r>
              <a:rPr lang="es-ES" u="sng" dirty="0"/>
              <a:t>. Estadística Bidimensional: Distribuciones marginales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4" y="1905336"/>
            <a:ext cx="7514035" cy="985910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es-ES" b="1" dirty="0"/>
              <a:t>La siguiente tabla muestra las horas jugadas a la PS3 de una clase, y las notas de cada alumno en matemáticas: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sp>
        <p:nvSpPr>
          <p:cNvPr id="4" name="Cubo 3"/>
          <p:cNvSpPr/>
          <p:nvPr/>
        </p:nvSpPr>
        <p:spPr>
          <a:xfrm>
            <a:off x="304800" y="1186256"/>
            <a:ext cx="357052" cy="39326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bo 11"/>
          <p:cNvSpPr/>
          <p:nvPr/>
        </p:nvSpPr>
        <p:spPr>
          <a:xfrm>
            <a:off x="304800" y="857252"/>
            <a:ext cx="357052" cy="39326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bo 12"/>
          <p:cNvSpPr/>
          <p:nvPr/>
        </p:nvSpPr>
        <p:spPr>
          <a:xfrm>
            <a:off x="304800" y="528248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014544"/>
              </p:ext>
            </p:extLst>
          </p:nvPr>
        </p:nvGraphicFramePr>
        <p:xfrm>
          <a:off x="977249" y="2790370"/>
          <a:ext cx="7917180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Horas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Nota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9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9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Content Placeholder 2"/>
          <p:cNvSpPr txBox="1">
            <a:spLocks/>
          </p:cNvSpPr>
          <p:nvPr/>
        </p:nvSpPr>
        <p:spPr>
          <a:xfrm>
            <a:off x="1113233" y="3934433"/>
            <a:ext cx="7514035" cy="98591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ES" b="1" dirty="0"/>
              <a:t>¿Tienen relación ambas variables?</a:t>
            </a:r>
          </a:p>
        </p:txBody>
      </p:sp>
    </p:spTree>
    <p:extLst>
      <p:ext uri="{BB962C8B-B14F-4D97-AF65-F5344CB8AC3E}">
        <p14:creationId xmlns:p14="http://schemas.microsoft.com/office/powerpoint/2010/main" val="298487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404874"/>
            <a:ext cx="7514035" cy="617633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Estadística bidimensional</a:t>
            </a:r>
            <a:endParaRPr lang="es-E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78" y="1022507"/>
            <a:ext cx="7896326" cy="536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7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4" y="1905336"/>
            <a:ext cx="7514035" cy="985910"/>
          </a:xfrm>
        </p:spPr>
        <p:txBody>
          <a:bodyPr anchor="t"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ES" b="1" dirty="0"/>
              <a:t>La siguiente tabla muestra las horas jugadas a la PS3 de una clase, y las notas de cada alumno en matemáticas.</a:t>
            </a:r>
          </a:p>
          <a:p>
            <a:pPr marL="0" indent="0" algn="just">
              <a:buNone/>
            </a:pPr>
            <a:r>
              <a:rPr lang="es-ES" b="1" u="sng" dirty="0">
                <a:solidFill>
                  <a:srgbClr val="FF0000"/>
                </a:solidFill>
              </a:rPr>
              <a:t>Distribución marginal</a:t>
            </a:r>
            <a:r>
              <a:rPr lang="es-ES" b="1" dirty="0"/>
              <a:t>: tomamos las variables </a:t>
            </a:r>
            <a:r>
              <a:rPr lang="es-ES" b="1" dirty="0">
                <a:solidFill>
                  <a:srgbClr val="00B050"/>
                </a:solidFill>
              </a:rPr>
              <a:t>por separado</a:t>
            </a:r>
            <a:r>
              <a:rPr lang="es-ES" b="1" dirty="0"/>
              <a:t>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400757"/>
              </p:ext>
            </p:extLst>
          </p:nvPr>
        </p:nvGraphicFramePr>
        <p:xfrm>
          <a:off x="1315075" y="4493623"/>
          <a:ext cx="6542588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84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s-ES" dirty="0"/>
                        <a:t>HORAS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4330132"/>
              </p:ext>
            </p:extLst>
          </p:nvPr>
        </p:nvGraphicFramePr>
        <p:xfrm>
          <a:off x="1380308" y="5412378"/>
          <a:ext cx="6542588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84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es-ES" dirty="0"/>
                        <a:t>NOTA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Cubo 10"/>
          <p:cNvSpPr/>
          <p:nvPr/>
        </p:nvSpPr>
        <p:spPr>
          <a:xfrm>
            <a:off x="304800" y="1186256"/>
            <a:ext cx="357052" cy="39326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bo 11"/>
          <p:cNvSpPr/>
          <p:nvPr/>
        </p:nvSpPr>
        <p:spPr>
          <a:xfrm>
            <a:off x="304800" y="857252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bo 12"/>
          <p:cNvSpPr/>
          <p:nvPr/>
        </p:nvSpPr>
        <p:spPr>
          <a:xfrm>
            <a:off x="304800" y="528248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13233" y="303715"/>
            <a:ext cx="7514035" cy="1314449"/>
          </a:xfrm>
        </p:spPr>
        <p:txBody>
          <a:bodyPr/>
          <a:lstStyle/>
          <a:p>
            <a:r>
              <a:rPr lang="es-ES" u="sng" dirty="0" smtClean="0"/>
              <a:t>3</a:t>
            </a:r>
            <a:r>
              <a:rPr lang="es-ES" u="sng" dirty="0"/>
              <a:t>. Estadística Bidimensional: Distribuciones marginales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828620" y="5329646"/>
            <a:ext cx="751549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481971"/>
              </p:ext>
            </p:extLst>
          </p:nvPr>
        </p:nvGraphicFramePr>
        <p:xfrm>
          <a:off x="710088" y="3046548"/>
          <a:ext cx="7917180" cy="7416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Horas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Nota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9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9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</a:t>
                      </a:r>
                    </a:p>
                  </a:txBody>
                  <a:tcPr vert="vert27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Flecha abajo 18"/>
          <p:cNvSpPr/>
          <p:nvPr/>
        </p:nvSpPr>
        <p:spPr>
          <a:xfrm>
            <a:off x="4101737" y="3901440"/>
            <a:ext cx="484632" cy="5921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76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0951"/>
            <a:ext cx="7514035" cy="978626"/>
          </a:xfrm>
        </p:spPr>
        <p:txBody>
          <a:bodyPr/>
          <a:lstStyle/>
          <a:p>
            <a:r>
              <a:rPr lang="es-ES" u="sng" dirty="0" smtClean="0"/>
              <a:t>3</a:t>
            </a:r>
            <a:r>
              <a:rPr lang="es-ES" u="sng" dirty="0"/>
              <a:t>. EB: Distribuciones marginales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4" y="834175"/>
            <a:ext cx="7514035" cy="985910"/>
          </a:xfrm>
        </p:spPr>
        <p:txBody>
          <a:bodyPr anchor="t"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ES" b="1" dirty="0"/>
              <a:t>La siguiente tabla muestra las horas jugadas a la PS3 de una clase, y las notas de cada alumno en matemáticas.</a:t>
            </a:r>
          </a:p>
          <a:p>
            <a:pPr marL="0" indent="0" algn="just">
              <a:buNone/>
            </a:pPr>
            <a:r>
              <a:rPr lang="es-ES" b="1" u="sng" dirty="0">
                <a:solidFill>
                  <a:srgbClr val="FF0000"/>
                </a:solidFill>
              </a:rPr>
              <a:t>Distribución marginal</a:t>
            </a:r>
            <a:r>
              <a:rPr lang="es-ES" b="1" dirty="0"/>
              <a:t>: tomamos las variables </a:t>
            </a:r>
            <a:r>
              <a:rPr lang="es-ES" b="1" dirty="0">
                <a:solidFill>
                  <a:srgbClr val="00B050"/>
                </a:solidFill>
              </a:rPr>
              <a:t>por separado</a:t>
            </a:r>
            <a:r>
              <a:rPr lang="es-ES" b="1" dirty="0"/>
              <a:t>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81192802"/>
                  </p:ext>
                </p:extLst>
              </p:nvPr>
            </p:nvGraphicFramePr>
            <p:xfrm>
              <a:off x="1689464" y="2320112"/>
              <a:ext cx="2552319" cy="44787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467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04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45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8265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25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1250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50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150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450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67500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200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400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80000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250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250000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300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4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1200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360000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400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400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160000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450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450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202500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500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2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1000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500000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/>
                                </m:nary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20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5000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1623750</a:t>
                          </a: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5964254"/>
                  </p:ext>
                </p:extLst>
              </p:nvPr>
            </p:nvGraphicFramePr>
            <p:xfrm>
              <a:off x="1689464" y="2320112"/>
              <a:ext cx="2552319" cy="44787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4673"/>
                    <a:gridCol w="430466"/>
                    <a:gridCol w="684530"/>
                    <a:gridCol w="882650"/>
                  </a:tblGrid>
                  <a:tr h="385509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4"/>
                          <a:stretch>
                            <a:fillRect l="-1099" t="-1587" r="-364835" b="-10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4"/>
                          <a:stretch>
                            <a:fillRect l="-129577" t="-1587" r="-367606" b="-10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5536" t="-1587" r="-133036" b="-10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89655" t="-1587" r="-2759" b="-107142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25</a:t>
                          </a:r>
                          <a:endParaRPr lang="es-E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2</a:t>
                          </a:r>
                          <a:endParaRPr lang="es-E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50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1250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50</a:t>
                          </a:r>
                          <a:endParaRPr lang="es-E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</a:t>
                          </a:r>
                          <a:endParaRPr lang="es-E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50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2500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150</a:t>
                          </a:r>
                          <a:endParaRPr lang="es-E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3</a:t>
                          </a:r>
                          <a:endParaRPr lang="es-E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450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67500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200</a:t>
                          </a:r>
                          <a:endParaRPr lang="es-E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2</a:t>
                          </a:r>
                          <a:endParaRPr lang="es-E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400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80000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250</a:t>
                          </a:r>
                          <a:endParaRPr lang="es-E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4</a:t>
                          </a:r>
                          <a:endParaRPr lang="es-E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1000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250000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300</a:t>
                          </a:r>
                          <a:endParaRPr lang="es-E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4</a:t>
                          </a:r>
                          <a:endParaRPr lang="es-E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1200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360000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400</a:t>
                          </a:r>
                          <a:endParaRPr lang="es-E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</a:t>
                          </a:r>
                          <a:endParaRPr lang="es-E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400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160000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450</a:t>
                          </a:r>
                          <a:endParaRPr lang="es-E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</a:t>
                          </a:r>
                          <a:endParaRPr lang="es-E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450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202500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500</a:t>
                          </a:r>
                          <a:endParaRPr lang="es-E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2</a:t>
                          </a:r>
                          <a:endParaRPr lang="es-E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1000</a:t>
                          </a:r>
                          <a:endParaRPr lang="es-E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500000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55714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1099" t="-494355" r="-364835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20</a:t>
                          </a:r>
                          <a:endParaRPr lang="es-E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5000</a:t>
                          </a:r>
                          <a:endParaRPr lang="es-E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1623750</a:t>
                          </a: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4605118" y="2593309"/>
                <a:ext cx="2404697" cy="579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𝟓𝟎𝟎𝟎</m:t>
                          </m:r>
                        </m:num>
                        <m:den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𝟐𝟓𝟎</m:t>
                      </m:r>
                    </m:oMath>
                  </m:oMathPara>
                </a14:m>
                <a:endParaRPr lang="es-ES" sz="1500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118" y="2593309"/>
                <a:ext cx="2404697" cy="5790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4605118" y="3172378"/>
                <a:ext cx="4375942" cy="608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  <m:sup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p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𝟏𝟔𝟐𝟑𝟕𝟓𝟎</m:t>
                          </m:r>
                        </m:num>
                        <m:den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𝟐𝟓</m:t>
                      </m:r>
                      <m:sSup>
                        <m:sSup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  <m:sup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𝟏𝟖𝟔𝟖𝟕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s-ES" sz="1500" dirty="0"/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118" y="3172378"/>
                <a:ext cx="4375942" cy="60875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4605117" y="3781611"/>
                <a:ext cx="3052567" cy="562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  <m:sup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𝟏𝟖𝟔𝟖𝟕</m:t>
                          </m:r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</m:rad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𝟏𝟑𝟔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𝟕𝟎</m:t>
                      </m:r>
                    </m:oMath>
                  </m:oMathPara>
                </a14:m>
                <a:endParaRPr lang="es-ES" sz="1500" b="1" dirty="0"/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117" y="3781611"/>
                <a:ext cx="3052567" cy="56201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4461677" y="4570033"/>
                <a:ext cx="3521413" cy="5260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̅"/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den>
                      </m:f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500" b="1" i="1">
                              <a:latin typeface="Cambria Math" panose="02040503050406030204" pitchFamily="18" charset="0"/>
                            </a:rPr>
                            <m:t>𝟏𝟑𝟔</m:t>
                          </m:r>
                          <m:r>
                            <a:rPr lang="es-ES" sz="15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𝟕𝟎</m:t>
                          </m:r>
                        </m:num>
                        <m:den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𝟐𝟓𝟎</m:t>
                          </m:r>
                        </m:den>
                      </m:f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𝟓𝟒𝟕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𝟓𝟒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s-ES" sz="1500" dirty="0"/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677" y="4570033"/>
                <a:ext cx="3521413" cy="526041"/>
              </a:xfrm>
              <a:prstGeom prst="rect">
                <a:avLst/>
              </a:prstGeom>
              <a:blipFill rotWithShape="0">
                <a:blip r:embed="rId8"/>
                <a:stretch>
                  <a:fillRect b="-348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ontent Placeholder 2"/>
              <p:cNvSpPr txBox="1">
                <a:spLocks/>
              </p:cNvSpPr>
              <p:nvPr/>
            </p:nvSpPr>
            <p:spPr>
              <a:xfrm>
                <a:off x="4605117" y="5229540"/>
                <a:ext cx="3868511" cy="1415099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85000" lnSpcReduction="100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/>
                  <a:buNone/>
                </a:pPr>
                <a:r>
                  <a:rPr lang="es-ES" b="1" u="sng" dirty="0" smtClean="0">
                    <a:solidFill>
                      <a:srgbClr val="FF0000"/>
                    </a:solidFill>
                  </a:rPr>
                  <a:t>Ejercicio</a:t>
                </a:r>
                <a:r>
                  <a:rPr lang="es-ES" b="1" dirty="0"/>
                  <a:t>: calcula la distribución marginal de y haciendo la tabla igual que en este ejemplo: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s-ES" b="1" i="1" dirty="0" smtClean="0">
                          <a:latin typeface="Cambria Math" panose="02040503050406030204" pitchFamily="18" charset="0"/>
                        </a:rPr>
                        <m:t>;</m:t>
                      </m:r>
                      <m:sSubSup>
                        <m:sSubSupPr>
                          <m:ctrlPr>
                            <a:rPr lang="es-ES" b="1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b="1" i="1" dirty="0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s-ES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  <m:sup>
                          <m:r>
                            <a:rPr lang="es-ES" b="1" i="1" dirty="0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b="1" i="1" dirty="0" smtClean="0">
                          <a:latin typeface="Cambria Math" panose="02040503050406030204" pitchFamily="18" charset="0"/>
                        </a:rPr>
                        <m:t>;  </m:t>
                      </m:r>
                      <m:sSub>
                        <m:sSubPr>
                          <m:ctrlPr>
                            <a:rPr lang="es-ES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dirty="0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s-ES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s-ES" b="1" i="1" dirty="0" smtClean="0">
                          <a:latin typeface="Cambria Math" panose="02040503050406030204" pitchFamily="18" charset="0"/>
                        </a:rPr>
                        <m:t>;  </m:t>
                      </m:r>
                      <m:r>
                        <a:rPr lang="es-ES" b="1" i="1" dirty="0" smtClean="0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s-ES" b="1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dirty="0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ES" b="1" i="1" dirty="0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</m:oMath>
                  </m:oMathPara>
                </a14:m>
                <a:endParaRPr lang="es-ES" b="1" dirty="0"/>
              </a:p>
            </p:txBody>
          </p:sp>
        </mc:Choice>
        <mc:Fallback>
          <p:sp>
            <p:nvSpPr>
              <p:cNvPr id="1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117" y="5229540"/>
                <a:ext cx="3868511" cy="1415099"/>
              </a:xfrm>
              <a:prstGeom prst="rect">
                <a:avLst/>
              </a:prstGeom>
              <a:blipFill>
                <a:blip r:embed="rId9"/>
                <a:stretch>
                  <a:fillRect l="-1575" t="-4741" r="-1575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517345"/>
              </p:ext>
            </p:extLst>
          </p:nvPr>
        </p:nvGraphicFramePr>
        <p:xfrm>
          <a:off x="190126" y="2324519"/>
          <a:ext cx="82861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ES" dirty="0"/>
                        <a:t>NOTA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411897"/>
              </p:ext>
            </p:extLst>
          </p:nvPr>
        </p:nvGraphicFramePr>
        <p:xfrm>
          <a:off x="1512840" y="1750417"/>
          <a:ext cx="5375596" cy="5486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84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42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84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8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84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846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4799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434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386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3865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3841">
                <a:tc rowSpan="2">
                  <a:txBody>
                    <a:bodyPr/>
                    <a:lstStyle/>
                    <a:p>
                      <a:r>
                        <a:rPr lang="es-ES" sz="1200" dirty="0"/>
                        <a:t>HORAS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10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2259106" y="2716306"/>
            <a:ext cx="403412" cy="3307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2259105" y="6024282"/>
            <a:ext cx="403412" cy="72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2719086" y="2716306"/>
            <a:ext cx="562655" cy="3307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2719085" y="6024282"/>
            <a:ext cx="562655" cy="72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3380772" y="2716306"/>
            <a:ext cx="859534" cy="3307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Rectángulo 24"/>
          <p:cNvSpPr/>
          <p:nvPr/>
        </p:nvSpPr>
        <p:spPr>
          <a:xfrm>
            <a:off x="3380771" y="6024282"/>
            <a:ext cx="859534" cy="7257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/>
          <p:cNvSpPr/>
          <p:nvPr/>
        </p:nvSpPr>
        <p:spPr>
          <a:xfrm>
            <a:off x="5047129" y="2544227"/>
            <a:ext cx="3905286" cy="627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>
            <a:off x="5047129" y="3180741"/>
            <a:ext cx="3905286" cy="627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/>
          <p:cNvSpPr/>
          <p:nvPr/>
        </p:nvSpPr>
        <p:spPr>
          <a:xfrm>
            <a:off x="5047129" y="3829155"/>
            <a:ext cx="3905286" cy="627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/>
          <p:cNvSpPr/>
          <p:nvPr/>
        </p:nvSpPr>
        <p:spPr>
          <a:xfrm>
            <a:off x="5047129" y="4548294"/>
            <a:ext cx="3905286" cy="627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bo 29"/>
          <p:cNvSpPr/>
          <p:nvPr/>
        </p:nvSpPr>
        <p:spPr>
          <a:xfrm>
            <a:off x="304800" y="1186256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ubo 30"/>
          <p:cNvSpPr/>
          <p:nvPr/>
        </p:nvSpPr>
        <p:spPr>
          <a:xfrm>
            <a:off x="304800" y="857252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Cubo 31"/>
          <p:cNvSpPr/>
          <p:nvPr/>
        </p:nvSpPr>
        <p:spPr>
          <a:xfrm>
            <a:off x="304800" y="528248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3628" y="5415811"/>
            <a:ext cx="642938" cy="642938"/>
          </a:xfrm>
          <a:prstGeom prst="rect">
            <a:avLst/>
          </a:prstGeom>
        </p:spPr>
      </p:pic>
      <p:sp>
        <p:nvSpPr>
          <p:cNvPr id="34" name="Elipse 33"/>
          <p:cNvSpPr/>
          <p:nvPr/>
        </p:nvSpPr>
        <p:spPr>
          <a:xfrm>
            <a:off x="4158393" y="5128061"/>
            <a:ext cx="528636" cy="52863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2052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0951"/>
            <a:ext cx="7514035" cy="978626"/>
          </a:xfrm>
        </p:spPr>
        <p:txBody>
          <a:bodyPr/>
          <a:lstStyle/>
          <a:p>
            <a:r>
              <a:rPr lang="es-ES" u="sng" dirty="0" smtClean="0"/>
              <a:t>4</a:t>
            </a:r>
            <a:r>
              <a:rPr lang="es-ES" u="sng" dirty="0"/>
              <a:t>. Distribución bidimensional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4" y="834175"/>
            <a:ext cx="7514035" cy="985910"/>
          </a:xfrm>
        </p:spPr>
        <p:txBody>
          <a:bodyPr anchor="t"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ES" b="1" dirty="0"/>
              <a:t>La siguiente tabla muestra las horas jugadas a la PS3 de una clase, y las notas de cada alumno en matemáticas.</a:t>
            </a:r>
          </a:p>
          <a:p>
            <a:pPr marL="0" indent="0" algn="just">
              <a:buNone/>
            </a:pPr>
            <a:r>
              <a:rPr lang="es-ES" b="1" u="sng" dirty="0">
                <a:solidFill>
                  <a:srgbClr val="FF0000"/>
                </a:solidFill>
              </a:rPr>
              <a:t>Distribución marginal</a:t>
            </a:r>
            <a:r>
              <a:rPr lang="es-ES" b="1" dirty="0"/>
              <a:t>: tomamos las variables por separado: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8533436"/>
                  </p:ext>
                </p:extLst>
              </p:nvPr>
            </p:nvGraphicFramePr>
            <p:xfrm>
              <a:off x="1689464" y="2320112"/>
              <a:ext cx="2552319" cy="44787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4673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3046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68453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88265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108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196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192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18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162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s-E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/>
                                </m:nary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20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/>
                            <a:t>114</a:t>
                          </a:r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758</a:t>
                          </a: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a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18533436"/>
                  </p:ext>
                </p:extLst>
              </p:nvPr>
            </p:nvGraphicFramePr>
            <p:xfrm>
              <a:off x="1689464" y="2320112"/>
              <a:ext cx="2552319" cy="447878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54673"/>
                    <a:gridCol w="430466"/>
                    <a:gridCol w="684530"/>
                    <a:gridCol w="882650"/>
                  </a:tblGrid>
                  <a:tr h="385509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blipFill rotWithShape="0">
                          <a:blip r:embed="rId4"/>
                          <a:stretch>
                            <a:fillRect l="-1099" t="-1587" r="-364835" b="-10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blipFill rotWithShape="0">
                          <a:blip r:embed="rId4"/>
                          <a:stretch>
                            <a:fillRect l="-129577" t="-1587" r="-367606" b="-10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45536" t="-1587" r="-133036" b="-10714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4"/>
                          <a:stretch>
                            <a:fillRect l="-189655" t="-1587" r="-2759" b="-1071429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32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50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6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108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4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196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8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3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192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9</a:t>
                          </a:r>
                        </a:p>
                      </a:txBody>
                      <a:tcPr marL="9525" marR="9525" marT="9525" marB="0"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2</a:t>
                          </a:r>
                        </a:p>
                      </a:txBody>
                      <a:tcPr marL="9525" marR="9525" marT="9525" marB="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18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162</a:t>
                          </a:r>
                        </a:p>
                      </a:txBody>
                      <a:tcPr marL="9525" marR="9525" marT="9525" marB="0" anchor="ctr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755714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 rotWithShape="0">
                          <a:blip r:embed="rId4"/>
                          <a:stretch>
                            <a:fillRect l="-1099" t="-494355" r="-364835" b="-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20</a:t>
                          </a:r>
                          <a:endParaRPr lang="es-ES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dirty="0" smtClean="0"/>
                            <a:t>114</a:t>
                          </a:r>
                          <a:endParaRPr lang="es-ES" dirty="0"/>
                        </a:p>
                      </a:txBody>
                      <a:tcPr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800" b="0" i="0" u="none" strike="noStrike" dirty="0" smtClean="0">
                              <a:solidFill>
                                <a:srgbClr val="000000"/>
                              </a:solidFill>
                              <a:effectLst/>
                              <a:latin typeface="Calibri" panose="020F0502020204030204" pitchFamily="34" charset="0"/>
                            </a:rPr>
                            <a:t>758</a:t>
                          </a:r>
                          <a:endParaRPr lang="es-ES" sz="18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ctr"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4605118" y="2593309"/>
                <a:ext cx="2245999" cy="5790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𝟏𝟏𝟒</m:t>
                          </m:r>
                        </m:num>
                        <m:den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s-ES" sz="1500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118" y="2593309"/>
                <a:ext cx="2245999" cy="57906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/>
              <p:cNvSpPr/>
              <p:nvPr/>
            </p:nvSpPr>
            <p:spPr>
              <a:xfrm>
                <a:off x="4605118" y="3172378"/>
                <a:ext cx="3524747" cy="6087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  <m:sup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  <m:sup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𝒇</m:t>
                                  </m:r>
                                </m:e>
                                <m:sub>
                                  <m:r>
                                    <a:rPr lang="es-ES" sz="1500" b="1" i="1" smtClean="0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  <m:sup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𝟕𝟓𝟖</m:t>
                          </m:r>
                        </m:num>
                        <m:den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𝟒𝟏</m:t>
                      </m:r>
                    </m:oMath>
                  </m:oMathPara>
                </a14:m>
                <a:endParaRPr lang="es-ES" sz="1500" dirty="0"/>
              </a:p>
            </p:txBody>
          </p:sp>
        </mc:Choice>
        <mc:Fallback xmlns="">
          <p:sp>
            <p:nvSpPr>
              <p:cNvPr id="13" name="Rectángu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118" y="3172378"/>
                <a:ext cx="3524747" cy="60875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4605117" y="3781611"/>
                <a:ext cx="2477088" cy="56201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  <m:sup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rad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𝟒𝟏</m:t>
                          </m:r>
                        </m:e>
                      </m:rad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𝟑𝟑</m:t>
                      </m:r>
                    </m:oMath>
                  </m:oMathPara>
                </a14:m>
                <a:endParaRPr lang="es-ES" sz="1500" b="1" dirty="0"/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117" y="3781611"/>
                <a:ext cx="2477088" cy="56201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/>
              <p:cNvSpPr/>
              <p:nvPr/>
            </p:nvSpPr>
            <p:spPr>
              <a:xfrm>
                <a:off x="4605117" y="4570033"/>
                <a:ext cx="3293787" cy="565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num>
                        <m:den>
                          <m:acc>
                            <m:accPr>
                              <m:chr m:val="̅"/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den>
                      </m:f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𝟑𝟑</m:t>
                          </m:r>
                        </m:num>
                        <m:den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5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𝟒𝟎𝟖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s-ES" sz="1500" dirty="0"/>
              </a:p>
            </p:txBody>
          </p:sp>
        </mc:Choice>
        <mc:Fallback xmlns="">
          <p:sp>
            <p:nvSpPr>
              <p:cNvPr id="17" name="Rectángu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5117" y="4570033"/>
                <a:ext cx="3293787" cy="565539"/>
              </a:xfrm>
              <a:prstGeom prst="rect">
                <a:avLst/>
              </a:prstGeom>
              <a:blipFill rotWithShape="0">
                <a:blip r:embed="rId8"/>
                <a:stretch>
                  <a:fillRect b="-4348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621878"/>
              </p:ext>
            </p:extLst>
          </p:nvPr>
        </p:nvGraphicFramePr>
        <p:xfrm>
          <a:off x="698928" y="2304004"/>
          <a:ext cx="828612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ES" dirty="0"/>
                        <a:t>NOTA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14" name="Cubo 13"/>
          <p:cNvSpPr/>
          <p:nvPr/>
        </p:nvSpPr>
        <p:spPr>
          <a:xfrm>
            <a:off x="8731337" y="5916257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bo 19"/>
          <p:cNvSpPr/>
          <p:nvPr/>
        </p:nvSpPr>
        <p:spPr>
          <a:xfrm>
            <a:off x="8731337" y="5599954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bo 20"/>
          <p:cNvSpPr/>
          <p:nvPr/>
        </p:nvSpPr>
        <p:spPr>
          <a:xfrm>
            <a:off x="8731338" y="5290817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bo 21"/>
          <p:cNvSpPr/>
          <p:nvPr/>
        </p:nvSpPr>
        <p:spPr>
          <a:xfrm>
            <a:off x="8731338" y="4974514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bo 22"/>
          <p:cNvSpPr/>
          <p:nvPr/>
        </p:nvSpPr>
        <p:spPr>
          <a:xfrm>
            <a:off x="8731336" y="4667215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bo 23"/>
          <p:cNvSpPr/>
          <p:nvPr/>
        </p:nvSpPr>
        <p:spPr>
          <a:xfrm>
            <a:off x="8731336" y="4350912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bo 24"/>
          <p:cNvSpPr/>
          <p:nvPr/>
        </p:nvSpPr>
        <p:spPr>
          <a:xfrm>
            <a:off x="8731337" y="4041775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bo 25"/>
          <p:cNvSpPr/>
          <p:nvPr/>
        </p:nvSpPr>
        <p:spPr>
          <a:xfrm>
            <a:off x="8731337" y="3725472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459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0951"/>
            <a:ext cx="7514035" cy="978626"/>
          </a:xfrm>
        </p:spPr>
        <p:txBody>
          <a:bodyPr/>
          <a:lstStyle/>
          <a:p>
            <a:r>
              <a:rPr lang="es-ES" u="sng" dirty="0" smtClean="0"/>
              <a:t>4</a:t>
            </a:r>
            <a:r>
              <a:rPr lang="es-ES" u="sng" dirty="0"/>
              <a:t>. EB: Distribución BD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4" y="834175"/>
            <a:ext cx="7514035" cy="985910"/>
          </a:xfrm>
        </p:spPr>
        <p:txBody>
          <a:bodyPr anchor="t">
            <a:normAutofit fontScale="85000" lnSpcReduction="20000"/>
          </a:bodyPr>
          <a:lstStyle/>
          <a:p>
            <a:pPr marL="0" indent="0" algn="just">
              <a:buNone/>
            </a:pPr>
            <a:r>
              <a:rPr lang="es-ES" b="1" dirty="0"/>
              <a:t>La siguiente tabla muestra las horas jugadas a la PS3 de una clase, y las notas de cada alumno en matemáticas.</a:t>
            </a:r>
          </a:p>
          <a:p>
            <a:pPr marL="0" indent="0" algn="just">
              <a:buNone/>
            </a:pPr>
            <a:r>
              <a:rPr lang="es-ES" b="1" u="sng" dirty="0">
                <a:solidFill>
                  <a:srgbClr val="FF0000"/>
                </a:solidFill>
              </a:rPr>
              <a:t>Distribución marginal</a:t>
            </a:r>
            <a:r>
              <a:rPr lang="es-ES" b="1" dirty="0"/>
              <a:t>: tomamos las variables por separado: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graphicFrame>
        <p:nvGraphicFramePr>
          <p:cNvPr id="25" name="Tab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948234"/>
              </p:ext>
            </p:extLst>
          </p:nvPr>
        </p:nvGraphicFramePr>
        <p:xfrm>
          <a:off x="2414269" y="2105697"/>
          <a:ext cx="828612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0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ES" dirty="0"/>
                        <a:t>NOTA</a:t>
                      </a:r>
                    </a:p>
                    <a:p>
                      <a:pPr algn="ctr"/>
                      <a:r>
                        <a:rPr lang="es-ES" dirty="0"/>
                        <a:t>(y)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330925"/>
              </p:ext>
            </p:extLst>
          </p:nvPr>
        </p:nvGraphicFramePr>
        <p:xfrm>
          <a:off x="1113234" y="2107205"/>
          <a:ext cx="1211898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/>
                        <a:t>HORAS</a:t>
                      </a:r>
                    </a:p>
                    <a:p>
                      <a:pPr algn="ctr"/>
                      <a:r>
                        <a:rPr lang="es-ES" dirty="0"/>
                        <a:t>(x)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7" name="Tabla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8157817"/>
                  </p:ext>
                </p:extLst>
              </p:nvPr>
            </p:nvGraphicFramePr>
            <p:xfrm>
              <a:off x="3492137" y="3530601"/>
              <a:ext cx="4786377" cy="19732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0764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289368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289368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HORAS 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NOTA (y)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Media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s-E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  <m:r>
                                    <a:rPr lang="es-ES" sz="1800" b="1" i="1" dirty="0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acc>
                                    <m:accPr>
                                      <m:chr m:val="̅"/>
                                      <m:ctrlPr>
                                        <a:rPr lang="es-ES" sz="1800" b="1" i="1" dirty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ES" sz="1800" b="1" i="1" dirty="0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</m:acc>
                                </m:e>
                              </m:d>
                            </m:oMath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𝟐𝟓𝟎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Varianza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E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b>
                                    <m:sup>
                                      <m: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  <m:r>
                                    <a:rPr lang="es-ES" sz="1800" b="1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Sup>
                                    <m:sSubSupPr>
                                      <m:ctrlP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sub>
                                    <m:sup>
                                      <m: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bSup>
                                </m:e>
                              </m:d>
                            </m:oMath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𝟏𝟖𝟔𝟖𝟕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oMath>
                            </m:oMathPara>
                          </a14:m>
                          <a:endParaRPr lang="es-E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𝟒𝟏</m:t>
                                </m:r>
                              </m:oMath>
                            </m:oMathPara>
                          </a14:m>
                          <a:endParaRPr lang="es-E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D.Típica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E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  <m:r>
                                    <a:rPr lang="es-ES" sz="1800" b="1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e>
                                    <m:sub>
                                      <m: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𝟏𝟑𝟔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𝟕𝟎</m:t>
                                </m:r>
                              </m:oMath>
                            </m:oMathPara>
                          </a14:m>
                          <a:endParaRPr lang="es-E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𝟑𝟑</m:t>
                                </m:r>
                              </m:oMath>
                            </m:oMathPara>
                          </a14:m>
                          <a:endParaRPr lang="es-E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C.Variac.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s-ES" sz="1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S" sz="1800" b="1" i="1" smtClean="0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  <m:sSub>
                                    <m:sSubPr>
                                      <m:ctrlP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sub>
                                  </m:sSub>
                                  <m:r>
                                    <a:rPr lang="es-ES" sz="1800" b="1" i="1" smtClean="0"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r>
                                    <a:rPr lang="es-ES" sz="1800" b="1" i="1" smtClean="0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  <m:sSub>
                                    <m:sSubPr>
                                      <m:ctrlP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  <m:t>𝑽</m:t>
                                      </m:r>
                                    </m:e>
                                    <m:sub>
                                      <m:r>
                                        <a:rPr lang="es-ES" sz="1800" b="1" i="1" smtClean="0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𝟓𝟒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s-E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𝟒𝟎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r>
                                  <a:rPr lang="es-ES" sz="1800" b="1" i="1" smtClean="0">
                                    <a:latin typeface="Cambria Math" panose="02040503050406030204" pitchFamily="18" charset="0"/>
                                  </a:rPr>
                                  <m:t>%</m:t>
                                </m:r>
                              </m:oMath>
                            </m:oMathPara>
                          </a14:m>
                          <a:endParaRPr lang="es-E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7" name="Tabla 2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18157817"/>
                  </p:ext>
                </p:extLst>
              </p:nvPr>
            </p:nvGraphicFramePr>
            <p:xfrm>
              <a:off x="3492137" y="3530601"/>
              <a:ext cx="4786377" cy="19732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207641"/>
                    <a:gridCol w="1289368"/>
                    <a:gridCol w="1289368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HORAS (x)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NOTA (y)</a:t>
                          </a:r>
                          <a:endParaRPr lang="es-E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5" t="-108197" r="-117906" b="-35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1698" t="-108197" r="-101887" b="-3524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1698" t="-108197" r="-1887" b="-352459"/>
                          </a:stretch>
                        </a:blipFill>
                      </a:tcPr>
                    </a:tc>
                  </a:tr>
                  <a:tr h="410528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5" t="-189552" r="-117906" b="-2208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1698" t="-189552" r="-101887" b="-2208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1698" t="-189552" r="-1887" b="-220896"/>
                          </a:stretch>
                        </a:blipFill>
                      </a:tcPr>
                    </a:tc>
                  </a:tr>
                  <a:tr h="410528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5" t="-285294" r="-117906" b="-1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1698" t="-285294" r="-101887" b="-1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1698" t="-285294" r="-1887" b="-117647"/>
                          </a:stretch>
                        </a:blipFill>
                      </a:tcPr>
                    </a:tc>
                  </a:tr>
                  <a:tr h="410528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5" t="-391045" r="-117906" b="-19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171698" t="-391045" r="-101887" b="-194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3"/>
                          <a:stretch>
                            <a:fillRect l="-271698" t="-391045" r="-1887" b="-1940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" name="Cubo 7"/>
          <p:cNvSpPr/>
          <p:nvPr/>
        </p:nvSpPr>
        <p:spPr>
          <a:xfrm>
            <a:off x="8731337" y="5916257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bo 8"/>
          <p:cNvSpPr/>
          <p:nvPr/>
        </p:nvSpPr>
        <p:spPr>
          <a:xfrm>
            <a:off x="8731337" y="5599954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bo 9"/>
          <p:cNvSpPr/>
          <p:nvPr/>
        </p:nvSpPr>
        <p:spPr>
          <a:xfrm>
            <a:off x="8731338" y="5290817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bo 10"/>
          <p:cNvSpPr/>
          <p:nvPr/>
        </p:nvSpPr>
        <p:spPr>
          <a:xfrm>
            <a:off x="8731338" y="4974514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bo 11"/>
          <p:cNvSpPr/>
          <p:nvPr/>
        </p:nvSpPr>
        <p:spPr>
          <a:xfrm>
            <a:off x="8731336" y="4667215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bo 12"/>
          <p:cNvSpPr/>
          <p:nvPr/>
        </p:nvSpPr>
        <p:spPr>
          <a:xfrm>
            <a:off x="8731336" y="4350912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bo 13"/>
          <p:cNvSpPr/>
          <p:nvPr/>
        </p:nvSpPr>
        <p:spPr>
          <a:xfrm>
            <a:off x="8731337" y="4041775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bo 14"/>
          <p:cNvSpPr/>
          <p:nvPr/>
        </p:nvSpPr>
        <p:spPr>
          <a:xfrm>
            <a:off x="8731337" y="3725472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4136571" y="2516777"/>
            <a:ext cx="28655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b="1" dirty="0"/>
              <a:t>Resumen análisis marginal</a:t>
            </a:r>
          </a:p>
          <a:p>
            <a:pPr algn="r"/>
            <a:r>
              <a:rPr lang="es-ES" dirty="0"/>
              <a:t>(cada variable por separado)</a:t>
            </a:r>
          </a:p>
        </p:txBody>
      </p:sp>
    </p:spTree>
    <p:extLst>
      <p:ext uri="{BB962C8B-B14F-4D97-AF65-F5344CB8AC3E}">
        <p14:creationId xmlns:p14="http://schemas.microsoft.com/office/powerpoint/2010/main" val="211868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0951"/>
            <a:ext cx="7514035" cy="978626"/>
          </a:xfrm>
        </p:spPr>
        <p:txBody>
          <a:bodyPr/>
          <a:lstStyle/>
          <a:p>
            <a:r>
              <a:rPr lang="es-ES" u="sng" dirty="0" smtClean="0"/>
              <a:t>4</a:t>
            </a:r>
            <a:r>
              <a:rPr lang="es-ES" u="sng" dirty="0"/>
              <a:t>. EB: Distribución BD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7884" y="4014813"/>
            <a:ext cx="7514035" cy="924177"/>
          </a:xfrm>
        </p:spPr>
        <p:txBody>
          <a:bodyPr anchor="t">
            <a:normAutofit/>
          </a:bodyPr>
          <a:lstStyle/>
          <a:p>
            <a:pPr marL="0" indent="0" algn="just">
              <a:buNone/>
            </a:pPr>
            <a:r>
              <a:rPr lang="es-ES" b="1" u="sng" dirty="0">
                <a:solidFill>
                  <a:srgbClr val="FF0000"/>
                </a:solidFill>
              </a:rPr>
              <a:t>Coeficiente de correlación</a:t>
            </a:r>
            <a:r>
              <a:rPr lang="es-ES" b="1" dirty="0"/>
              <a:t>: mide la interrelación de ambas variables: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3081734" y="2335115"/>
                <a:ext cx="2499530" cy="7841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sSub>
                            <m:sSubPr>
                              <m:ctrlPr>
                                <a:rPr lang="es-ES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</m:sub>
                          </m:sSub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ES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𝒇</m:t>
                                      </m:r>
                                    </m:e>
                                    <m:sub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subHide m:val="on"/>
                                  <m:supHide m:val="on"/>
                                  <m:ctrlPr>
                                    <a:rPr lang="es-ES" b="1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𝒇</m:t>
                                      </m:r>
                                    </m:e>
                                    <m:sub>
                                      <m:r>
                                        <a:rPr lang="es-ES" b="1" i="1">
                                          <a:latin typeface="Cambria Math" panose="020405030504060302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den>
                          </m:f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s-E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  <m:r>
                            <a:rPr lang="es-ES" b="1" i="1">
                              <a:latin typeface="Cambria Math" panose="02040503050406030204" pitchFamily="18" charset="0"/>
                            </a:rPr>
                            <m:t>·</m:t>
                          </m:r>
                          <m:acc>
                            <m:accPr>
                              <m:chr m:val="̅"/>
                              <m:ctrlPr>
                                <a:rPr lang="es-E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acc>
                        </m:e>
                      </m:borderBox>
                    </m:oMath>
                  </m:oMathPara>
                </a14:m>
                <a:endParaRPr lang="es-ES" b="1" i="1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1734" y="2335115"/>
                <a:ext cx="2499530" cy="7841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/>
          <p:cNvSpPr txBox="1">
            <a:spLocks/>
          </p:cNvSpPr>
          <p:nvPr/>
        </p:nvSpPr>
        <p:spPr>
          <a:xfrm>
            <a:off x="1265634" y="1758444"/>
            <a:ext cx="7514035" cy="641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ES" b="1" u="sng" dirty="0">
                <a:solidFill>
                  <a:srgbClr val="FF0000"/>
                </a:solidFill>
              </a:rPr>
              <a:t>Covarianza</a:t>
            </a:r>
            <a:r>
              <a:rPr lang="es-ES" b="1" dirty="0"/>
              <a:t>: “mide” la interrelación de ambas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3692600" y="5049204"/>
                <a:ext cx="1382301" cy="7707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  <m:t>𝒙𝒚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sub>
                              </m:sSub>
                              <m:r>
                                <a:rPr lang="es-ES" b="1" i="1" smtClean="0">
                                  <a:latin typeface="Cambria Math" panose="02040503050406030204" pitchFamily="18" charset="0"/>
                                </a:rPr>
                                <m:t>·</m:t>
                              </m:r>
                              <m:sSub>
                                <m:sSubPr>
                                  <m:ctrlP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  <m:t>𝒔</m:t>
                                  </m:r>
                                </m:e>
                                <m:sub>
                                  <m:r>
                                    <a:rPr lang="es-ES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sub>
                              </m:sSub>
                            </m:den>
                          </m:f>
                        </m:e>
                      </m:borderBox>
                    </m:oMath>
                  </m:oMathPara>
                </a14:m>
                <a:endParaRPr lang="es-ES" b="1" i="1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600" y="5049204"/>
                <a:ext cx="1382301" cy="77078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/>
              <p:cNvSpPr txBox="1">
                <a:spLocks/>
              </p:cNvSpPr>
              <p:nvPr/>
            </p:nvSpPr>
            <p:spPr>
              <a:xfrm>
                <a:off x="574767" y="3316845"/>
                <a:ext cx="8317676" cy="631725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925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/>
                  <a:buNone/>
                </a:pPr>
                <a:r>
                  <a:rPr lang="es-ES" b="1" dirty="0"/>
                  <a:t>OJO: ahora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E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s-ES" b="1" dirty="0"/>
                  <a:t> mide el número de veces que se repite el par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s-ES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E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s-E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endParaRPr lang="es-ES" b="1" dirty="0"/>
              </a:p>
            </p:txBody>
          </p:sp>
        </mc:Choice>
        <mc:Fallback xmlns="">
          <p:sp>
            <p:nvSpPr>
              <p:cNvPr id="8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767" y="3316845"/>
                <a:ext cx="8317676" cy="631725"/>
              </a:xfrm>
              <a:prstGeom prst="rect">
                <a:avLst/>
              </a:prstGeom>
              <a:blipFill rotWithShape="0">
                <a:blip r:embed="rId5"/>
                <a:stretch>
                  <a:fillRect l="-952" t="-673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6113070" y="5233645"/>
                <a:ext cx="1515479" cy="4019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es-ES" b="1" i="1" smtClean="0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  <m:r>
                            <a:rPr lang="es-ES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borderBox>
                    </m:oMath>
                  </m:oMathPara>
                </a14:m>
                <a:endParaRPr lang="es-ES" b="1" i="1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3070" y="5233645"/>
                <a:ext cx="1515479" cy="40190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bo 11"/>
          <p:cNvSpPr/>
          <p:nvPr/>
        </p:nvSpPr>
        <p:spPr>
          <a:xfrm>
            <a:off x="8731337" y="5916257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bo 12"/>
          <p:cNvSpPr/>
          <p:nvPr/>
        </p:nvSpPr>
        <p:spPr>
          <a:xfrm>
            <a:off x="8731337" y="5599954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bo 13"/>
          <p:cNvSpPr/>
          <p:nvPr/>
        </p:nvSpPr>
        <p:spPr>
          <a:xfrm>
            <a:off x="8731338" y="5290817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bo 14"/>
          <p:cNvSpPr/>
          <p:nvPr/>
        </p:nvSpPr>
        <p:spPr>
          <a:xfrm>
            <a:off x="8731338" y="4974514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bo 16"/>
          <p:cNvSpPr/>
          <p:nvPr/>
        </p:nvSpPr>
        <p:spPr>
          <a:xfrm>
            <a:off x="8731336" y="4667215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bo 17"/>
          <p:cNvSpPr/>
          <p:nvPr/>
        </p:nvSpPr>
        <p:spPr>
          <a:xfrm>
            <a:off x="8731336" y="4350912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bo 18"/>
          <p:cNvSpPr/>
          <p:nvPr/>
        </p:nvSpPr>
        <p:spPr>
          <a:xfrm>
            <a:off x="8731337" y="4041775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bo 19"/>
          <p:cNvSpPr/>
          <p:nvPr/>
        </p:nvSpPr>
        <p:spPr>
          <a:xfrm>
            <a:off x="8731337" y="3725472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895" y="2348109"/>
            <a:ext cx="642938" cy="642938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067" y="5060477"/>
            <a:ext cx="642938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6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0951"/>
            <a:ext cx="7514035" cy="978626"/>
          </a:xfrm>
        </p:spPr>
        <p:txBody>
          <a:bodyPr/>
          <a:lstStyle/>
          <a:p>
            <a:r>
              <a:rPr lang="es-ES" u="sng" dirty="0" smtClean="0"/>
              <a:t>4</a:t>
            </a:r>
            <a:r>
              <a:rPr lang="es-ES" u="sng" dirty="0"/>
              <a:t>. EB: Distribución BD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472" y="6292812"/>
            <a:ext cx="565188" cy="56518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113233" y="905004"/>
            <a:ext cx="7514035" cy="641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ES" b="1" dirty="0"/>
              <a:t>Volvemos al ejemplo: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a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0536539"/>
                  </p:ext>
                </p:extLst>
              </p:nvPr>
            </p:nvGraphicFramePr>
            <p:xfrm>
              <a:off x="1227894" y="1323702"/>
              <a:ext cx="4318762" cy="546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514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832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4396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32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62737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35749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  <a:gridCol w="565912">
                      <a:extLst>
                        <a:ext uri="{9D8B030D-6E8A-4147-A177-3AD203B41FA5}">
                          <a16:colId xmlns:a16="http://schemas.microsoft.com/office/drawing/2014/main" val="20006"/>
                        </a:ext>
                      </a:extLst>
                    </a:gridCol>
                    <a:gridCol w="693928">
                      <a:extLst>
                        <a:ext uri="{9D8B030D-6E8A-4147-A177-3AD203B41FA5}">
                          <a16:colId xmlns:a16="http://schemas.microsoft.com/office/drawing/2014/main" val="2000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</m:oMath>
                            </m:oMathPara>
                          </a14:m>
                          <a:endParaRPr lang="es-ES" sz="1400" b="1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ES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400" b="1" i="1" smtClean="0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s-ES" sz="1400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s-E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ES" sz="1400" b="1" i="1" smtClean="0">
                                    <a:latin typeface="Cambria Math" panose="02040503050406030204" pitchFamily="18" charset="0"/>
                                  </a:rPr>
                                  <m:t>𝑵</m:t>
                                </m:r>
                              </m:oMath>
                            </m:oMathPara>
                          </a14:m>
                          <a:endParaRPr lang="es-ES" sz="1400" b="1" i="1" dirty="0">
                            <a:latin typeface="Cambria Math" panose="02040503050406030204" pitchFamily="18" charset="0"/>
                          </a:endParaRPr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ES" sz="1400" b="1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1400" b="1" i="1" smtClean="0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</m:e>
                                      <m:sub>
                                        <m:r>
                                          <a:rPr lang="es-ES" sz="1400" b="1" i="1" smtClean="0"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</m:sSub>
                                  </m:e>
                                </m:d>
                              </m:oMath>
                            </m:oMathPara>
                          </a14:m>
                          <a:endParaRPr lang="es-E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Sup>
                                  <m:sSubSupPr>
                                    <m:ctrlP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  <m:sup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sz="1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𝒇</m:t>
                                    </m:r>
                                  </m:e>
                                  <m:sub>
                                    <m:r>
                                      <a:rPr lang="es-ES" sz="1400" b="1" i="1" smtClean="0">
                                        <a:latin typeface="Cambria Math" panose="02040503050406030204" pitchFamily="18" charset="0"/>
                                      </a:rPr>
                                      <m:t>𝒊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sz="14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21343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625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81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225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42966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81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450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25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625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150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latin typeface="+mj-lt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45000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128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2400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150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22500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1050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40000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1400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latin typeface="+mj-lt"/>
                            </a:rPr>
                            <a:t>2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125000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98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3500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200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40000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1200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250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latin typeface="+mj-lt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125000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72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3000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0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180000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3000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1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latin typeface="+mj-lt"/>
                            </a:rPr>
                            <a:t>2</a:t>
                          </a: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180000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2400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1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400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160000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1200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12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450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202500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900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13"/>
                      </a:ext>
                    </a:extLst>
                  </a:tr>
                  <a:tr h="186509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500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250000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1000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1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s-ES" sz="1400" dirty="0"/>
                            <a:t>500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latin typeface="+mj-lt"/>
                            </a:rPr>
                            <a:t>1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250000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500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1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>
                              <a:latin typeface="+mj-lt"/>
                            </a:rPr>
                            <a:t>20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1623750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114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758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22425</a:t>
                          </a:r>
                        </a:p>
                      </a:txBody>
                      <a:tcPr marL="9525" marR="9525" marT="9525" marB="0" anchor="ctr"/>
                    </a:tc>
                    <a:extLst>
                      <a:ext uri="{0D108BD9-81ED-4DB2-BD59-A6C34878D82A}">
                        <a16:rowId xmlns:a16="http://schemas.microsoft.com/office/drawing/2014/main" val="1001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a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10536539"/>
                  </p:ext>
                </p:extLst>
              </p:nvPr>
            </p:nvGraphicFramePr>
            <p:xfrm>
              <a:off x="1227894" y="1323702"/>
              <a:ext cx="4318762" cy="54610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5145"/>
                    <a:gridCol w="528320"/>
                    <a:gridCol w="374396"/>
                    <a:gridCol w="532575"/>
                    <a:gridCol w="562737"/>
                    <a:gridCol w="535749"/>
                    <a:gridCol w="565912"/>
                    <a:gridCol w="693928"/>
                  </a:tblGrid>
                  <a:tr h="51816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163" t="-1176" r="-730233" b="-95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100000" t="-1176" r="-621839" b="-95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85246" t="-1176" r="-786885" b="-95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267045" t="-1176" r="-445455" b="-95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351087" t="-1176" r="-326087" b="-95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471591" t="-1176" r="-240909" b="-95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40860" t="-1176" r="-127957" b="-95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 anchor="ctr">
                        <a:blipFill rotWithShape="0">
                          <a:blip r:embed="rId3"/>
                          <a:stretch>
                            <a:fillRect l="-522807" t="-1176" r="-4386" b="-957647"/>
                          </a:stretch>
                        </a:blipFill>
                      </a:tcPr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/>
                            <a:t>25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/>
                            <a:t>9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latin typeface="+mj-lt"/>
                            </a:rPr>
                            <a:t>1</a:t>
                          </a:r>
                          <a:endParaRPr lang="es-ES" sz="12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625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81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225</a:t>
                          </a:r>
                        </a:p>
                      </a:txBody>
                      <a:tcPr marL="9525" marR="9525" marT="9525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/>
                            <a:t>50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/>
                            <a:t>9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latin typeface="+mj-lt"/>
                            </a:rPr>
                            <a:t>1</a:t>
                          </a:r>
                          <a:endParaRPr lang="es-ES" sz="12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81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450</a:t>
                          </a:r>
                        </a:p>
                      </a:txBody>
                      <a:tcPr marL="9525" marR="9525" marT="9525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/>
                            <a:t>25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/>
                            <a:t>8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latin typeface="+mj-lt"/>
                            </a:rPr>
                            <a:t>1</a:t>
                          </a:r>
                          <a:endParaRPr lang="es-ES" sz="12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625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200</a:t>
                          </a:r>
                        </a:p>
                      </a:txBody>
                      <a:tcPr marL="9525" marR="9525" marT="9525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/>
                            <a:t>150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/>
                            <a:t>8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latin typeface="+mj-lt"/>
                            </a:rPr>
                            <a:t>2</a:t>
                          </a:r>
                          <a:endParaRPr lang="es-ES" sz="1200" dirty="0">
                            <a:latin typeface="+mj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45000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128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2400</a:t>
                          </a:r>
                        </a:p>
                      </a:txBody>
                      <a:tcPr marL="9525" marR="9525" marT="9525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/>
                            <a:t>150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/>
                            <a:t>7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latin typeface="+mj-lt"/>
                            </a:rPr>
                            <a:t>1</a:t>
                          </a:r>
                          <a:endParaRPr lang="es-ES" sz="12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22500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1050</a:t>
                          </a:r>
                        </a:p>
                      </a:txBody>
                      <a:tcPr marL="9525" marR="9525" marT="9525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/>
                            <a:t>200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/>
                            <a:t>7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latin typeface="+mj-lt"/>
                            </a:rPr>
                            <a:t>1</a:t>
                          </a:r>
                          <a:endParaRPr lang="es-ES" sz="12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40000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7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1400</a:t>
                          </a:r>
                        </a:p>
                      </a:txBody>
                      <a:tcPr marL="9525" marR="9525" marT="9525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/>
                            <a:t>250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/>
                            <a:t>7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latin typeface="+mj-lt"/>
                            </a:rPr>
                            <a:t>2</a:t>
                          </a:r>
                          <a:endParaRPr lang="es-ES" sz="12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125000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98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3500</a:t>
                          </a:r>
                        </a:p>
                      </a:txBody>
                      <a:tcPr marL="9525" marR="9525" marT="9525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/>
                            <a:t>200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/>
                            <a:t>6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latin typeface="+mj-lt"/>
                            </a:rPr>
                            <a:t>1</a:t>
                          </a:r>
                          <a:endParaRPr lang="es-ES" sz="12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40000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36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1200</a:t>
                          </a:r>
                        </a:p>
                      </a:txBody>
                      <a:tcPr marL="9525" marR="9525" marT="9525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/>
                            <a:t>250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/>
                            <a:t>6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latin typeface="+mj-lt"/>
                            </a:rPr>
                            <a:t>2</a:t>
                          </a:r>
                          <a:endParaRPr lang="es-ES" sz="1200" dirty="0">
                            <a:latin typeface="+mj-lt"/>
                          </a:endParaRPr>
                        </a:p>
                      </a:txBody>
                      <a:tcPr anchor="ctr">
                        <a:solidFill>
                          <a:srgbClr val="92D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125000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72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3000</a:t>
                          </a:r>
                        </a:p>
                      </a:txBody>
                      <a:tcPr marL="9525" marR="9525" marT="9525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/>
                            <a:t>300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/>
                            <a:t>5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solidFill>
                                <a:schemeClr val="bg1"/>
                              </a:solidFill>
                              <a:latin typeface="+mj-lt"/>
                            </a:rPr>
                            <a:t>2</a:t>
                          </a:r>
                          <a:endParaRPr lang="es-ES" sz="1200" dirty="0">
                            <a:solidFill>
                              <a:schemeClr val="bg1"/>
                            </a:solidFill>
                            <a:latin typeface="+mj-lt"/>
                          </a:endParaRPr>
                        </a:p>
                      </a:txBody>
                      <a:tcPr anchor="ctr">
                        <a:solidFill>
                          <a:srgbClr val="7030A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180000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3000</a:t>
                          </a:r>
                        </a:p>
                      </a:txBody>
                      <a:tcPr marL="9525" marR="9525" marT="9525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/>
                            <a:t>300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/>
                            <a:t>4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latin typeface="+mj-lt"/>
                            </a:rPr>
                            <a:t>2</a:t>
                          </a:r>
                          <a:endParaRPr lang="es-ES" sz="1200" dirty="0">
                            <a:latin typeface="+mj-lt"/>
                          </a:endParaRPr>
                        </a:p>
                      </a:txBody>
                      <a:tcPr anchor="ctr">
                        <a:solidFill>
                          <a:srgbClr val="00B0F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600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180000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2400</a:t>
                          </a:r>
                        </a:p>
                      </a:txBody>
                      <a:tcPr marL="9525" marR="9525" marT="9525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/>
                            <a:t>400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/>
                            <a:t>3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latin typeface="+mj-lt"/>
                            </a:rPr>
                            <a:t>1</a:t>
                          </a:r>
                          <a:endParaRPr lang="es-ES" sz="12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160000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3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9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1200</a:t>
                          </a:r>
                        </a:p>
                      </a:txBody>
                      <a:tcPr marL="9525" marR="9525" marT="9525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/>
                            <a:t>450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/>
                            <a:t>2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latin typeface="+mj-lt"/>
                            </a:rPr>
                            <a:t>1</a:t>
                          </a:r>
                          <a:endParaRPr lang="es-ES" sz="12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202500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900</a:t>
                          </a:r>
                        </a:p>
                      </a:txBody>
                      <a:tcPr marL="9525" marR="9525" marT="9525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/>
                            <a:t>500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/>
                            <a:t>2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latin typeface="+mj-lt"/>
                            </a:rPr>
                            <a:t>1</a:t>
                          </a:r>
                          <a:endParaRPr lang="es-ES" sz="12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250000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1000</a:t>
                          </a:r>
                        </a:p>
                      </a:txBody>
                      <a:tcPr marL="9525" marR="9525" marT="9525" marB="0" anchor="ctr"/>
                    </a:tc>
                  </a:tr>
                  <a:tr h="304800">
                    <a:tc>
                      <a:txBody>
                        <a:bodyPr/>
                        <a:lstStyle/>
                        <a:p>
                          <a:r>
                            <a:rPr lang="es-ES" sz="1400" dirty="0" smtClean="0"/>
                            <a:t>500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 smtClean="0"/>
                            <a:t>1</a:t>
                          </a:r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latin typeface="+mj-lt"/>
                            </a:rPr>
                            <a:t>1</a:t>
                          </a:r>
                          <a:endParaRPr lang="es-ES" sz="12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250000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500</a:t>
                          </a:r>
                        </a:p>
                      </a:txBody>
                      <a:tcPr marL="9525" marR="9525" marT="9525" marB="0" anchor="ctr"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200" dirty="0" smtClean="0">
                              <a:latin typeface="+mj-lt"/>
                            </a:rPr>
                            <a:t>20</a:t>
                          </a:r>
                          <a:endParaRPr lang="es-ES" sz="1200" dirty="0">
                            <a:latin typeface="+mj-lt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5000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1623750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114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758</a:t>
                          </a:r>
                        </a:p>
                      </a:txBody>
                      <a:tcPr marL="9525" marR="9525" marT="9525" marB="0" anchor="ctr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s-ES" sz="1200" b="0" i="0" u="none" strike="noStrike" dirty="0">
                              <a:solidFill>
                                <a:srgbClr val="000000"/>
                              </a:solidFill>
                              <a:effectLst/>
                              <a:latin typeface="+mj-lt"/>
                            </a:rPr>
                            <a:t>22425</a:t>
                          </a:r>
                        </a:p>
                      </a:txBody>
                      <a:tcPr marL="9525" marR="9525" marT="9525" marB="0" anchor="ctr"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121813"/>
              </p:ext>
            </p:extLst>
          </p:nvPr>
        </p:nvGraphicFramePr>
        <p:xfrm>
          <a:off x="-78385" y="282303"/>
          <a:ext cx="1146810" cy="585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Horas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56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273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56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</a:rPr>
                        <a:t>300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</a:rPr>
                        <a:t>300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ángulo 25"/>
              <p:cNvSpPr/>
              <p:nvPr/>
            </p:nvSpPr>
            <p:spPr>
              <a:xfrm>
                <a:off x="5877557" y="895460"/>
                <a:ext cx="1549591" cy="50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𝟓𝟎𝟎𝟎</m:t>
                          </m:r>
                        </m:num>
                        <m:den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𝟐𝟓𝟎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26" name="Rectá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557" y="895460"/>
                <a:ext cx="1549591" cy="501419"/>
              </a:xfrm>
              <a:prstGeom prst="rect">
                <a:avLst/>
              </a:prstGeom>
              <a:blipFill rotWithShape="0">
                <a:blip r:embed="rId4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ángulo 26"/>
              <p:cNvSpPr/>
              <p:nvPr/>
            </p:nvSpPr>
            <p:spPr>
              <a:xfrm>
                <a:off x="5829688" y="1455979"/>
                <a:ext cx="2981650" cy="728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400" b="1" i="0" smtClean="0">
                                  <a:latin typeface="Cambria Math" panose="02040503050406030204" pitchFamily="18" charset="0"/>
                                </a:rPr>
                                <m:t>𝟏𝟔𝟐𝟑𝟕𝟓𝟎</m:t>
                              </m:r>
                            </m:num>
                            <m:den>
                              <m:r>
                                <a:rPr lang="es-ES" sz="1400" b="1" i="0" smtClean="0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den>
                          </m:f>
                          <m:r>
                            <a:rPr lang="es-ES" sz="1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E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400" b="1" i="0" smtClean="0">
                                  <a:latin typeface="Cambria Math" panose="02040503050406030204" pitchFamily="18" charset="0"/>
                                </a:rPr>
                                <m:t>𝟐𝟓𝟎</m:t>
                              </m:r>
                            </m:e>
                            <m:sup>
                              <m:r>
                                <a:rPr lang="es-ES" sz="1400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s-ES" sz="1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0" smtClean="0">
                          <a:latin typeface="Cambria Math" panose="02040503050406030204" pitchFamily="18" charset="0"/>
                        </a:rPr>
                        <m:t>𝟏𝟑𝟔</m:t>
                      </m:r>
                      <m:r>
                        <a:rPr lang="es-ES" sz="1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0" smtClean="0">
                          <a:latin typeface="Cambria Math" panose="02040503050406030204" pitchFamily="18" charset="0"/>
                        </a:rPr>
                        <m:t>𝟕𝟎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27" name="Rectángu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688" y="1455979"/>
                <a:ext cx="2981650" cy="72885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ángulo 27"/>
              <p:cNvSpPr/>
              <p:nvPr/>
            </p:nvSpPr>
            <p:spPr>
              <a:xfrm>
                <a:off x="5829688" y="2184833"/>
                <a:ext cx="2158732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𝟏𝟑𝟔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𝟕𝟎</m:t>
                          </m:r>
                        </m:num>
                        <m:den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𝟐𝟓𝟎</m:t>
                          </m:r>
                        </m:den>
                      </m:f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𝟓𝟒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28" name="Rectángulo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688" y="2184833"/>
                <a:ext cx="2158732" cy="497059"/>
              </a:xfrm>
              <a:prstGeom prst="rect">
                <a:avLst/>
              </a:prstGeom>
              <a:blipFill rotWithShape="0">
                <a:blip r:embed="rId6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ángulo 28"/>
              <p:cNvSpPr/>
              <p:nvPr/>
            </p:nvSpPr>
            <p:spPr>
              <a:xfrm>
                <a:off x="5703973" y="4838541"/>
                <a:ext cx="3166251" cy="501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𝒙𝒚</m:t>
                          </m:r>
                        </m:sub>
                      </m:sSub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𝟐𝟐𝟒𝟐𝟓</m:t>
                          </m:r>
                        </m:num>
                        <m:den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·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𝟐𝟓𝟎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𝟑𝟎𝟑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𝟕𝟓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29" name="Rectá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973" y="4838541"/>
                <a:ext cx="3166251" cy="501419"/>
              </a:xfrm>
              <a:prstGeom prst="rect">
                <a:avLst/>
              </a:prstGeom>
              <a:blipFill rotWithShape="0">
                <a:blip r:embed="rId7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ángulo 29"/>
              <p:cNvSpPr/>
              <p:nvPr/>
            </p:nvSpPr>
            <p:spPr>
              <a:xfrm>
                <a:off x="5703972" y="5423764"/>
                <a:ext cx="3040512" cy="5645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s-ES" sz="1400" b="1" i="1" smtClean="0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E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s-ES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</m:sSub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sSub>
                            <m:sSubPr>
                              <m:ctrlPr>
                                <a:rPr lang="es-E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4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e>
                            <m:sub>
                              <m:r>
                                <a:rPr lang="es-ES" sz="1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sub>
                          </m:sSub>
                        </m:den>
                      </m:f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𝟑𝟎𝟑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𝟕𝟓</m:t>
                          </m:r>
                        </m:num>
                        <m:den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𝟑𝟑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·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𝟏𝟑𝟔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𝟗𝟔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30" name="Rectá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3972" y="5423764"/>
                <a:ext cx="3040512" cy="56457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brir llave 30"/>
          <p:cNvSpPr/>
          <p:nvPr/>
        </p:nvSpPr>
        <p:spPr>
          <a:xfrm>
            <a:off x="5703972" y="925858"/>
            <a:ext cx="161036" cy="178909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Abrir llave 31"/>
          <p:cNvSpPr/>
          <p:nvPr/>
        </p:nvSpPr>
        <p:spPr>
          <a:xfrm>
            <a:off x="5696106" y="4731948"/>
            <a:ext cx="168902" cy="142466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ángulo 17"/>
              <p:cNvSpPr/>
              <p:nvPr/>
            </p:nvSpPr>
            <p:spPr>
              <a:xfrm>
                <a:off x="5826905" y="2776379"/>
                <a:ext cx="1398396" cy="4970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𝟏𝟏𝟒</m:t>
                          </m:r>
                        </m:num>
                        <m:den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18" name="Rectángu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905" y="2776379"/>
                <a:ext cx="1398396" cy="497059"/>
              </a:xfrm>
              <a:prstGeom prst="rect">
                <a:avLst/>
              </a:prstGeom>
              <a:blipFill rotWithShape="0">
                <a:blip r:embed="rId9"/>
                <a:stretch>
                  <a:fillRect b="-122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5826905" y="3270701"/>
                <a:ext cx="2293448" cy="7288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s-E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S" sz="1400" b="1" i="0" smtClean="0">
                                  <a:latin typeface="Cambria Math" panose="02040503050406030204" pitchFamily="18" charset="0"/>
                                </a:rPr>
                                <m:t>𝟕𝟓𝟖</m:t>
                              </m:r>
                            </m:num>
                            <m:den>
                              <m:r>
                                <a:rPr lang="es-ES" sz="1400" b="1" i="0" smtClean="0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den>
                          </m:f>
                          <m:r>
                            <a:rPr lang="es-ES" sz="1400" b="1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ES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1400" b="1" i="0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s-ES" sz="1400" b="1" i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ES" sz="1400" b="1" i="0" smtClean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e>
                            <m:sup>
                              <m:r>
                                <a:rPr lang="es-ES" sz="1400" b="1" i="0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s-ES" sz="1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ES" sz="1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0" smtClean="0">
                          <a:latin typeface="Cambria Math" panose="02040503050406030204" pitchFamily="18" charset="0"/>
                        </a:rPr>
                        <m:t>𝟑𝟑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6905" y="3270701"/>
                <a:ext cx="2293448" cy="72885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/>
              <p:cNvSpPr/>
              <p:nvPr/>
            </p:nvSpPr>
            <p:spPr>
              <a:xfrm>
                <a:off x="5800480" y="4116575"/>
                <a:ext cx="1940724" cy="519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𝟑𝟑</m:t>
                          </m:r>
                        </m:num>
                        <m:den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480" y="4116575"/>
                <a:ext cx="1940724" cy="51988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brir llave 20"/>
          <p:cNvSpPr/>
          <p:nvPr/>
        </p:nvSpPr>
        <p:spPr>
          <a:xfrm>
            <a:off x="5703972" y="2847366"/>
            <a:ext cx="161036" cy="1789095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2289989" y="1883629"/>
            <a:ext cx="367198" cy="450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2320009" y="6481482"/>
            <a:ext cx="280252" cy="253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/>
          <p:cNvSpPr/>
          <p:nvPr/>
        </p:nvSpPr>
        <p:spPr>
          <a:xfrm>
            <a:off x="2730125" y="1883629"/>
            <a:ext cx="400219" cy="450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33"/>
          <p:cNvSpPr/>
          <p:nvPr/>
        </p:nvSpPr>
        <p:spPr>
          <a:xfrm>
            <a:off x="2730125" y="6481482"/>
            <a:ext cx="400219" cy="253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/>
          <p:cNvSpPr/>
          <p:nvPr/>
        </p:nvSpPr>
        <p:spPr>
          <a:xfrm>
            <a:off x="3225320" y="1883629"/>
            <a:ext cx="487321" cy="450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35"/>
          <p:cNvSpPr/>
          <p:nvPr/>
        </p:nvSpPr>
        <p:spPr>
          <a:xfrm>
            <a:off x="3225320" y="6481482"/>
            <a:ext cx="487321" cy="253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36"/>
          <p:cNvSpPr/>
          <p:nvPr/>
        </p:nvSpPr>
        <p:spPr>
          <a:xfrm>
            <a:off x="3819910" y="1885337"/>
            <a:ext cx="395390" cy="450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37"/>
          <p:cNvSpPr/>
          <p:nvPr/>
        </p:nvSpPr>
        <p:spPr>
          <a:xfrm>
            <a:off x="3819910" y="6483190"/>
            <a:ext cx="395390" cy="253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38"/>
          <p:cNvSpPr/>
          <p:nvPr/>
        </p:nvSpPr>
        <p:spPr>
          <a:xfrm>
            <a:off x="4338764" y="1883629"/>
            <a:ext cx="470156" cy="450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39"/>
          <p:cNvSpPr/>
          <p:nvPr/>
        </p:nvSpPr>
        <p:spPr>
          <a:xfrm>
            <a:off x="4338764" y="6481482"/>
            <a:ext cx="470156" cy="253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40"/>
          <p:cNvSpPr/>
          <p:nvPr/>
        </p:nvSpPr>
        <p:spPr>
          <a:xfrm>
            <a:off x="4929495" y="1883629"/>
            <a:ext cx="505453" cy="45082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41"/>
          <p:cNvSpPr/>
          <p:nvPr/>
        </p:nvSpPr>
        <p:spPr>
          <a:xfrm>
            <a:off x="4929495" y="6481482"/>
            <a:ext cx="505453" cy="253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3" name="Rectángulo 42"/>
          <p:cNvSpPr/>
          <p:nvPr/>
        </p:nvSpPr>
        <p:spPr>
          <a:xfrm>
            <a:off x="6326842" y="925859"/>
            <a:ext cx="2417642" cy="4970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Rectángulo 44"/>
          <p:cNvSpPr/>
          <p:nvPr/>
        </p:nvSpPr>
        <p:spPr>
          <a:xfrm>
            <a:off x="6326842" y="1491072"/>
            <a:ext cx="2417642" cy="6606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Rectángulo 45"/>
          <p:cNvSpPr/>
          <p:nvPr/>
        </p:nvSpPr>
        <p:spPr>
          <a:xfrm>
            <a:off x="6326842" y="2178614"/>
            <a:ext cx="2417642" cy="536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46"/>
          <p:cNvSpPr/>
          <p:nvPr/>
        </p:nvSpPr>
        <p:spPr>
          <a:xfrm>
            <a:off x="6256965" y="2779000"/>
            <a:ext cx="2417642" cy="536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Rectángulo 47"/>
          <p:cNvSpPr/>
          <p:nvPr/>
        </p:nvSpPr>
        <p:spPr>
          <a:xfrm>
            <a:off x="6326842" y="3334863"/>
            <a:ext cx="2347765" cy="6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Rectángulo 48"/>
          <p:cNvSpPr/>
          <p:nvPr/>
        </p:nvSpPr>
        <p:spPr>
          <a:xfrm>
            <a:off x="6326841" y="4020967"/>
            <a:ext cx="2347765" cy="6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 49"/>
          <p:cNvSpPr/>
          <p:nvPr/>
        </p:nvSpPr>
        <p:spPr>
          <a:xfrm>
            <a:off x="6305144" y="4774464"/>
            <a:ext cx="2447206" cy="6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Rectángulo 50"/>
          <p:cNvSpPr/>
          <p:nvPr/>
        </p:nvSpPr>
        <p:spPr>
          <a:xfrm>
            <a:off x="6140424" y="5423764"/>
            <a:ext cx="2604060" cy="649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Cubo 43"/>
          <p:cNvSpPr/>
          <p:nvPr/>
        </p:nvSpPr>
        <p:spPr>
          <a:xfrm>
            <a:off x="8704540" y="5916257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Cubo 51"/>
          <p:cNvSpPr/>
          <p:nvPr/>
        </p:nvSpPr>
        <p:spPr>
          <a:xfrm>
            <a:off x="8704540" y="5599954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Cubo 52"/>
          <p:cNvSpPr/>
          <p:nvPr/>
        </p:nvSpPr>
        <p:spPr>
          <a:xfrm>
            <a:off x="8704541" y="5290817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Cubo 53"/>
          <p:cNvSpPr/>
          <p:nvPr/>
        </p:nvSpPr>
        <p:spPr>
          <a:xfrm>
            <a:off x="8704541" y="4974514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Cubo 54"/>
          <p:cNvSpPr/>
          <p:nvPr/>
        </p:nvSpPr>
        <p:spPr>
          <a:xfrm>
            <a:off x="8704539" y="4667215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6" name="Cubo 55"/>
          <p:cNvSpPr/>
          <p:nvPr/>
        </p:nvSpPr>
        <p:spPr>
          <a:xfrm>
            <a:off x="8704539" y="4350912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7" name="Cubo 56"/>
          <p:cNvSpPr/>
          <p:nvPr/>
        </p:nvSpPr>
        <p:spPr>
          <a:xfrm>
            <a:off x="8704540" y="4041775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8" name="Cubo 57"/>
          <p:cNvSpPr/>
          <p:nvPr/>
        </p:nvSpPr>
        <p:spPr>
          <a:xfrm>
            <a:off x="8704540" y="3725472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34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0951"/>
            <a:ext cx="7514035" cy="978626"/>
          </a:xfrm>
        </p:spPr>
        <p:txBody>
          <a:bodyPr/>
          <a:lstStyle/>
          <a:p>
            <a:r>
              <a:rPr lang="es-ES" u="sng" dirty="0"/>
              <a:t>4.4. EB: Distribución BD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113233" y="905004"/>
            <a:ext cx="7514035" cy="641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ES" b="1" dirty="0"/>
              <a:t>Volvemos al ejemplo: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393371" y="3689267"/>
            <a:ext cx="7233898" cy="2878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ES" b="1" dirty="0"/>
              <a:t>Análisis de resultados</a:t>
            </a:r>
          </a:p>
          <a:p>
            <a:pPr algn="just"/>
            <a:r>
              <a:rPr lang="es-ES" sz="1500" b="1" dirty="0"/>
              <a:t>La </a:t>
            </a:r>
            <a:r>
              <a:rPr lang="es-ES" sz="1500" b="1" dirty="0">
                <a:solidFill>
                  <a:srgbClr val="FF0000"/>
                </a:solidFill>
              </a:rPr>
              <a:t>media</a:t>
            </a:r>
            <a:r>
              <a:rPr lang="es-ES" sz="1500" b="1" dirty="0"/>
              <a:t> de horas jugadas de la muestra es de 250 horas, con una </a:t>
            </a:r>
            <a:r>
              <a:rPr lang="es-ES" sz="1500" b="1" dirty="0">
                <a:solidFill>
                  <a:srgbClr val="FF0000"/>
                </a:solidFill>
              </a:rPr>
              <a:t>variación</a:t>
            </a:r>
            <a:r>
              <a:rPr lang="es-ES" sz="1500" b="1" dirty="0"/>
              <a:t> de un 55%</a:t>
            </a:r>
          </a:p>
          <a:p>
            <a:pPr algn="just"/>
            <a:r>
              <a:rPr lang="es-ES" sz="1500" b="1" dirty="0"/>
              <a:t>La </a:t>
            </a:r>
            <a:r>
              <a:rPr lang="es-ES" sz="1500" b="1" dirty="0">
                <a:solidFill>
                  <a:srgbClr val="FF0000"/>
                </a:solidFill>
              </a:rPr>
              <a:t>media</a:t>
            </a:r>
            <a:r>
              <a:rPr lang="es-ES" sz="1500" b="1" dirty="0"/>
              <a:t> de nota es de 5,7, con una </a:t>
            </a:r>
            <a:r>
              <a:rPr lang="es-ES" sz="1500" b="1" dirty="0">
                <a:solidFill>
                  <a:srgbClr val="FF0000"/>
                </a:solidFill>
              </a:rPr>
              <a:t>variación</a:t>
            </a:r>
            <a:r>
              <a:rPr lang="es-ES" sz="1500" b="1" dirty="0"/>
              <a:t> de un 41%</a:t>
            </a:r>
          </a:p>
          <a:p>
            <a:pPr algn="just"/>
            <a:r>
              <a:rPr lang="es-ES" sz="1500" b="1" dirty="0"/>
              <a:t>El </a:t>
            </a:r>
            <a:r>
              <a:rPr lang="es-ES" sz="1500" b="1" dirty="0">
                <a:solidFill>
                  <a:srgbClr val="FF0000"/>
                </a:solidFill>
              </a:rPr>
              <a:t>coeficiente de correlación</a:t>
            </a:r>
            <a:r>
              <a:rPr lang="es-ES" sz="1500" b="1" dirty="0"/>
              <a:t> es negativo: </a:t>
            </a:r>
            <a:r>
              <a:rPr lang="es-ES" sz="1500" b="1" u="sng" dirty="0"/>
              <a:t>a medida que aumenta una variable disminuye la otra</a:t>
            </a:r>
            <a:r>
              <a:rPr lang="es-ES" sz="1500" b="1" dirty="0"/>
              <a:t>.</a:t>
            </a:r>
          </a:p>
          <a:p>
            <a:pPr algn="just"/>
            <a:r>
              <a:rPr lang="es-ES" sz="1500" b="1" dirty="0"/>
              <a:t>El </a:t>
            </a:r>
            <a:r>
              <a:rPr lang="es-ES" sz="1500" b="1" dirty="0">
                <a:solidFill>
                  <a:srgbClr val="FF0000"/>
                </a:solidFill>
              </a:rPr>
              <a:t>coeficiente de correlación </a:t>
            </a:r>
            <a:r>
              <a:rPr lang="es-ES" sz="1500" b="1" dirty="0"/>
              <a:t>es parecido a 1: </a:t>
            </a:r>
            <a:r>
              <a:rPr lang="es-ES" sz="1500" b="1" u="sng" dirty="0"/>
              <a:t>hay mucha correlación</a:t>
            </a:r>
            <a:endParaRPr lang="es-ES" sz="1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1717526" y="1362418"/>
                <a:ext cx="88235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𝟐𝟓𝟎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7526" y="1362418"/>
                <a:ext cx="882356" cy="30777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/>
              <p:cNvSpPr/>
              <p:nvPr/>
            </p:nvSpPr>
            <p:spPr>
              <a:xfrm>
                <a:off x="1679287" y="1610491"/>
                <a:ext cx="123232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0" smtClean="0">
                          <a:latin typeface="Cambria Math" panose="02040503050406030204" pitchFamily="18" charset="0"/>
                        </a:rPr>
                        <m:t>𝟏𝟑𝟔</m:t>
                      </m:r>
                      <m:r>
                        <a:rPr lang="es-ES" sz="1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0" smtClean="0">
                          <a:latin typeface="Cambria Math" panose="02040503050406030204" pitchFamily="18" charset="0"/>
                        </a:rPr>
                        <m:t>𝟕𝟎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287" y="1610491"/>
                <a:ext cx="1232324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ángulo 20"/>
              <p:cNvSpPr/>
              <p:nvPr/>
            </p:nvSpPr>
            <p:spPr>
              <a:xfrm>
                <a:off x="1671550" y="1912679"/>
                <a:ext cx="131728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𝟓𝟒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21" name="Rectá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1550" y="1912679"/>
                <a:ext cx="1317284" cy="307777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ángulo 21"/>
              <p:cNvSpPr/>
              <p:nvPr/>
            </p:nvSpPr>
            <p:spPr>
              <a:xfrm>
                <a:off x="1607430" y="2481233"/>
                <a:ext cx="1445524" cy="327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𝒙𝒚</m:t>
                          </m:r>
                        </m:sub>
                      </m:sSub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𝟑𝟎𝟑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𝟕𝟓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22" name="Rectá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7430" y="2481233"/>
                <a:ext cx="1445524" cy="32752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23"/>
              <p:cNvSpPr/>
              <p:nvPr/>
            </p:nvSpPr>
            <p:spPr>
              <a:xfrm>
                <a:off x="1630733" y="2827052"/>
                <a:ext cx="107580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𝟗𝟔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24" name="Rectá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733" y="2827052"/>
                <a:ext cx="1075807" cy="30777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Abrir llave 32"/>
          <p:cNvSpPr/>
          <p:nvPr/>
        </p:nvSpPr>
        <p:spPr>
          <a:xfrm>
            <a:off x="1543941" y="1392816"/>
            <a:ext cx="173584" cy="845933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Abrir llave 33"/>
          <p:cNvSpPr/>
          <p:nvPr/>
        </p:nvSpPr>
        <p:spPr>
          <a:xfrm>
            <a:off x="1535443" y="2462940"/>
            <a:ext cx="182082" cy="733106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ángulo 34"/>
              <p:cNvSpPr/>
              <p:nvPr/>
            </p:nvSpPr>
            <p:spPr>
              <a:xfrm>
                <a:off x="3417826" y="1363394"/>
                <a:ext cx="84497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acc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35" name="Rectángulo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826" y="1363394"/>
                <a:ext cx="844975" cy="307777"/>
              </a:xfrm>
              <a:prstGeom prst="rect">
                <a:avLst/>
              </a:prstGeom>
              <a:blipFill rotWithShape="0">
                <a:blip r:embed="rId9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ángulo 35"/>
              <p:cNvSpPr/>
              <p:nvPr/>
            </p:nvSpPr>
            <p:spPr>
              <a:xfrm>
                <a:off x="3391401" y="1633972"/>
                <a:ext cx="1020729" cy="327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0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s-ES" sz="1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0" smtClean="0">
                          <a:latin typeface="Cambria Math" panose="02040503050406030204" pitchFamily="18" charset="0"/>
                        </a:rPr>
                        <m:t>𝟑𝟑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36" name="Rectángu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401" y="1633972"/>
                <a:ext cx="1020729" cy="327526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ángulo 36"/>
              <p:cNvSpPr/>
              <p:nvPr/>
            </p:nvSpPr>
            <p:spPr>
              <a:xfrm>
                <a:off x="3372116" y="1924185"/>
                <a:ext cx="1320490" cy="327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𝑪</m:t>
                      </m:r>
                      <m:sSub>
                        <m:sSub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b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b>
                      </m:sSub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𝟒𝟎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37" name="Rectángulo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2116" y="1924185"/>
                <a:ext cx="1320490" cy="32752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Abrir llave 37"/>
          <p:cNvSpPr/>
          <p:nvPr/>
        </p:nvSpPr>
        <p:spPr>
          <a:xfrm>
            <a:off x="3294892" y="1434382"/>
            <a:ext cx="173731" cy="804368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Cubo 22"/>
          <p:cNvSpPr/>
          <p:nvPr/>
        </p:nvSpPr>
        <p:spPr>
          <a:xfrm>
            <a:off x="8731337" y="5916257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bo 24"/>
          <p:cNvSpPr/>
          <p:nvPr/>
        </p:nvSpPr>
        <p:spPr>
          <a:xfrm>
            <a:off x="8731337" y="5599954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Cubo 25"/>
          <p:cNvSpPr/>
          <p:nvPr/>
        </p:nvSpPr>
        <p:spPr>
          <a:xfrm>
            <a:off x="8731338" y="5290817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Cubo 26"/>
          <p:cNvSpPr/>
          <p:nvPr/>
        </p:nvSpPr>
        <p:spPr>
          <a:xfrm>
            <a:off x="8731338" y="4974514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Cubo 27"/>
          <p:cNvSpPr/>
          <p:nvPr/>
        </p:nvSpPr>
        <p:spPr>
          <a:xfrm>
            <a:off x="8731336" y="4667215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Cubo 28"/>
          <p:cNvSpPr/>
          <p:nvPr/>
        </p:nvSpPr>
        <p:spPr>
          <a:xfrm>
            <a:off x="8731336" y="4350912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bo 29"/>
          <p:cNvSpPr/>
          <p:nvPr/>
        </p:nvSpPr>
        <p:spPr>
          <a:xfrm>
            <a:off x="8731337" y="4041775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Cubo 30"/>
          <p:cNvSpPr/>
          <p:nvPr/>
        </p:nvSpPr>
        <p:spPr>
          <a:xfrm>
            <a:off x="8731337" y="3725472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32" name="Tabla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062426"/>
              </p:ext>
            </p:extLst>
          </p:nvPr>
        </p:nvGraphicFramePr>
        <p:xfrm>
          <a:off x="-78385" y="282303"/>
          <a:ext cx="1146810" cy="585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Horas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56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273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56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</a:rPr>
                        <a:t>300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</a:rPr>
                        <a:t>300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39" name="Picture 2" descr="http://www.monografias.com/trabajos85/coeficiente-correlacion-karl-pearson/image001.jpg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8" t="70778"/>
          <a:stretch/>
        </p:blipFill>
        <p:spPr bwMode="auto">
          <a:xfrm>
            <a:off x="5946518" y="977477"/>
            <a:ext cx="3152503" cy="268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ángulo 39"/>
              <p:cNvSpPr/>
              <p:nvPr/>
            </p:nvSpPr>
            <p:spPr>
              <a:xfrm>
                <a:off x="6876509" y="3086321"/>
                <a:ext cx="1075807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𝟗𝟔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40" name="Rectángu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509" y="3086321"/>
                <a:ext cx="1075807" cy="30777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597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0951"/>
            <a:ext cx="7514035" cy="978626"/>
          </a:xfrm>
        </p:spPr>
        <p:txBody>
          <a:bodyPr/>
          <a:lstStyle/>
          <a:p>
            <a:r>
              <a:rPr lang="es-ES" u="sng" dirty="0" smtClean="0"/>
              <a:t>4</a:t>
            </a:r>
            <a:r>
              <a:rPr lang="es-ES" u="sng" dirty="0"/>
              <a:t>. EB: Distribución BD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ángulo 28"/>
              <p:cNvSpPr/>
              <p:nvPr/>
            </p:nvSpPr>
            <p:spPr>
              <a:xfrm>
                <a:off x="1445753" y="1146170"/>
                <a:ext cx="1445524" cy="3275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sz="1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𝒔</m:t>
                          </m:r>
                        </m:e>
                        <m:sub>
                          <m:r>
                            <a:rPr lang="es-ES" sz="1400" b="1" i="1" smtClean="0">
                              <a:latin typeface="Cambria Math" panose="02040503050406030204" pitchFamily="18" charset="0"/>
                            </a:rPr>
                            <m:t>𝒙𝒚</m:t>
                          </m:r>
                        </m:sub>
                      </m:sSub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𝟑𝟎𝟑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𝟕𝟓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29" name="Rectángu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5753" y="1146170"/>
                <a:ext cx="1445524" cy="32752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ángulo 29"/>
              <p:cNvSpPr/>
              <p:nvPr/>
            </p:nvSpPr>
            <p:spPr>
              <a:xfrm>
                <a:off x="1495685" y="1444133"/>
                <a:ext cx="1075807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ES" sz="1400" b="1" i="1" smtClean="0">
                          <a:latin typeface="Cambria Math" panose="02040503050406030204" pitchFamily="18" charset="0"/>
                        </a:rPr>
                        <m:t>𝟗𝟔</m:t>
                      </m:r>
                    </m:oMath>
                  </m:oMathPara>
                </a14:m>
                <a:endParaRPr lang="es-ES" sz="1400" b="1" dirty="0"/>
              </a:p>
            </p:txBody>
          </p:sp>
        </mc:Choice>
        <mc:Fallback xmlns="">
          <p:sp>
            <p:nvSpPr>
              <p:cNvPr id="30" name="Rectángulo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685" y="1444133"/>
                <a:ext cx="1075807" cy="30777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brir llave 31"/>
          <p:cNvSpPr/>
          <p:nvPr/>
        </p:nvSpPr>
        <p:spPr>
          <a:xfrm>
            <a:off x="1437886" y="1039577"/>
            <a:ext cx="164491" cy="773987"/>
          </a:xfrm>
          <a:prstGeom prst="lef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612004" y="1025103"/>
            <a:ext cx="4457791" cy="287828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ES" b="1" dirty="0"/>
              <a:t>Análisis de resultados</a:t>
            </a:r>
          </a:p>
          <a:p>
            <a:pPr algn="just"/>
            <a:r>
              <a:rPr lang="es-ES" sz="1500" b="1" dirty="0"/>
              <a:t>La media de horas jugadas de la muestra es de 250 horas, con una variación de un 55%</a:t>
            </a:r>
          </a:p>
          <a:p>
            <a:pPr algn="just"/>
            <a:r>
              <a:rPr lang="es-ES" sz="1500" b="1" dirty="0"/>
              <a:t>La media de nota es de 5,7, con una variación de un 41%</a:t>
            </a:r>
          </a:p>
          <a:p>
            <a:pPr algn="just"/>
            <a:r>
              <a:rPr lang="es-ES" sz="1500" b="1" dirty="0"/>
              <a:t>El coeficiente de correlación es negativo: </a:t>
            </a:r>
            <a:r>
              <a:rPr lang="es-ES" sz="1500" b="1" u="sng" dirty="0"/>
              <a:t>a medida que aumenta una variable disminuye la otra</a:t>
            </a:r>
            <a:r>
              <a:rPr lang="es-ES" sz="1500" b="1" dirty="0"/>
              <a:t>.</a:t>
            </a:r>
          </a:p>
          <a:p>
            <a:pPr algn="just"/>
            <a:r>
              <a:rPr lang="es-ES" sz="1500" b="1" dirty="0"/>
              <a:t>El coeficiente de correlación es parecido a 1: </a:t>
            </a:r>
            <a:r>
              <a:rPr lang="es-ES" sz="1500" b="1" u="sng" dirty="0"/>
              <a:t>hay mucha correlación</a:t>
            </a:r>
            <a:endParaRPr lang="es-ES" sz="15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/>
          <a:srcRect l="55994" b="8781"/>
          <a:stretch/>
        </p:blipFill>
        <p:spPr>
          <a:xfrm>
            <a:off x="1499564" y="1943707"/>
            <a:ext cx="3008403" cy="4049509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1850386" y="2080328"/>
            <a:ext cx="2286000" cy="338865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bo 10"/>
          <p:cNvSpPr/>
          <p:nvPr/>
        </p:nvSpPr>
        <p:spPr>
          <a:xfrm>
            <a:off x="8731337" y="5916257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bo 11"/>
          <p:cNvSpPr/>
          <p:nvPr/>
        </p:nvSpPr>
        <p:spPr>
          <a:xfrm>
            <a:off x="8731337" y="5599954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bo 12"/>
          <p:cNvSpPr/>
          <p:nvPr/>
        </p:nvSpPr>
        <p:spPr>
          <a:xfrm>
            <a:off x="8731338" y="5290817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bo 14"/>
          <p:cNvSpPr/>
          <p:nvPr/>
        </p:nvSpPr>
        <p:spPr>
          <a:xfrm>
            <a:off x="8731338" y="4974514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bo 16"/>
          <p:cNvSpPr/>
          <p:nvPr/>
        </p:nvSpPr>
        <p:spPr>
          <a:xfrm>
            <a:off x="8731336" y="4667215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bo 18"/>
          <p:cNvSpPr/>
          <p:nvPr/>
        </p:nvSpPr>
        <p:spPr>
          <a:xfrm>
            <a:off x="8731336" y="4350912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bo 19"/>
          <p:cNvSpPr/>
          <p:nvPr/>
        </p:nvSpPr>
        <p:spPr>
          <a:xfrm>
            <a:off x="8731337" y="4041775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bo 20"/>
          <p:cNvSpPr/>
          <p:nvPr/>
        </p:nvSpPr>
        <p:spPr>
          <a:xfrm>
            <a:off x="8731337" y="3725472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062426"/>
              </p:ext>
            </p:extLst>
          </p:nvPr>
        </p:nvGraphicFramePr>
        <p:xfrm>
          <a:off x="-78385" y="282303"/>
          <a:ext cx="1146810" cy="585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Horas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56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273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56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</a:rPr>
                        <a:t>300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</a:rPr>
                        <a:t>300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5000123" y="3961373"/>
                <a:ext cx="3627146" cy="2213003"/>
              </a:xfrm>
              <a:prstGeom prst="rect">
                <a:avLst/>
              </a:prstGeom>
              <a:solidFill>
                <a:srgbClr val="FFB3F4"/>
              </a:solidFill>
            </p:spPr>
            <p:txBody>
              <a:bodyPr vert="horz" lIns="91440" tIns="45720" rIns="91440" bIns="45720" rtlCol="0" anchor="t">
                <a:normAutofit fontScale="85000" lnSpcReduction="20000"/>
              </a:bodyPr>
              <a:lstStyle>
                <a:lvl1pPr marL="2857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20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2pPr>
                <a:lvl3pPr marL="1200150" indent="-2857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8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3pPr>
                <a:lvl4pPr marL="15430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6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4pPr>
                <a:lvl5pPr marL="2000250" indent="-17145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Clr>
                    <a:schemeClr val="accent1">
                      <a:lumMod val="75000"/>
                    </a:schemeClr>
                  </a:buClr>
                  <a:buSzPct val="145000"/>
                  <a:buFont typeface="Arial"/>
                  <a:buChar char="•"/>
                  <a:defRPr sz="1400" kern="1200" cap="none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Font typeface="Arial"/>
                  <a:buNone/>
                </a:pPr>
                <a:r>
                  <a:rPr lang="es-ES" b="1" dirty="0" smtClean="0"/>
                  <a:t>RECTA DE REGRESIÓN:</a:t>
                </a:r>
              </a:p>
              <a:p>
                <a:pPr marL="0" indent="0" algn="just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𝒎𝒙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S" b="1" i="1" smtClean="0"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s-ES" b="1" dirty="0"/>
              </a:p>
              <a:p>
                <a:pPr marL="0" indent="0" algn="just"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s-ES" sz="15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𝒙𝒚</m:t>
                              </m:r>
                            </m:sub>
                          </m:sSub>
                        </m:num>
                        <m:den>
                          <m:sSubSup>
                            <m:sSubSupPr>
                              <m:ctrlP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𝝈</m:t>
                              </m:r>
                            </m:e>
                            <m:sub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b>
                            <m:sup>
                              <m:r>
                                <a:rPr lang="es-ES" sz="15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s-ES" sz="1500" b="1" dirty="0"/>
              </a:p>
              <a:p>
                <a:pPr marL="0" indent="0" algn="just">
                  <a:buFont typeface="Arial"/>
                  <a:buNone/>
                </a:pPr>
                <a:r>
                  <a:rPr lang="es-ES" sz="1500" b="1" dirty="0" smtClean="0"/>
                  <a:t>Pasa por el centro de gravedad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15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s-ES" sz="15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5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s-ES" sz="15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s-ES" sz="15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15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</m:d>
                  </m:oMath>
                </a14:m>
                <a:endParaRPr lang="es-ES" sz="1500" b="1" dirty="0" smtClean="0"/>
              </a:p>
              <a:p>
                <a:pPr marL="0" indent="0" algn="just">
                  <a:buFont typeface="Arial"/>
                  <a:buNone/>
                </a:pPr>
                <a:r>
                  <a:rPr lang="es-ES" sz="1500" b="1" dirty="0" smtClean="0"/>
                  <a:t>Intenta </a:t>
                </a:r>
                <a:r>
                  <a:rPr lang="es-ES" sz="1500" b="1" dirty="0"/>
                  <a:t>unir todos los puntos de la forma más precisa posible con una recta</a:t>
                </a:r>
              </a:p>
              <a:p>
                <a:pPr marL="0" indent="0" algn="just">
                  <a:buFont typeface="Arial"/>
                  <a:buNone/>
                </a:pPr>
                <a:r>
                  <a:rPr lang="es-ES" sz="1500" b="1" dirty="0"/>
                  <a:t>(seguramente no pases por ningún punto)</a:t>
                </a:r>
              </a:p>
            </p:txBody>
          </p:sp>
        </mc:Choice>
        <mc:Fallback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123" y="3961373"/>
                <a:ext cx="3627146" cy="2213003"/>
              </a:xfrm>
              <a:prstGeom prst="rect">
                <a:avLst/>
              </a:prstGeom>
              <a:blipFill>
                <a:blip r:embed="rId7"/>
                <a:stretch>
                  <a:fillRect l="-1681" t="-4132" r="-336" b="-551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432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0951"/>
            <a:ext cx="7514035" cy="978626"/>
          </a:xfrm>
        </p:spPr>
        <p:txBody>
          <a:bodyPr/>
          <a:lstStyle/>
          <a:p>
            <a:r>
              <a:rPr lang="es-ES" u="sng" dirty="0" smtClean="0"/>
              <a:t>4</a:t>
            </a:r>
            <a:r>
              <a:rPr lang="es-ES" u="sng" dirty="0"/>
              <a:t>. EB: Distribución BD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pic>
        <p:nvPicPr>
          <p:cNvPr id="1026" name="Picture 2" descr="http://www.monografias.com/trabajos85/coeficiente-correlacion-karl-pearson/image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584" y="1166303"/>
            <a:ext cx="4846730" cy="575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bo 5"/>
          <p:cNvSpPr/>
          <p:nvPr/>
        </p:nvSpPr>
        <p:spPr>
          <a:xfrm>
            <a:off x="8731337" y="5916257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bo 6"/>
          <p:cNvSpPr/>
          <p:nvPr/>
        </p:nvSpPr>
        <p:spPr>
          <a:xfrm>
            <a:off x="8731337" y="5599954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bo 7"/>
          <p:cNvSpPr/>
          <p:nvPr/>
        </p:nvSpPr>
        <p:spPr>
          <a:xfrm>
            <a:off x="8731338" y="5290817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bo 8"/>
          <p:cNvSpPr/>
          <p:nvPr/>
        </p:nvSpPr>
        <p:spPr>
          <a:xfrm>
            <a:off x="8731338" y="4974514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bo 9"/>
          <p:cNvSpPr/>
          <p:nvPr/>
        </p:nvSpPr>
        <p:spPr>
          <a:xfrm>
            <a:off x="8731336" y="4667215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bo 10"/>
          <p:cNvSpPr/>
          <p:nvPr/>
        </p:nvSpPr>
        <p:spPr>
          <a:xfrm>
            <a:off x="8731336" y="4350912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bo 11"/>
          <p:cNvSpPr/>
          <p:nvPr/>
        </p:nvSpPr>
        <p:spPr>
          <a:xfrm>
            <a:off x="8731337" y="4041775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bo 12"/>
          <p:cNvSpPr/>
          <p:nvPr/>
        </p:nvSpPr>
        <p:spPr>
          <a:xfrm>
            <a:off x="8731337" y="3725472"/>
            <a:ext cx="357052" cy="39326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062426"/>
              </p:ext>
            </p:extLst>
          </p:nvPr>
        </p:nvGraphicFramePr>
        <p:xfrm>
          <a:off x="-78385" y="282303"/>
          <a:ext cx="1146810" cy="585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4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Horas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Nota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56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5273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564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6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8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300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</a:rPr>
                        <a:t>300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2690"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</a:rPr>
                        <a:t>300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bg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pic>
        <p:nvPicPr>
          <p:cNvPr id="17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895" y="2348109"/>
            <a:ext cx="642938" cy="642938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295" y="2500509"/>
            <a:ext cx="642938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614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60951"/>
            <a:ext cx="7514035" cy="978626"/>
          </a:xfrm>
        </p:spPr>
        <p:txBody>
          <a:bodyPr/>
          <a:lstStyle/>
          <a:p>
            <a:r>
              <a:rPr lang="es-ES" u="sng" dirty="0" smtClean="0"/>
              <a:t>4</a:t>
            </a:r>
            <a:r>
              <a:rPr lang="es-ES" u="sng" dirty="0"/>
              <a:t>. EB: Distribución BD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941294" y="1039576"/>
            <a:ext cx="8023412" cy="22146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ES" b="1" dirty="0"/>
              <a:t>Ejercicios: estudia los siguientes datos:</a:t>
            </a:r>
          </a:p>
          <a:p>
            <a:pPr marL="457200" indent="-457200" algn="just">
              <a:buFont typeface="Arial"/>
              <a:buAutoNum type="alphaLcParenR"/>
            </a:pPr>
            <a:r>
              <a:rPr lang="es-ES" sz="1600" b="1" dirty="0"/>
              <a:t>Visitas a </a:t>
            </a:r>
            <a:r>
              <a:rPr lang="es-ES" sz="1600" b="1" dirty="0" err="1"/>
              <a:t>youtube</a:t>
            </a:r>
            <a:r>
              <a:rPr lang="es-ES" sz="1600" b="1" dirty="0"/>
              <a:t>-$ ganados (2000vis-3$)</a:t>
            </a:r>
          </a:p>
          <a:p>
            <a:pPr marL="457200" indent="-457200" algn="just">
              <a:buFont typeface="Arial"/>
              <a:buAutoNum type="alphaLcParenR"/>
            </a:pPr>
            <a:r>
              <a:rPr lang="es-ES" sz="1600" b="1" dirty="0"/>
              <a:t>Horas semanales jugadas al </a:t>
            </a:r>
            <a:r>
              <a:rPr lang="es-ES" sz="1600" b="1" dirty="0" err="1"/>
              <a:t>CandyCrush</a:t>
            </a:r>
            <a:r>
              <a:rPr lang="es-ES" sz="1600" b="1" dirty="0"/>
              <a:t> – nº amigos</a:t>
            </a:r>
          </a:p>
          <a:p>
            <a:pPr marL="457200" indent="-457200" algn="just">
              <a:buFont typeface="Arial"/>
              <a:buAutoNum type="alphaLcParenR"/>
            </a:pPr>
            <a:r>
              <a:rPr lang="es-ES" sz="1600" b="1" dirty="0"/>
              <a:t>Horas de COD-nivel alcanzado</a:t>
            </a:r>
          </a:p>
          <a:p>
            <a:pPr marL="457200" indent="-457200" algn="just">
              <a:buFont typeface="Arial"/>
              <a:buAutoNum type="alphaLcParenR"/>
            </a:pPr>
            <a:r>
              <a:rPr lang="es-ES" sz="1600" b="1" dirty="0"/>
              <a:t>¿?</a:t>
            </a:r>
          </a:p>
          <a:p>
            <a:pPr marL="457200" indent="-457200" algn="just">
              <a:buFont typeface="Arial"/>
              <a:buAutoNum type="alphaLcParenR"/>
            </a:pPr>
            <a:r>
              <a:rPr lang="es-ES" sz="1600" b="1" dirty="0"/>
              <a:t>Aleatorio </a:t>
            </a:r>
            <a:r>
              <a:rPr lang="es-ES" sz="1600" b="1" dirty="0" err="1"/>
              <a:t>excel</a:t>
            </a:r>
            <a:endParaRPr lang="es-ES" sz="1600" b="1" dirty="0"/>
          </a:p>
          <a:p>
            <a:pPr marL="457200" indent="-457200" algn="just">
              <a:buFont typeface="Arial"/>
              <a:buAutoNum type="alphaLcParenR"/>
            </a:pPr>
            <a:endParaRPr lang="es-ES" b="1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997091"/>
              </p:ext>
            </p:extLst>
          </p:nvPr>
        </p:nvGraphicFramePr>
        <p:xfrm>
          <a:off x="1740764" y="3104087"/>
          <a:ext cx="6579241" cy="5486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84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24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3841">
                <a:tc>
                  <a:txBody>
                    <a:bodyPr/>
                    <a:lstStyle/>
                    <a:p>
                      <a:r>
                        <a:rPr lang="es-ES" sz="1200" dirty="0"/>
                        <a:t>VISITAS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4000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6000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7000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8000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10000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11000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10">
                <a:tc>
                  <a:txBody>
                    <a:bodyPr/>
                    <a:lstStyle/>
                    <a:p>
                      <a:r>
                        <a:rPr lang="es-ES" sz="1200" dirty="0"/>
                        <a:t>$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4,5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7,5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10,5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13,5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16,5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904107"/>
              </p:ext>
            </p:extLst>
          </p:nvPr>
        </p:nvGraphicFramePr>
        <p:xfrm>
          <a:off x="1748117" y="3785404"/>
          <a:ext cx="6579241" cy="5486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84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24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3841">
                <a:tc>
                  <a:txBody>
                    <a:bodyPr/>
                    <a:lstStyle/>
                    <a:p>
                      <a:r>
                        <a:rPr lang="es-ES" sz="1200" dirty="0"/>
                        <a:t>HORAS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10">
                <a:tc>
                  <a:txBody>
                    <a:bodyPr/>
                    <a:lstStyle/>
                    <a:p>
                      <a:r>
                        <a:rPr lang="es-ES" sz="1200" dirty="0"/>
                        <a:t>Amigos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442749"/>
              </p:ext>
            </p:extLst>
          </p:nvPr>
        </p:nvGraphicFramePr>
        <p:xfrm>
          <a:off x="1748117" y="4484651"/>
          <a:ext cx="6579241" cy="5486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84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24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3841">
                <a:tc>
                  <a:txBody>
                    <a:bodyPr/>
                    <a:lstStyle/>
                    <a:p>
                      <a:r>
                        <a:rPr lang="es-ES" sz="1200" dirty="0"/>
                        <a:t>Horas COD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10">
                <a:tc>
                  <a:txBody>
                    <a:bodyPr/>
                    <a:lstStyle/>
                    <a:p>
                      <a:r>
                        <a:rPr lang="es-ES" sz="1200" dirty="0"/>
                        <a:t>Nivel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708117"/>
              </p:ext>
            </p:extLst>
          </p:nvPr>
        </p:nvGraphicFramePr>
        <p:xfrm>
          <a:off x="1748117" y="5174934"/>
          <a:ext cx="6579241" cy="5486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84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24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3841">
                <a:tc>
                  <a:txBody>
                    <a:bodyPr/>
                    <a:lstStyle/>
                    <a:p>
                      <a:r>
                        <a:rPr lang="es-ES" sz="1200" dirty="0"/>
                        <a:t>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10">
                <a:tc>
                  <a:txBody>
                    <a:bodyPr/>
                    <a:lstStyle/>
                    <a:p>
                      <a:r>
                        <a:rPr lang="es-ES" sz="1200" dirty="0"/>
                        <a:t>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5307915"/>
              </p:ext>
            </p:extLst>
          </p:nvPr>
        </p:nvGraphicFramePr>
        <p:xfrm>
          <a:off x="1748117" y="5829357"/>
          <a:ext cx="6579241" cy="54864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984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24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58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43841">
                <a:tc>
                  <a:txBody>
                    <a:bodyPr/>
                    <a:lstStyle/>
                    <a:p>
                      <a:r>
                        <a:rPr lang="es-ES" sz="1200" dirty="0" err="1"/>
                        <a:t>AleatorioA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10">
                <a:tc>
                  <a:txBody>
                    <a:bodyPr/>
                    <a:lstStyle/>
                    <a:p>
                      <a:r>
                        <a:rPr lang="es-ES" sz="1200" dirty="0" err="1"/>
                        <a:t>AleatorioB</a:t>
                      </a:r>
                      <a:endParaRPr lang="es-E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Cubo 12"/>
          <p:cNvSpPr/>
          <p:nvPr/>
        </p:nvSpPr>
        <p:spPr>
          <a:xfrm>
            <a:off x="8731337" y="5916257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bo 13"/>
          <p:cNvSpPr/>
          <p:nvPr/>
        </p:nvSpPr>
        <p:spPr>
          <a:xfrm>
            <a:off x="8731337" y="5599954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ubo 14"/>
          <p:cNvSpPr/>
          <p:nvPr/>
        </p:nvSpPr>
        <p:spPr>
          <a:xfrm>
            <a:off x="8731338" y="5290817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bo 16"/>
          <p:cNvSpPr/>
          <p:nvPr/>
        </p:nvSpPr>
        <p:spPr>
          <a:xfrm>
            <a:off x="8731338" y="4974514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ubo 17"/>
          <p:cNvSpPr/>
          <p:nvPr/>
        </p:nvSpPr>
        <p:spPr>
          <a:xfrm>
            <a:off x="8731336" y="4667215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bo 18"/>
          <p:cNvSpPr/>
          <p:nvPr/>
        </p:nvSpPr>
        <p:spPr>
          <a:xfrm>
            <a:off x="8731336" y="4350912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bo 19"/>
          <p:cNvSpPr/>
          <p:nvPr/>
        </p:nvSpPr>
        <p:spPr>
          <a:xfrm>
            <a:off x="8731337" y="4041775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bo 20"/>
          <p:cNvSpPr/>
          <p:nvPr/>
        </p:nvSpPr>
        <p:spPr>
          <a:xfrm>
            <a:off x="8731337" y="3725472"/>
            <a:ext cx="357052" cy="393262"/>
          </a:xfrm>
          <a:prstGeom prst="cub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062" y="1406205"/>
            <a:ext cx="642938" cy="642938"/>
          </a:xfrm>
          <a:prstGeom prst="rect">
            <a:avLst/>
          </a:prstGeom>
        </p:spPr>
      </p:pic>
      <p:sp>
        <p:nvSpPr>
          <p:cNvPr id="23" name="Elipse 22"/>
          <p:cNvSpPr/>
          <p:nvPr/>
        </p:nvSpPr>
        <p:spPr>
          <a:xfrm>
            <a:off x="412658" y="905760"/>
            <a:ext cx="528636" cy="52863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0736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857252"/>
            <a:ext cx="7514035" cy="1314449"/>
          </a:xfrm>
        </p:spPr>
        <p:txBody>
          <a:bodyPr/>
          <a:lstStyle/>
          <a:p>
            <a:r>
              <a:rPr lang="es-ES" u="sng" dirty="0" smtClean="0"/>
              <a:t>Estadística bidimensional</a:t>
            </a:r>
            <a:endParaRPr lang="es-ES" u="sng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703" y="1832609"/>
            <a:ext cx="6913638" cy="388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2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68313" y="908050"/>
            <a:ext cx="8064500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  <a:latin typeface="Book Antiqua" panose="02040602050305030304" pitchFamily="18" charset="0"/>
              </a:rPr>
              <a:t>MEDIDAS DE POSICIÓN</a:t>
            </a:r>
          </a:p>
        </p:txBody>
      </p:sp>
      <p:sp>
        <p:nvSpPr>
          <p:cNvPr id="16" name="15 Estrella de 5 puntas"/>
          <p:cNvSpPr/>
          <p:nvPr/>
        </p:nvSpPr>
        <p:spPr>
          <a:xfrm>
            <a:off x="8532813" y="6237288"/>
            <a:ext cx="576262" cy="5762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324401"/>
              </p:ext>
            </p:extLst>
          </p:nvPr>
        </p:nvGraphicFramePr>
        <p:xfrm>
          <a:off x="1524000" y="1397000"/>
          <a:ext cx="6096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50%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50%</a:t>
                      </a:r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7 Conector recto de flecha"/>
          <p:cNvCxnSpPr>
            <a:stCxn id="9" idx="0"/>
          </p:cNvCxnSpPr>
          <p:nvPr/>
        </p:nvCxnSpPr>
        <p:spPr>
          <a:xfrm flipV="1">
            <a:off x="4572000" y="1844675"/>
            <a:ext cx="0" cy="3603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Elipse"/>
          <p:cNvSpPr/>
          <p:nvPr/>
        </p:nvSpPr>
        <p:spPr>
          <a:xfrm>
            <a:off x="3203575" y="2205038"/>
            <a:ext cx="2736850" cy="5032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rgbClr val="FF0000"/>
                </a:solidFill>
                <a:latin typeface="Book Antiqua" panose="02040602050305030304" pitchFamily="18" charset="0"/>
              </a:rPr>
              <a:t>Mediana: Me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881943"/>
              </p:ext>
            </p:extLst>
          </p:nvPr>
        </p:nvGraphicFramePr>
        <p:xfrm>
          <a:off x="1500188" y="3141663"/>
          <a:ext cx="6096000" cy="369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25%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25%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25%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25%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10 Conector recto de flecha"/>
          <p:cNvCxnSpPr>
            <a:stCxn id="9" idx="4"/>
          </p:cNvCxnSpPr>
          <p:nvPr/>
        </p:nvCxnSpPr>
        <p:spPr>
          <a:xfrm>
            <a:off x="4572000" y="2708275"/>
            <a:ext cx="0" cy="3603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V="1">
            <a:off x="4572000" y="3573463"/>
            <a:ext cx="0" cy="5032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V="1">
            <a:off x="3035300" y="3573463"/>
            <a:ext cx="0" cy="5032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V="1">
            <a:off x="6084888" y="3573463"/>
            <a:ext cx="0" cy="5032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>
          <a:xfrm>
            <a:off x="1979613" y="3933825"/>
            <a:ext cx="2087562" cy="5032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Cuartil</a:t>
            </a:r>
            <a:r>
              <a:rPr lang="es-ES" b="1" dirty="0">
                <a:solidFill>
                  <a:srgbClr val="FF0000"/>
                </a:solidFill>
                <a:latin typeface="Book Antiqua" panose="02040602050305030304" pitchFamily="18" charset="0"/>
              </a:rPr>
              <a:t> 1: Q1</a:t>
            </a:r>
          </a:p>
        </p:txBody>
      </p:sp>
      <p:sp>
        <p:nvSpPr>
          <p:cNvPr id="25" name="24 Elipse"/>
          <p:cNvSpPr/>
          <p:nvPr/>
        </p:nvSpPr>
        <p:spPr>
          <a:xfrm>
            <a:off x="3851275" y="3933825"/>
            <a:ext cx="1441450" cy="5032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rgbClr val="FF0000"/>
                </a:solidFill>
                <a:latin typeface="Book Antiqua" panose="02040602050305030304" pitchFamily="18" charset="0"/>
              </a:rPr>
              <a:t>Q2=Me</a:t>
            </a:r>
          </a:p>
        </p:txBody>
      </p:sp>
      <p:sp>
        <p:nvSpPr>
          <p:cNvPr id="26" name="25 Elipse"/>
          <p:cNvSpPr/>
          <p:nvPr/>
        </p:nvSpPr>
        <p:spPr>
          <a:xfrm>
            <a:off x="5364163" y="3933825"/>
            <a:ext cx="1439862" cy="5032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rgbClr val="FF0000"/>
                </a:solidFill>
                <a:latin typeface="Book Antiqua" panose="02040602050305030304" pitchFamily="18" charset="0"/>
              </a:rPr>
              <a:t>Q3</a:t>
            </a:r>
          </a:p>
        </p:txBody>
      </p:sp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851041"/>
              </p:ext>
            </p:extLst>
          </p:nvPr>
        </p:nvGraphicFramePr>
        <p:xfrm>
          <a:off x="1571625" y="4941888"/>
          <a:ext cx="6096000" cy="369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2" name="31 Elipse"/>
          <p:cNvSpPr/>
          <p:nvPr/>
        </p:nvSpPr>
        <p:spPr>
          <a:xfrm>
            <a:off x="3708400" y="6021388"/>
            <a:ext cx="2016125" cy="5032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rgbClr val="FF0000"/>
                </a:solidFill>
                <a:latin typeface="Book Antiqua" panose="02040602050305030304" pitchFamily="18" charset="0"/>
              </a:rPr>
              <a:t>P</a:t>
            </a:r>
            <a:r>
              <a:rPr lang="es-ES" b="1" baseline="-25000" dirty="0">
                <a:solidFill>
                  <a:srgbClr val="FF0000"/>
                </a:solidFill>
                <a:latin typeface="Book Antiqua" panose="02040602050305030304" pitchFamily="18" charset="0"/>
              </a:rPr>
              <a:t>50</a:t>
            </a:r>
            <a:r>
              <a:rPr lang="es-ES" b="1" dirty="0">
                <a:solidFill>
                  <a:srgbClr val="FF0000"/>
                </a:solidFill>
                <a:latin typeface="Book Antiqua" panose="02040602050305030304" pitchFamily="18" charset="0"/>
              </a:rPr>
              <a:t>=Q</a:t>
            </a:r>
            <a:r>
              <a:rPr lang="es-ES" b="1" baseline="-25000" dirty="0">
                <a:solidFill>
                  <a:srgbClr val="FF0000"/>
                </a:solidFill>
                <a:latin typeface="Book Antiqua" panose="02040602050305030304" pitchFamily="18" charset="0"/>
              </a:rPr>
              <a:t>2</a:t>
            </a:r>
            <a:r>
              <a:rPr lang="es-ES" b="1" dirty="0">
                <a:solidFill>
                  <a:srgbClr val="FF0000"/>
                </a:solidFill>
                <a:latin typeface="Book Antiqua" panose="02040602050305030304" pitchFamily="18" charset="0"/>
              </a:rPr>
              <a:t>=Me</a:t>
            </a:r>
          </a:p>
        </p:txBody>
      </p:sp>
      <p:cxnSp>
        <p:nvCxnSpPr>
          <p:cNvPr id="34" name="33 Conector recto de flecha"/>
          <p:cNvCxnSpPr/>
          <p:nvPr/>
        </p:nvCxnSpPr>
        <p:spPr>
          <a:xfrm flipV="1">
            <a:off x="4630738" y="5373688"/>
            <a:ext cx="12700" cy="6238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/>
          <p:nvPr/>
        </p:nvCxnSpPr>
        <p:spPr>
          <a:xfrm flipV="1">
            <a:off x="3108325" y="5300663"/>
            <a:ext cx="0" cy="5048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/>
          <p:nvPr/>
        </p:nvCxnSpPr>
        <p:spPr>
          <a:xfrm flipV="1">
            <a:off x="6156325" y="5300663"/>
            <a:ext cx="0" cy="5048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30 Elipse"/>
          <p:cNvSpPr/>
          <p:nvPr/>
        </p:nvSpPr>
        <p:spPr>
          <a:xfrm>
            <a:off x="1835150" y="5661025"/>
            <a:ext cx="2520950" cy="6477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rgbClr val="FF0000"/>
                </a:solidFill>
                <a:latin typeface="Book Antiqua" panose="02040602050305030304" pitchFamily="18" charset="0"/>
              </a:rPr>
              <a:t>Percentil 25: P</a:t>
            </a:r>
            <a:r>
              <a:rPr lang="es-ES" b="1" baseline="-25000" dirty="0">
                <a:solidFill>
                  <a:srgbClr val="FF0000"/>
                </a:solidFill>
                <a:latin typeface="Book Antiqua" panose="02040602050305030304" pitchFamily="18" charset="0"/>
              </a:rPr>
              <a:t>25</a:t>
            </a:r>
            <a:r>
              <a:rPr lang="es-ES" b="1" dirty="0">
                <a:solidFill>
                  <a:srgbClr val="FF0000"/>
                </a:solidFill>
                <a:latin typeface="Book Antiqua" panose="02040602050305030304" pitchFamily="18" charset="0"/>
              </a:rPr>
              <a:t>=Q1</a:t>
            </a:r>
          </a:p>
        </p:txBody>
      </p:sp>
      <p:sp>
        <p:nvSpPr>
          <p:cNvPr id="33" name="32 Elipse"/>
          <p:cNvSpPr/>
          <p:nvPr/>
        </p:nvSpPr>
        <p:spPr>
          <a:xfrm>
            <a:off x="5435600" y="5805488"/>
            <a:ext cx="1439863" cy="5032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rgbClr val="FF0000"/>
                </a:solidFill>
                <a:latin typeface="Book Antiqua" panose="02040602050305030304" pitchFamily="18" charset="0"/>
              </a:rPr>
              <a:t>p</a:t>
            </a:r>
            <a:r>
              <a:rPr lang="es-ES" b="1" baseline="-25000" dirty="0">
                <a:solidFill>
                  <a:srgbClr val="FF0000"/>
                </a:solidFill>
                <a:latin typeface="Book Antiqua" panose="02040602050305030304" pitchFamily="18" charset="0"/>
              </a:rPr>
              <a:t>75</a:t>
            </a:r>
            <a:r>
              <a:rPr lang="es-ES" b="1" dirty="0">
                <a:solidFill>
                  <a:srgbClr val="FF0000"/>
                </a:solidFill>
                <a:latin typeface="Book Antiqua" panose="02040602050305030304" pitchFamily="18" charset="0"/>
              </a:rPr>
              <a:t>=Q</a:t>
            </a:r>
            <a:r>
              <a:rPr lang="es-ES" b="1" baseline="-25000" dirty="0">
                <a:solidFill>
                  <a:srgbClr val="FF0000"/>
                </a:solidFill>
                <a:latin typeface="Book Antiqua" panose="02040602050305030304" pitchFamily="18" charset="0"/>
              </a:rPr>
              <a:t>3</a:t>
            </a:r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113234" y="60951"/>
            <a:ext cx="7514035" cy="978626"/>
          </a:xfrm>
        </p:spPr>
        <p:txBody>
          <a:bodyPr/>
          <a:lstStyle/>
          <a:p>
            <a:r>
              <a:rPr lang="es-ES" u="sng" dirty="0"/>
              <a:t>4.5. </a:t>
            </a:r>
            <a:r>
              <a:rPr lang="es-ES" u="sng" dirty="0" smtClean="0"/>
              <a:t>Diagrama </a:t>
            </a:r>
            <a:r>
              <a:rPr lang="es-ES" u="sng" dirty="0"/>
              <a:t>de cajas y bigotes</a:t>
            </a:r>
          </a:p>
        </p:txBody>
      </p:sp>
      <p:sp>
        <p:nvSpPr>
          <p:cNvPr id="2" name="Almacenamiento de acceso secuencial 1"/>
          <p:cNvSpPr/>
          <p:nvPr/>
        </p:nvSpPr>
        <p:spPr>
          <a:xfrm>
            <a:off x="8358423" y="0"/>
            <a:ext cx="750652" cy="750652"/>
          </a:xfrm>
          <a:prstGeom prst="flowChartMagneticTap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1/5</a:t>
            </a:r>
          </a:p>
        </p:txBody>
      </p:sp>
    </p:spTree>
    <p:extLst>
      <p:ext uri="{BB962C8B-B14F-4D97-AF65-F5344CB8AC3E}">
        <p14:creationId xmlns:p14="http://schemas.microsoft.com/office/powerpoint/2010/main" val="260693373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5" grpId="0" animBg="1"/>
      <p:bldP spid="26" grpId="0" animBg="1"/>
      <p:bldP spid="32" grpId="0" animBg="1"/>
      <p:bldP spid="31" grpId="0" animBg="1"/>
      <p:bldP spid="3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22 Conector recto de flecha"/>
          <p:cNvCxnSpPr>
            <a:stCxn id="26" idx="0"/>
          </p:cNvCxnSpPr>
          <p:nvPr/>
        </p:nvCxnSpPr>
        <p:spPr>
          <a:xfrm flipH="1" flipV="1">
            <a:off x="6084889" y="4393940"/>
            <a:ext cx="9422" cy="10154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19 Conector recto de flecha"/>
          <p:cNvCxnSpPr/>
          <p:nvPr/>
        </p:nvCxnSpPr>
        <p:spPr>
          <a:xfrm flipV="1">
            <a:off x="4572000" y="4556262"/>
            <a:ext cx="0" cy="5032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Rectángulo"/>
          <p:cNvSpPr/>
          <p:nvPr/>
        </p:nvSpPr>
        <p:spPr>
          <a:xfrm>
            <a:off x="468313" y="908050"/>
            <a:ext cx="8064500" cy="288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>
                <a:solidFill>
                  <a:schemeClr val="tx1"/>
                </a:solidFill>
                <a:latin typeface="Book Antiqua" panose="02040602050305030304" pitchFamily="18" charset="0"/>
              </a:rPr>
              <a:t>MEDIDAS DE POSICIÓN</a:t>
            </a:r>
          </a:p>
        </p:txBody>
      </p:sp>
      <p:sp>
        <p:nvSpPr>
          <p:cNvPr id="16" name="15 Estrella de 5 puntas"/>
          <p:cNvSpPr/>
          <p:nvPr/>
        </p:nvSpPr>
        <p:spPr>
          <a:xfrm>
            <a:off x="8532813" y="6237288"/>
            <a:ext cx="576262" cy="5762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324401"/>
              </p:ext>
            </p:extLst>
          </p:nvPr>
        </p:nvGraphicFramePr>
        <p:xfrm>
          <a:off x="1524000" y="1397000"/>
          <a:ext cx="6096000" cy="371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50%</a:t>
                      </a:r>
                    </a:p>
                  </a:txBody>
                  <a:tcPr marT="45798" marB="4579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50%</a:t>
                      </a:r>
                    </a:p>
                  </a:txBody>
                  <a:tcPr marT="45798" marB="4579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7 Conector recto de flecha"/>
          <p:cNvCxnSpPr>
            <a:stCxn id="9" idx="0"/>
            <a:endCxn id="6" idx="2"/>
          </p:cNvCxnSpPr>
          <p:nvPr/>
        </p:nvCxnSpPr>
        <p:spPr>
          <a:xfrm flipV="1">
            <a:off x="4572000" y="1768475"/>
            <a:ext cx="0" cy="3651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Elipse"/>
          <p:cNvSpPr/>
          <p:nvPr/>
        </p:nvSpPr>
        <p:spPr>
          <a:xfrm>
            <a:off x="665231" y="2133601"/>
            <a:ext cx="7813538" cy="5032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rgbClr val="FF0000"/>
                </a:solidFill>
                <a:latin typeface="Book Antiqua" panose="02040602050305030304" pitchFamily="18" charset="0"/>
              </a:rPr>
              <a:t>Mediana: Me:</a:t>
            </a:r>
          </a:p>
          <a:p>
            <a:pPr algn="ctr">
              <a:defRPr/>
            </a:pPr>
            <a:r>
              <a:rPr lang="es-ES" b="1" dirty="0">
                <a:solidFill>
                  <a:srgbClr val="FF0000"/>
                </a:solidFill>
                <a:latin typeface="Book Antiqua" panose="02040602050305030304" pitchFamily="18" charset="0"/>
              </a:rPr>
              <a:t>Primer valor que supera el 50% de los datos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5881943"/>
              </p:ext>
            </p:extLst>
          </p:nvPr>
        </p:nvGraphicFramePr>
        <p:xfrm>
          <a:off x="1500188" y="3141663"/>
          <a:ext cx="6096000" cy="369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9887"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25%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25%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25%</a:t>
                      </a:r>
                    </a:p>
                  </a:txBody>
                  <a:tcPr marT="45603" marB="456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25%</a:t>
                      </a:r>
                    </a:p>
                  </a:txBody>
                  <a:tcPr marT="45603" marB="4560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11" name="10 Conector recto de flecha"/>
          <p:cNvCxnSpPr>
            <a:stCxn id="9" idx="4"/>
            <a:endCxn id="10" idx="0"/>
          </p:cNvCxnSpPr>
          <p:nvPr/>
        </p:nvCxnSpPr>
        <p:spPr>
          <a:xfrm flipH="1">
            <a:off x="4548188" y="2636838"/>
            <a:ext cx="23812" cy="5048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 de flecha"/>
          <p:cNvCxnSpPr/>
          <p:nvPr/>
        </p:nvCxnSpPr>
        <p:spPr>
          <a:xfrm flipV="1">
            <a:off x="4572000" y="3573463"/>
            <a:ext cx="0" cy="5032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/>
          <p:nvPr/>
        </p:nvCxnSpPr>
        <p:spPr>
          <a:xfrm flipV="1">
            <a:off x="3035300" y="3573463"/>
            <a:ext cx="0" cy="5032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/>
          <p:nvPr/>
        </p:nvCxnSpPr>
        <p:spPr>
          <a:xfrm flipV="1">
            <a:off x="6084888" y="3573464"/>
            <a:ext cx="0" cy="8278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Elipse"/>
          <p:cNvSpPr/>
          <p:nvPr/>
        </p:nvSpPr>
        <p:spPr>
          <a:xfrm>
            <a:off x="1028825" y="4149725"/>
            <a:ext cx="6943475" cy="5032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rgbClr val="FF0000"/>
                </a:solidFill>
                <a:latin typeface="Book Antiqua" panose="02040602050305030304" pitchFamily="18" charset="0"/>
              </a:rPr>
              <a:t>Cuartil 1: Q1: Primer valor que supera el 25% de los datos</a:t>
            </a:r>
          </a:p>
        </p:txBody>
      </p:sp>
      <p:sp>
        <p:nvSpPr>
          <p:cNvPr id="25" name="24 Elipse"/>
          <p:cNvSpPr/>
          <p:nvPr/>
        </p:nvSpPr>
        <p:spPr>
          <a:xfrm>
            <a:off x="3851275" y="4833143"/>
            <a:ext cx="1441450" cy="5032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rgbClr val="FF0000"/>
                </a:solidFill>
                <a:latin typeface="Book Antiqua" panose="02040602050305030304" pitchFamily="18" charset="0"/>
              </a:rPr>
              <a:t>Q2=Me</a:t>
            </a:r>
          </a:p>
        </p:txBody>
      </p:sp>
      <p:sp>
        <p:nvSpPr>
          <p:cNvPr id="26" name="25 Elipse"/>
          <p:cNvSpPr/>
          <p:nvPr/>
        </p:nvSpPr>
        <p:spPr>
          <a:xfrm>
            <a:off x="3709852" y="5409406"/>
            <a:ext cx="4768918" cy="50323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rgbClr val="FF0000"/>
                </a:solidFill>
                <a:latin typeface="Book Antiqua" panose="02040602050305030304" pitchFamily="18" charset="0"/>
              </a:rPr>
              <a:t>Q3: primer valor que supera el 75% de los datos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32 Elipse"/>
              <p:cNvSpPr/>
              <p:nvPr/>
            </p:nvSpPr>
            <p:spPr>
              <a:xfrm>
                <a:off x="1028825" y="6230530"/>
                <a:ext cx="6817598" cy="503237"/>
              </a:xfrm>
              <a:prstGeom prst="ellipse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E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s-ES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sub>
                      </m:sSub>
                      <m:r>
                        <m:rPr>
                          <m:nor/>
                        </m:rPr>
                        <a:rPr lang="es-ES" b="1" i="0" dirty="0" smtClean="0">
                          <a:solidFill>
                            <a:srgbClr val="FF0000"/>
                          </a:solidFill>
                        </a:rPr>
                        <m:t>: </m:t>
                      </m:r>
                      <m:r>
                        <m:rPr>
                          <m:nor/>
                        </m:rPr>
                        <a:rPr lang="es-ES" b="1" i="0" dirty="0" smtClean="0">
                          <a:solidFill>
                            <a:srgbClr val="FF0000"/>
                          </a:solidFill>
                        </a:rPr>
                        <m:t>primer</m:t>
                      </m:r>
                      <m:r>
                        <m:rPr>
                          <m:nor/>
                        </m:rPr>
                        <a:rPr lang="es-ES" b="1" i="0" dirty="0" smtClean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s-ES" b="1" i="0" dirty="0" smtClean="0">
                          <a:solidFill>
                            <a:srgbClr val="FF0000"/>
                          </a:solidFill>
                        </a:rPr>
                        <m:t>valor</m:t>
                      </m:r>
                      <m:r>
                        <m:rPr>
                          <m:nor/>
                        </m:rPr>
                        <a:rPr lang="es-ES" b="1" i="0" dirty="0" smtClean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s-ES" b="1" i="0" dirty="0" smtClean="0">
                          <a:solidFill>
                            <a:srgbClr val="FF0000"/>
                          </a:solidFill>
                        </a:rPr>
                        <m:t>que</m:t>
                      </m:r>
                      <m:r>
                        <m:rPr>
                          <m:nor/>
                        </m:rPr>
                        <a:rPr lang="es-ES" b="1" i="0" dirty="0" smtClean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s-ES" b="1" i="0" dirty="0" smtClean="0">
                          <a:solidFill>
                            <a:srgbClr val="FF0000"/>
                          </a:solidFill>
                        </a:rPr>
                        <m:t>supera</m:t>
                      </m:r>
                      <m:r>
                        <m:rPr>
                          <m:nor/>
                        </m:rPr>
                        <a:rPr lang="es-ES" b="1" i="0" dirty="0" smtClean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s-ES" b="1" i="0" dirty="0" smtClean="0">
                          <a:solidFill>
                            <a:srgbClr val="FF0000"/>
                          </a:solidFill>
                        </a:rPr>
                        <m:t>el</m:t>
                      </m:r>
                      <m:r>
                        <m:rPr>
                          <m:nor/>
                        </m:rPr>
                        <a:rPr lang="es-ES" b="1" i="0" dirty="0" smtClean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a:rPr lang="es-E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s-ES" b="1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  <m:r>
                        <m:rPr>
                          <m:nor/>
                        </m:rPr>
                        <a:rPr lang="es-ES" b="1" i="0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ES" b="1" i="0" dirty="0" smtClean="0">
                          <a:solidFill>
                            <a:srgbClr val="FF0000"/>
                          </a:solidFill>
                        </a:rPr>
                        <m:t>de</m:t>
                      </m:r>
                      <m:r>
                        <m:rPr>
                          <m:nor/>
                        </m:rPr>
                        <a:rPr lang="es-ES" b="1" i="0" dirty="0" smtClean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s-ES" b="1" i="0" dirty="0" smtClean="0">
                          <a:solidFill>
                            <a:srgbClr val="FF0000"/>
                          </a:solidFill>
                        </a:rPr>
                        <m:t>los</m:t>
                      </m:r>
                      <m:r>
                        <m:rPr>
                          <m:nor/>
                        </m:rPr>
                        <a:rPr lang="es-ES" b="1" i="0" dirty="0" smtClean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s-ES" b="1" i="0" dirty="0" smtClean="0">
                          <a:solidFill>
                            <a:srgbClr val="FF0000"/>
                          </a:solidFill>
                        </a:rPr>
                        <m:t>datos</m:t>
                      </m:r>
                    </m:oMath>
                  </m:oMathPara>
                </a14:m>
                <a:endParaRPr lang="es-ES" b="1" baseline="-25000" dirty="0">
                  <a:solidFill>
                    <a:srgbClr val="FF0000"/>
                  </a:solidFill>
                  <a:latin typeface="Book Antiqua" panose="02040602050305030304" pitchFamily="18" charset="0"/>
                </a:endParaRPr>
              </a:p>
            </p:txBody>
          </p:sp>
        </mc:Choice>
        <mc:Fallback xmlns="">
          <p:sp>
            <p:nvSpPr>
              <p:cNvPr id="33" name="32 Elipse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825" y="6230530"/>
                <a:ext cx="6817598" cy="503237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113234" y="60951"/>
            <a:ext cx="7514035" cy="978626"/>
          </a:xfrm>
        </p:spPr>
        <p:txBody>
          <a:bodyPr/>
          <a:lstStyle/>
          <a:p>
            <a:r>
              <a:rPr lang="es-ES" u="sng" dirty="0"/>
              <a:t>4.5. Diagrama de cajas y bigotes</a:t>
            </a:r>
          </a:p>
        </p:txBody>
      </p:sp>
      <p:sp>
        <p:nvSpPr>
          <p:cNvPr id="38" name="Almacenamiento de acceso secuencial 37"/>
          <p:cNvSpPr/>
          <p:nvPr/>
        </p:nvSpPr>
        <p:spPr>
          <a:xfrm>
            <a:off x="8358423" y="0"/>
            <a:ext cx="750652" cy="750652"/>
          </a:xfrm>
          <a:prstGeom prst="flowChartMagneticTap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2/5</a:t>
            </a:r>
          </a:p>
        </p:txBody>
      </p:sp>
    </p:spTree>
    <p:extLst>
      <p:ext uri="{BB962C8B-B14F-4D97-AF65-F5344CB8AC3E}">
        <p14:creationId xmlns:p14="http://schemas.microsoft.com/office/powerpoint/2010/main" val="295102663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4" grpId="0" animBg="1"/>
      <p:bldP spid="25" grpId="0" animBg="1"/>
      <p:bldP spid="26" grpId="0" animBg="1"/>
      <p:bldP spid="3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Estrella de 5 puntas"/>
          <p:cNvSpPr/>
          <p:nvPr/>
        </p:nvSpPr>
        <p:spPr>
          <a:xfrm>
            <a:off x="8532813" y="6237288"/>
            <a:ext cx="576262" cy="5762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1113234" y="60951"/>
            <a:ext cx="7514035" cy="978626"/>
          </a:xfrm>
        </p:spPr>
        <p:txBody>
          <a:bodyPr/>
          <a:lstStyle/>
          <a:p>
            <a:r>
              <a:rPr lang="es-ES" u="sng" dirty="0"/>
              <a:t>4.5. Diagrama de cajas y bigotes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83474" y="1132113"/>
            <a:ext cx="6574972" cy="6444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u="sng" dirty="0">
                <a:solidFill>
                  <a:schemeClr val="tx1"/>
                </a:solidFill>
              </a:rPr>
              <a:t>Ejemplo</a:t>
            </a:r>
            <a:r>
              <a:rPr lang="es-ES" dirty="0">
                <a:solidFill>
                  <a:schemeClr val="tx1"/>
                </a:solidFill>
              </a:rPr>
              <a:t>: calcula la mediana, los cuartiles y el percentil 1, 95 y 99 de los siguientes datos (alturas de un grupo de gente)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362015"/>
              </p:ext>
            </p:extLst>
          </p:nvPr>
        </p:nvGraphicFramePr>
        <p:xfrm>
          <a:off x="1062446" y="1851660"/>
          <a:ext cx="6096000" cy="119634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4384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642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46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431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89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8" name="Rectángulo 27"/>
          <p:cNvSpPr/>
          <p:nvPr/>
        </p:nvSpPr>
        <p:spPr>
          <a:xfrm>
            <a:off x="583474" y="3161211"/>
            <a:ext cx="6574972" cy="33963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dirty="0">
                <a:solidFill>
                  <a:schemeClr val="tx1"/>
                </a:solidFill>
              </a:rPr>
              <a:t>Paso 1: </a:t>
            </a:r>
            <a:r>
              <a:rPr lang="es-ES" b="1" dirty="0">
                <a:solidFill>
                  <a:schemeClr val="tx1"/>
                </a:solidFill>
              </a:rPr>
              <a:t>ordenar</a:t>
            </a:r>
            <a:r>
              <a:rPr lang="es-ES" dirty="0">
                <a:solidFill>
                  <a:schemeClr val="tx1"/>
                </a:solidFill>
              </a:rPr>
              <a:t> y organizar los datos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784567"/>
              </p:ext>
            </p:extLst>
          </p:nvPr>
        </p:nvGraphicFramePr>
        <p:xfrm>
          <a:off x="1062447" y="3683522"/>
          <a:ext cx="6095999" cy="25994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900" dirty="0"/>
                        <a:t>x</a:t>
                      </a:r>
                      <a:r>
                        <a:rPr lang="es-ES" sz="1900" baseline="-25000" dirty="0"/>
                        <a:t>i</a:t>
                      </a:r>
                    </a:p>
                  </a:txBody>
                  <a:tcPr marL="84818" marR="84818" marT="42421" marB="42421"/>
                </a:tc>
                <a:tc>
                  <a:txBody>
                    <a:bodyPr/>
                    <a:lstStyle/>
                    <a:p>
                      <a:r>
                        <a:rPr lang="es-ES" sz="1900" dirty="0"/>
                        <a:t>f</a:t>
                      </a:r>
                      <a:r>
                        <a:rPr lang="es-ES" sz="1900" baseline="-25000" dirty="0"/>
                        <a:t>i</a:t>
                      </a:r>
                      <a:endParaRPr lang="es-ES" sz="1900" dirty="0"/>
                    </a:p>
                  </a:txBody>
                  <a:tcPr marL="84818" marR="84818" marT="42421" marB="42421"/>
                </a:tc>
                <a:tc>
                  <a:txBody>
                    <a:bodyPr/>
                    <a:lstStyle/>
                    <a:p>
                      <a:r>
                        <a:rPr lang="es-ES" sz="1900" dirty="0"/>
                        <a:t>F</a:t>
                      </a:r>
                      <a:r>
                        <a:rPr lang="es-ES" sz="1900" baseline="-25000" dirty="0"/>
                        <a:t>i</a:t>
                      </a:r>
                      <a:endParaRPr lang="es-ES" sz="1900" dirty="0"/>
                    </a:p>
                  </a:txBody>
                  <a:tcPr marL="84818" marR="84818" marT="42421" marB="42421"/>
                </a:tc>
                <a:tc>
                  <a:txBody>
                    <a:bodyPr/>
                    <a:lstStyle/>
                    <a:p>
                      <a:r>
                        <a:rPr lang="es-ES" sz="1900" dirty="0" err="1"/>
                        <a:t>h</a:t>
                      </a:r>
                      <a:r>
                        <a:rPr lang="es-ES" sz="1900" baseline="-25000" dirty="0" err="1"/>
                        <a:t>i</a:t>
                      </a:r>
                      <a:endParaRPr lang="es-ES" sz="1900" dirty="0"/>
                    </a:p>
                  </a:txBody>
                  <a:tcPr marL="84818" marR="84818" marT="42421" marB="42421"/>
                </a:tc>
                <a:tc>
                  <a:txBody>
                    <a:bodyPr/>
                    <a:lstStyle/>
                    <a:p>
                      <a:r>
                        <a:rPr lang="es-ES" sz="1900" dirty="0" err="1"/>
                        <a:t>H</a:t>
                      </a:r>
                      <a:r>
                        <a:rPr lang="es-ES" sz="1900" baseline="-25000" dirty="0" err="1"/>
                        <a:t>i</a:t>
                      </a:r>
                      <a:endParaRPr lang="es-ES" sz="1900" dirty="0"/>
                    </a:p>
                  </a:txBody>
                  <a:tcPr marL="84818" marR="84818" marT="42421" marB="42421"/>
                </a:tc>
                <a:tc>
                  <a:txBody>
                    <a:bodyPr/>
                    <a:lstStyle/>
                    <a:p>
                      <a:r>
                        <a:rPr lang="es-ES" sz="1900" dirty="0" err="1"/>
                        <a:t>x</a:t>
                      </a:r>
                      <a:r>
                        <a:rPr lang="es-ES" sz="1900" baseline="-25000" dirty="0" err="1"/>
                        <a:t>i</a:t>
                      </a:r>
                      <a:r>
                        <a:rPr lang="es-ES" sz="1900" dirty="0" err="1"/>
                        <a:t>f</a:t>
                      </a:r>
                      <a:r>
                        <a:rPr lang="es-ES" sz="1900" baseline="-25000" dirty="0" err="1"/>
                        <a:t>i</a:t>
                      </a:r>
                      <a:endParaRPr lang="es-ES" sz="1900" dirty="0"/>
                    </a:p>
                  </a:txBody>
                  <a:tcPr marL="84818" marR="84818" marT="42421" marB="42421"/>
                </a:tc>
                <a:tc>
                  <a:txBody>
                    <a:bodyPr/>
                    <a:lstStyle/>
                    <a:p>
                      <a:r>
                        <a:rPr lang="es-ES" sz="1900" dirty="0"/>
                        <a:t>f</a:t>
                      </a:r>
                      <a:r>
                        <a:rPr lang="es-ES" sz="1900" baseline="-25000" dirty="0"/>
                        <a:t>i</a:t>
                      </a:r>
                      <a:r>
                        <a:rPr lang="es-ES" sz="1900" dirty="0"/>
                        <a:t>x</a:t>
                      </a:r>
                      <a:r>
                        <a:rPr lang="es-ES" sz="1900" baseline="-25000" dirty="0"/>
                        <a:t>i</a:t>
                      </a:r>
                      <a:r>
                        <a:rPr lang="es-ES" sz="1900" baseline="30000" dirty="0"/>
                        <a:t>2</a:t>
                      </a:r>
                    </a:p>
                  </a:txBody>
                  <a:tcPr marL="84818" marR="84818" marT="42421" marB="424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2203269" y="4049484"/>
            <a:ext cx="26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</a:t>
            </a:r>
          </a:p>
        </p:txBody>
      </p:sp>
      <p:cxnSp>
        <p:nvCxnSpPr>
          <p:cNvPr id="14" name="Conector recto 13"/>
          <p:cNvCxnSpPr/>
          <p:nvPr/>
        </p:nvCxnSpPr>
        <p:spPr>
          <a:xfrm flipV="1">
            <a:off x="4870251" y="1872343"/>
            <a:ext cx="764195" cy="2002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2203269" y="4404752"/>
            <a:ext cx="26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</a:t>
            </a:r>
          </a:p>
        </p:txBody>
      </p:sp>
      <p:cxnSp>
        <p:nvCxnSpPr>
          <p:cNvPr id="31" name="Conector recto 30"/>
          <p:cNvCxnSpPr/>
          <p:nvPr/>
        </p:nvCxnSpPr>
        <p:spPr>
          <a:xfrm>
            <a:off x="4106056" y="2100393"/>
            <a:ext cx="764195" cy="2204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>
            <a:off x="2203268" y="4774084"/>
            <a:ext cx="26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</a:t>
            </a:r>
          </a:p>
        </p:txBody>
      </p:sp>
      <p:cxnSp>
        <p:nvCxnSpPr>
          <p:cNvPr id="34" name="Conector recto 33"/>
          <p:cNvCxnSpPr/>
          <p:nvPr/>
        </p:nvCxnSpPr>
        <p:spPr>
          <a:xfrm>
            <a:off x="2616890" y="2118280"/>
            <a:ext cx="764195" cy="22044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/>
          <p:cNvCxnSpPr/>
          <p:nvPr/>
        </p:nvCxnSpPr>
        <p:spPr>
          <a:xfrm flipV="1">
            <a:off x="2616890" y="2128148"/>
            <a:ext cx="744583" cy="18587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uadroTexto 35"/>
          <p:cNvSpPr txBox="1"/>
          <p:nvPr/>
        </p:nvSpPr>
        <p:spPr>
          <a:xfrm>
            <a:off x="2203267" y="5148775"/>
            <a:ext cx="26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1</a:t>
            </a:r>
          </a:p>
        </p:txBody>
      </p:sp>
      <p:cxnSp>
        <p:nvCxnSpPr>
          <p:cNvPr id="38" name="Conector recto 37"/>
          <p:cNvCxnSpPr/>
          <p:nvPr/>
        </p:nvCxnSpPr>
        <p:spPr>
          <a:xfrm flipV="1">
            <a:off x="3341861" y="2590376"/>
            <a:ext cx="764195" cy="2002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/>
          <p:cNvSpPr txBox="1"/>
          <p:nvPr/>
        </p:nvSpPr>
        <p:spPr>
          <a:xfrm>
            <a:off x="2203266" y="5523469"/>
            <a:ext cx="26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2</a:t>
            </a:r>
          </a:p>
        </p:txBody>
      </p:sp>
      <p:sp>
        <p:nvSpPr>
          <p:cNvPr id="19" name="Elipse 18"/>
          <p:cNvSpPr/>
          <p:nvPr/>
        </p:nvSpPr>
        <p:spPr>
          <a:xfrm>
            <a:off x="4946469" y="2304308"/>
            <a:ext cx="687977" cy="2699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Elipse 39"/>
          <p:cNvSpPr/>
          <p:nvPr/>
        </p:nvSpPr>
        <p:spPr>
          <a:xfrm>
            <a:off x="5634446" y="2533515"/>
            <a:ext cx="687977" cy="2699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Almacenamiento de acceso secuencial 40"/>
          <p:cNvSpPr/>
          <p:nvPr/>
        </p:nvSpPr>
        <p:spPr>
          <a:xfrm>
            <a:off x="8358423" y="0"/>
            <a:ext cx="750652" cy="750652"/>
          </a:xfrm>
          <a:prstGeom prst="flowChartMagneticTap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3/5</a:t>
            </a:r>
          </a:p>
        </p:txBody>
      </p:sp>
    </p:spTree>
    <p:extLst>
      <p:ext uri="{BB962C8B-B14F-4D97-AF65-F5344CB8AC3E}">
        <p14:creationId xmlns:p14="http://schemas.microsoft.com/office/powerpoint/2010/main" val="50217974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2" grpId="0"/>
      <p:bldP spid="30" grpId="0"/>
      <p:bldP spid="32" grpId="0"/>
      <p:bldP spid="36" grpId="0"/>
      <p:bldP spid="39" grpId="0"/>
      <p:bldP spid="19" grpId="0" animBg="1"/>
      <p:bldP spid="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Estrella de 5 puntas"/>
          <p:cNvSpPr/>
          <p:nvPr/>
        </p:nvSpPr>
        <p:spPr>
          <a:xfrm>
            <a:off x="8532813" y="6237288"/>
            <a:ext cx="576262" cy="5762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869346"/>
              </p:ext>
            </p:extLst>
          </p:nvPr>
        </p:nvGraphicFramePr>
        <p:xfrm>
          <a:off x="95250" y="115888"/>
          <a:ext cx="2844801" cy="668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04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8640">
                <a:tc rowSpan="23">
                  <a:txBody>
                    <a:bodyPr/>
                    <a:lstStyle/>
                    <a:p>
                      <a:endParaRPr lang="es-ES" sz="1200" baseline="-25000" dirty="0"/>
                    </a:p>
                  </a:txBody>
                  <a:tcPr marL="91432" marR="9143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x</a:t>
                      </a:r>
                      <a:r>
                        <a:rPr lang="es-ES" sz="1200" baseline="-25000" dirty="0"/>
                        <a:t>i</a:t>
                      </a: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f</a:t>
                      </a:r>
                      <a:r>
                        <a:rPr lang="es-ES" sz="1200" baseline="-25000" dirty="0"/>
                        <a:t>i</a:t>
                      </a:r>
                      <a:endParaRPr lang="es-ES" sz="12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F</a:t>
                      </a:r>
                      <a:r>
                        <a:rPr lang="es-ES" sz="1200" baseline="-25000" dirty="0"/>
                        <a:t>i</a:t>
                      </a:r>
                      <a:endParaRPr lang="es-ES" sz="12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es-ES" sz="1200" dirty="0" err="1"/>
                        <a:t>h</a:t>
                      </a:r>
                      <a:r>
                        <a:rPr lang="es-ES" sz="1200" baseline="-25000" dirty="0" err="1"/>
                        <a:t>i</a:t>
                      </a:r>
                      <a:endParaRPr lang="es-ES" sz="12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es-ES" sz="1200" dirty="0" err="1"/>
                        <a:t>H</a:t>
                      </a:r>
                      <a:r>
                        <a:rPr lang="es-ES" sz="1200" baseline="-25000" dirty="0" err="1"/>
                        <a:t>i</a:t>
                      </a:r>
                      <a:endParaRPr lang="es-ES" sz="12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es-ES" sz="1200" dirty="0" err="1"/>
                        <a:t>x</a:t>
                      </a:r>
                      <a:r>
                        <a:rPr lang="es-ES" sz="1200" baseline="-25000" dirty="0" err="1"/>
                        <a:t>i</a:t>
                      </a:r>
                      <a:r>
                        <a:rPr lang="es-ES" sz="1200" dirty="0" err="1"/>
                        <a:t>f</a:t>
                      </a:r>
                      <a:r>
                        <a:rPr lang="es-ES" sz="1200" baseline="-25000" dirty="0" err="1"/>
                        <a:t>i</a:t>
                      </a:r>
                      <a:endParaRPr lang="es-ES" sz="12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f</a:t>
                      </a:r>
                      <a:r>
                        <a:rPr lang="es-ES" sz="1200" baseline="-25000" dirty="0"/>
                        <a:t>i</a:t>
                      </a:r>
                      <a:r>
                        <a:rPr lang="es-ES" sz="1200" dirty="0"/>
                        <a:t>x</a:t>
                      </a:r>
                      <a:r>
                        <a:rPr lang="es-ES" sz="1200" baseline="-25000" dirty="0"/>
                        <a:t>i</a:t>
                      </a:r>
                      <a:r>
                        <a:rPr lang="es-ES" sz="1200" baseline="30000" dirty="0"/>
                        <a:t>2</a:t>
                      </a:r>
                    </a:p>
                  </a:txBody>
                  <a:tcPr marL="91432" marR="914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848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149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149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22201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0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22500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2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154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154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23716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4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156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156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24336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6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158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316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49928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159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159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25281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0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160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480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76800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161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161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25921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4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162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324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52488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6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163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652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106276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9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164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328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53792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165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825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136125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3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166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332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55112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16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167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501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83667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168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336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56448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80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169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169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28561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170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57800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655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171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171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29241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9784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173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173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29929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3016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174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174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30276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175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61250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14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178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178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31684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>
                          <a:solidFill>
                            <a:schemeClr val="tx1"/>
                          </a:solidFill>
                        </a:rPr>
                        <a:t>Σ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91432" marR="91432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5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6578</a:t>
                      </a:r>
                    </a:p>
                  </a:txBody>
                  <a:tcPr marL="9524" marR="9524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1083332</a:t>
                      </a:r>
                    </a:p>
                  </a:txBody>
                  <a:tcPr marL="9524" marR="9524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graphicFrame>
        <p:nvGraphicFramePr>
          <p:cNvPr id="28" name="2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782658"/>
              </p:ext>
            </p:extLst>
          </p:nvPr>
        </p:nvGraphicFramePr>
        <p:xfrm>
          <a:off x="372519" y="680802"/>
          <a:ext cx="3491109" cy="44928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9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2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7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71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8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507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7666">
                <a:tc>
                  <a:txBody>
                    <a:bodyPr/>
                    <a:lstStyle/>
                    <a:p>
                      <a:r>
                        <a:rPr lang="es-ES" sz="1900" dirty="0"/>
                        <a:t>x</a:t>
                      </a:r>
                      <a:r>
                        <a:rPr lang="es-ES" sz="1900" baseline="-25000" dirty="0"/>
                        <a:t>i</a:t>
                      </a:r>
                    </a:p>
                  </a:txBody>
                  <a:tcPr marL="84818" marR="84818" marT="42421" marB="42421"/>
                </a:tc>
                <a:tc>
                  <a:txBody>
                    <a:bodyPr/>
                    <a:lstStyle/>
                    <a:p>
                      <a:r>
                        <a:rPr lang="es-ES" sz="1900" dirty="0"/>
                        <a:t>f</a:t>
                      </a:r>
                      <a:r>
                        <a:rPr lang="es-ES" sz="1900" baseline="-25000" dirty="0"/>
                        <a:t>i</a:t>
                      </a:r>
                      <a:endParaRPr lang="es-ES" sz="1900" dirty="0"/>
                    </a:p>
                  </a:txBody>
                  <a:tcPr marL="84818" marR="84818" marT="42421" marB="42421"/>
                </a:tc>
                <a:tc>
                  <a:txBody>
                    <a:bodyPr/>
                    <a:lstStyle/>
                    <a:p>
                      <a:r>
                        <a:rPr lang="es-ES" sz="1900" dirty="0"/>
                        <a:t>F</a:t>
                      </a:r>
                      <a:r>
                        <a:rPr lang="es-ES" sz="1900" baseline="-25000" dirty="0"/>
                        <a:t>i</a:t>
                      </a:r>
                      <a:endParaRPr lang="es-ES" sz="1900" dirty="0"/>
                    </a:p>
                  </a:txBody>
                  <a:tcPr marL="84818" marR="84818" marT="42421" marB="42421"/>
                </a:tc>
                <a:tc>
                  <a:txBody>
                    <a:bodyPr/>
                    <a:lstStyle/>
                    <a:p>
                      <a:r>
                        <a:rPr lang="es-ES" sz="1900" dirty="0" err="1"/>
                        <a:t>h</a:t>
                      </a:r>
                      <a:r>
                        <a:rPr lang="es-ES" sz="1900" baseline="-25000" dirty="0" err="1"/>
                        <a:t>i</a:t>
                      </a:r>
                      <a:endParaRPr lang="es-ES" sz="1900" dirty="0"/>
                    </a:p>
                  </a:txBody>
                  <a:tcPr marL="84818" marR="84818" marT="42421" marB="42421"/>
                </a:tc>
                <a:tc>
                  <a:txBody>
                    <a:bodyPr/>
                    <a:lstStyle/>
                    <a:p>
                      <a:r>
                        <a:rPr lang="es-ES" sz="1900" dirty="0" err="1"/>
                        <a:t>H</a:t>
                      </a:r>
                      <a:r>
                        <a:rPr lang="es-ES" sz="1900" baseline="-25000" dirty="0" err="1"/>
                        <a:t>i</a:t>
                      </a:r>
                      <a:endParaRPr lang="es-ES" sz="1900" dirty="0"/>
                    </a:p>
                  </a:txBody>
                  <a:tcPr marL="84818" marR="84818" marT="42421" marB="42421"/>
                </a:tc>
                <a:tc>
                  <a:txBody>
                    <a:bodyPr/>
                    <a:lstStyle/>
                    <a:p>
                      <a:r>
                        <a:rPr lang="es-ES" sz="1900" dirty="0" err="1"/>
                        <a:t>x</a:t>
                      </a:r>
                      <a:r>
                        <a:rPr lang="es-ES" sz="1900" baseline="-25000" dirty="0" err="1"/>
                        <a:t>i</a:t>
                      </a:r>
                      <a:r>
                        <a:rPr lang="es-ES" sz="1900" dirty="0" err="1"/>
                        <a:t>f</a:t>
                      </a:r>
                      <a:r>
                        <a:rPr lang="es-ES" sz="1900" baseline="-25000" dirty="0" err="1"/>
                        <a:t>i</a:t>
                      </a:r>
                      <a:endParaRPr lang="es-ES" sz="1900" dirty="0"/>
                    </a:p>
                  </a:txBody>
                  <a:tcPr marL="84818" marR="84818" marT="42421" marB="42421"/>
                </a:tc>
                <a:tc>
                  <a:txBody>
                    <a:bodyPr/>
                    <a:lstStyle/>
                    <a:p>
                      <a:r>
                        <a:rPr lang="es-ES" sz="1900" dirty="0"/>
                        <a:t>f</a:t>
                      </a:r>
                      <a:r>
                        <a:rPr lang="es-ES" sz="1900" baseline="-25000" dirty="0"/>
                        <a:t>i</a:t>
                      </a:r>
                      <a:r>
                        <a:rPr lang="es-ES" sz="1900" dirty="0"/>
                        <a:t>x</a:t>
                      </a:r>
                      <a:r>
                        <a:rPr lang="es-ES" sz="1900" baseline="-25000" dirty="0"/>
                        <a:t>i</a:t>
                      </a:r>
                      <a:r>
                        <a:rPr lang="es-ES" sz="1900" baseline="30000" dirty="0"/>
                        <a:t>2</a:t>
                      </a:r>
                    </a:p>
                  </a:txBody>
                  <a:tcPr marL="84818" marR="84818" marT="42421" marB="4242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66"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149</a:t>
                      </a:r>
                    </a:p>
                  </a:txBody>
                  <a:tcPr marL="84818" marR="84818" marT="42421" marB="424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</a:t>
                      </a:r>
                    </a:p>
                  </a:txBody>
                  <a:tcPr marL="84818" marR="84818" marT="42421" marB="4242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8835" marR="8835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8836" marR="8836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8836" marR="8836" marT="883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149</a:t>
                      </a:r>
                    </a:p>
                  </a:txBody>
                  <a:tcPr marL="8835" marR="8835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22201</a:t>
                      </a:r>
                    </a:p>
                  </a:txBody>
                  <a:tcPr marL="8835" marR="8835" marT="883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666"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150</a:t>
                      </a:r>
                    </a:p>
                  </a:txBody>
                  <a:tcPr marL="84818" marR="84818" marT="42421" marB="424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</a:t>
                      </a:r>
                    </a:p>
                  </a:txBody>
                  <a:tcPr marL="84818" marR="84818" marT="42421" marB="4242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8835" marR="8835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8836" marR="8836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8836" marR="8836" marT="883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150</a:t>
                      </a:r>
                    </a:p>
                  </a:txBody>
                  <a:tcPr marL="8835" marR="8835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22500</a:t>
                      </a:r>
                    </a:p>
                  </a:txBody>
                  <a:tcPr marL="8835" marR="8835" marT="883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666"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154</a:t>
                      </a:r>
                    </a:p>
                  </a:txBody>
                  <a:tcPr marL="84818" marR="84818" marT="42421" marB="424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</a:t>
                      </a:r>
                    </a:p>
                  </a:txBody>
                  <a:tcPr marL="84818" marR="84818" marT="42421" marB="4242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8835" marR="8835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8836" marR="8836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8836" marR="8836" marT="883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154</a:t>
                      </a:r>
                    </a:p>
                  </a:txBody>
                  <a:tcPr marL="8835" marR="8835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23716</a:t>
                      </a:r>
                    </a:p>
                  </a:txBody>
                  <a:tcPr marL="8835" marR="8835" marT="883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666"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156</a:t>
                      </a:r>
                    </a:p>
                  </a:txBody>
                  <a:tcPr marL="84818" marR="84818" marT="42421" marB="424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</a:t>
                      </a:r>
                    </a:p>
                  </a:txBody>
                  <a:tcPr marL="84818" marR="84818" marT="42421" marB="4242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8835" marR="8835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8836" marR="8836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8836" marR="8836" marT="883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156</a:t>
                      </a:r>
                    </a:p>
                  </a:txBody>
                  <a:tcPr marL="8835" marR="8835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24336</a:t>
                      </a:r>
                    </a:p>
                  </a:txBody>
                  <a:tcPr marL="8835" marR="8835" marT="883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666"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158</a:t>
                      </a:r>
                    </a:p>
                  </a:txBody>
                  <a:tcPr marL="84818" marR="84818" marT="42421" marB="424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2</a:t>
                      </a:r>
                    </a:p>
                  </a:txBody>
                  <a:tcPr marL="84818" marR="84818" marT="42421" marB="4242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8835" marR="8835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8836" marR="8836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8836" marR="8836" marT="883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316</a:t>
                      </a:r>
                    </a:p>
                  </a:txBody>
                  <a:tcPr marL="8835" marR="8835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49928</a:t>
                      </a:r>
                    </a:p>
                  </a:txBody>
                  <a:tcPr marL="8835" marR="8835" marT="883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666"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159</a:t>
                      </a:r>
                    </a:p>
                  </a:txBody>
                  <a:tcPr marL="84818" marR="84818" marT="42421" marB="424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</a:t>
                      </a:r>
                    </a:p>
                  </a:txBody>
                  <a:tcPr marL="84818" marR="84818" marT="42421" marB="4242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8835" marR="8835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8836" marR="8836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8836" marR="8836" marT="883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159</a:t>
                      </a:r>
                    </a:p>
                  </a:txBody>
                  <a:tcPr marL="8835" marR="8835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25281</a:t>
                      </a:r>
                    </a:p>
                  </a:txBody>
                  <a:tcPr marL="8835" marR="8835" marT="883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666"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160</a:t>
                      </a:r>
                    </a:p>
                  </a:txBody>
                  <a:tcPr marL="84818" marR="84818" marT="42421" marB="424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3</a:t>
                      </a:r>
                    </a:p>
                  </a:txBody>
                  <a:tcPr marL="84818" marR="84818" marT="42421" marB="4242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8835" marR="8835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8836" marR="8836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8836" marR="8836" marT="883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480</a:t>
                      </a:r>
                    </a:p>
                  </a:txBody>
                  <a:tcPr marL="8835" marR="8835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76800</a:t>
                      </a:r>
                    </a:p>
                  </a:txBody>
                  <a:tcPr marL="8835" marR="8835" marT="883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666"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161</a:t>
                      </a:r>
                    </a:p>
                  </a:txBody>
                  <a:tcPr marL="84818" marR="84818" marT="42421" marB="424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</a:t>
                      </a:r>
                    </a:p>
                  </a:txBody>
                  <a:tcPr marL="84818" marR="84818" marT="42421" marB="4242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8835" marR="8835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8836" marR="8836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8836" marR="8836" marT="883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161</a:t>
                      </a:r>
                    </a:p>
                  </a:txBody>
                  <a:tcPr marL="8835" marR="8835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25921</a:t>
                      </a:r>
                    </a:p>
                  </a:txBody>
                  <a:tcPr marL="8835" marR="8835" marT="883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666"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162</a:t>
                      </a:r>
                    </a:p>
                  </a:txBody>
                  <a:tcPr marL="84818" marR="84818" marT="42421" marB="424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2</a:t>
                      </a:r>
                    </a:p>
                  </a:txBody>
                  <a:tcPr marL="84818" marR="84818" marT="42421" marB="4242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8835" marR="8835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8836" marR="8836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8836" marR="8836" marT="883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324</a:t>
                      </a:r>
                    </a:p>
                  </a:txBody>
                  <a:tcPr marL="8835" marR="8835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52488</a:t>
                      </a:r>
                    </a:p>
                  </a:txBody>
                  <a:tcPr marL="8835" marR="8835" marT="883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666"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163</a:t>
                      </a:r>
                    </a:p>
                  </a:txBody>
                  <a:tcPr marL="84818" marR="84818" marT="42421" marB="424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4</a:t>
                      </a:r>
                    </a:p>
                  </a:txBody>
                  <a:tcPr marL="84818" marR="84818" marT="42421" marB="4242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8835" marR="8835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8836" marR="8836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8836" marR="8836" marT="883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652</a:t>
                      </a:r>
                    </a:p>
                  </a:txBody>
                  <a:tcPr marL="8835" marR="8835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106276</a:t>
                      </a:r>
                    </a:p>
                  </a:txBody>
                  <a:tcPr marL="8835" marR="8835" marT="8837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666"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164</a:t>
                      </a:r>
                    </a:p>
                  </a:txBody>
                  <a:tcPr marL="84818" marR="84818" marT="42421" marB="424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2</a:t>
                      </a:r>
                    </a:p>
                  </a:txBody>
                  <a:tcPr marL="84818" marR="84818" marT="42421" marB="4242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8835" marR="8835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8836" marR="8836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8836" marR="8836" marT="883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328</a:t>
                      </a:r>
                    </a:p>
                  </a:txBody>
                  <a:tcPr marL="8835" marR="8835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53792</a:t>
                      </a:r>
                    </a:p>
                  </a:txBody>
                  <a:tcPr marL="8835" marR="8835" marT="8837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29" name="2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804855"/>
              </p:ext>
            </p:extLst>
          </p:nvPr>
        </p:nvGraphicFramePr>
        <p:xfrm>
          <a:off x="4188869" y="1039577"/>
          <a:ext cx="3788665" cy="449282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70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7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65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94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8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7666"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165</a:t>
                      </a:r>
                    </a:p>
                  </a:txBody>
                  <a:tcPr marL="84836" marR="84836" marT="42421" marB="424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5</a:t>
                      </a:r>
                    </a:p>
                  </a:txBody>
                  <a:tcPr marL="84836" marR="84836" marT="42421" marB="4242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8838" marR="8838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8838" marR="8838" marT="883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825</a:t>
                      </a: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136125</a:t>
                      </a:r>
                    </a:p>
                  </a:txBody>
                  <a:tcPr marL="8837" marR="8837" marT="883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666"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166</a:t>
                      </a:r>
                    </a:p>
                  </a:txBody>
                  <a:tcPr marL="84836" marR="84836" marT="42421" marB="424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2</a:t>
                      </a:r>
                    </a:p>
                  </a:txBody>
                  <a:tcPr marL="84836" marR="84836" marT="42421" marB="4242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8838" marR="8838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65%</a:t>
                      </a:r>
                    </a:p>
                  </a:txBody>
                  <a:tcPr marL="8838" marR="8838" marT="883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332</a:t>
                      </a: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55112</a:t>
                      </a:r>
                    </a:p>
                  </a:txBody>
                  <a:tcPr marL="8837" marR="8837" marT="883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666"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167</a:t>
                      </a:r>
                    </a:p>
                  </a:txBody>
                  <a:tcPr marL="84836" marR="84836" marT="42421" marB="424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3</a:t>
                      </a:r>
                    </a:p>
                  </a:txBody>
                  <a:tcPr marL="84836" marR="84836" marT="42421" marB="4242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8838" marR="8838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73%</a:t>
                      </a:r>
                    </a:p>
                  </a:txBody>
                  <a:tcPr marL="8838" marR="8838" marT="883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501</a:t>
                      </a: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83667</a:t>
                      </a:r>
                    </a:p>
                  </a:txBody>
                  <a:tcPr marL="8837" marR="8837" marT="883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666"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168</a:t>
                      </a:r>
                    </a:p>
                  </a:txBody>
                  <a:tcPr marL="84836" marR="84836" marT="42421" marB="424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2</a:t>
                      </a:r>
                    </a:p>
                  </a:txBody>
                  <a:tcPr marL="84836" marR="84836" marT="42421" marB="4242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8838" marR="8838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8838" marR="8838" marT="883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336</a:t>
                      </a: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56448</a:t>
                      </a:r>
                    </a:p>
                  </a:txBody>
                  <a:tcPr marL="8837" marR="8837" marT="883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666"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169</a:t>
                      </a:r>
                    </a:p>
                  </a:txBody>
                  <a:tcPr marL="84836" marR="84836" marT="42421" marB="424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</a:t>
                      </a:r>
                    </a:p>
                  </a:txBody>
                  <a:tcPr marL="84836" marR="84836" marT="42421" marB="4242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8838" marR="8838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8838" marR="8838" marT="883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169</a:t>
                      </a: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28561</a:t>
                      </a:r>
                    </a:p>
                  </a:txBody>
                  <a:tcPr marL="8837" marR="8837" marT="883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666"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170</a:t>
                      </a:r>
                    </a:p>
                  </a:txBody>
                  <a:tcPr marL="84836" marR="84836" marT="42421" marB="424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2</a:t>
                      </a:r>
                    </a:p>
                  </a:txBody>
                  <a:tcPr marL="84836" marR="84836" marT="42421" marB="4242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8838" marR="8838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85%</a:t>
                      </a:r>
                    </a:p>
                  </a:txBody>
                  <a:tcPr marL="8838" marR="8838" marT="883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340</a:t>
                      </a: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57800</a:t>
                      </a:r>
                    </a:p>
                  </a:txBody>
                  <a:tcPr marL="8837" marR="8837" marT="883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666"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171</a:t>
                      </a:r>
                    </a:p>
                  </a:txBody>
                  <a:tcPr marL="84836" marR="84836" marT="42421" marB="424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</a:t>
                      </a:r>
                    </a:p>
                  </a:txBody>
                  <a:tcPr marL="84836" marR="84836" marT="42421" marB="4242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8838" marR="8838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88%</a:t>
                      </a:r>
                    </a:p>
                  </a:txBody>
                  <a:tcPr marL="8838" marR="8838" marT="883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171</a:t>
                      </a: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29241</a:t>
                      </a:r>
                    </a:p>
                  </a:txBody>
                  <a:tcPr marL="8837" marR="8837" marT="883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666"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173</a:t>
                      </a:r>
                    </a:p>
                  </a:txBody>
                  <a:tcPr marL="84836" marR="84836" marT="42421" marB="424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</a:t>
                      </a:r>
                    </a:p>
                  </a:txBody>
                  <a:tcPr marL="84836" marR="84836" marT="42421" marB="4242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8838" marR="8838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8838" marR="8838" marT="883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173</a:t>
                      </a: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29929</a:t>
                      </a:r>
                    </a:p>
                  </a:txBody>
                  <a:tcPr marL="8837" marR="8837" marT="883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666"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174</a:t>
                      </a:r>
                    </a:p>
                  </a:txBody>
                  <a:tcPr marL="84836" marR="84836" marT="42421" marB="424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</a:t>
                      </a:r>
                    </a:p>
                  </a:txBody>
                  <a:tcPr marL="84836" marR="84836" marT="42421" marB="4242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8838" marR="8838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93%</a:t>
                      </a:r>
                    </a:p>
                  </a:txBody>
                  <a:tcPr marL="8838" marR="8838" marT="883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174</a:t>
                      </a: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30276</a:t>
                      </a:r>
                    </a:p>
                  </a:txBody>
                  <a:tcPr marL="8837" marR="8837" marT="883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666"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175</a:t>
                      </a:r>
                    </a:p>
                  </a:txBody>
                  <a:tcPr marL="84836" marR="84836" marT="42421" marB="424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2</a:t>
                      </a:r>
                    </a:p>
                  </a:txBody>
                  <a:tcPr marL="84836" marR="84836" marT="42421" marB="4242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</a:t>
                      </a: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8838" marR="8838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98%</a:t>
                      </a:r>
                    </a:p>
                  </a:txBody>
                  <a:tcPr marL="8838" marR="8838" marT="883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350</a:t>
                      </a: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61250</a:t>
                      </a:r>
                    </a:p>
                  </a:txBody>
                  <a:tcPr marL="8837" marR="8837" marT="883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666"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178</a:t>
                      </a:r>
                    </a:p>
                  </a:txBody>
                  <a:tcPr marL="84836" marR="84836" marT="42421" marB="4242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/>
                        <a:t>1</a:t>
                      </a:r>
                    </a:p>
                  </a:txBody>
                  <a:tcPr marL="84836" marR="84836" marT="42421" marB="42421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8838" marR="8838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8838" marR="8838" marT="8837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178</a:t>
                      </a:r>
                    </a:p>
                  </a:txBody>
                  <a:tcPr marL="8837" marR="8837" marT="883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31684</a:t>
                      </a:r>
                    </a:p>
                  </a:txBody>
                  <a:tcPr marL="8837" marR="8837" marT="8837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666">
                <a:tc>
                  <a:txBody>
                    <a:bodyPr/>
                    <a:lstStyle/>
                    <a:p>
                      <a:pPr algn="ctr"/>
                      <a:endParaRPr lang="es-ES" sz="1900" dirty="0">
                        <a:solidFill>
                          <a:schemeClr val="tx1"/>
                        </a:solidFill>
                      </a:endParaRPr>
                    </a:p>
                  </a:txBody>
                  <a:tcPr marL="84836" marR="84836" marT="42421" marB="42421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9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84836" marR="84836" marT="42421" marB="42421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37" marR="8837" marT="883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37" marR="8837" marT="883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9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8837" marR="8837" marT="883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6578</a:t>
                      </a:r>
                    </a:p>
                  </a:txBody>
                  <a:tcPr marL="8837" marR="8837" marT="8837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9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1083332</a:t>
                      </a:r>
                    </a:p>
                  </a:txBody>
                  <a:tcPr marL="8837" marR="8837" marT="8837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8" name="37 Rectángulo"/>
          <p:cNvSpPr/>
          <p:nvPr/>
        </p:nvSpPr>
        <p:spPr>
          <a:xfrm>
            <a:off x="250599" y="5256022"/>
            <a:ext cx="867621" cy="3343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Me=</a:t>
            </a:r>
          </a:p>
        </p:txBody>
      </p:sp>
      <p:sp>
        <p:nvSpPr>
          <p:cNvPr id="42" name="41 Rectángulo"/>
          <p:cNvSpPr/>
          <p:nvPr/>
        </p:nvSpPr>
        <p:spPr>
          <a:xfrm>
            <a:off x="2122146" y="5243358"/>
            <a:ext cx="869095" cy="3343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p</a:t>
            </a:r>
            <a:r>
              <a:rPr lang="es-ES" b="1" baseline="-25000" dirty="0">
                <a:solidFill>
                  <a:schemeClr val="tx1"/>
                </a:solidFill>
              </a:rPr>
              <a:t>1</a:t>
            </a:r>
            <a:r>
              <a:rPr lang="es-ES" b="1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43" name="42 Rectángulo"/>
          <p:cNvSpPr/>
          <p:nvPr/>
        </p:nvSpPr>
        <p:spPr>
          <a:xfrm>
            <a:off x="2122147" y="5603722"/>
            <a:ext cx="869096" cy="3329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p</a:t>
            </a:r>
            <a:r>
              <a:rPr lang="es-ES" b="1" baseline="-25000" dirty="0">
                <a:solidFill>
                  <a:schemeClr val="tx1"/>
                </a:solidFill>
              </a:rPr>
              <a:t>25</a:t>
            </a:r>
            <a:r>
              <a:rPr lang="es-ES" b="1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44" name="43 Rectángulo"/>
          <p:cNvSpPr/>
          <p:nvPr/>
        </p:nvSpPr>
        <p:spPr>
          <a:xfrm>
            <a:off x="2122146" y="5962496"/>
            <a:ext cx="869095" cy="33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p</a:t>
            </a:r>
            <a:r>
              <a:rPr lang="es-ES" b="1" baseline="-25000" dirty="0">
                <a:solidFill>
                  <a:schemeClr val="tx1"/>
                </a:solidFill>
              </a:rPr>
              <a:t>99</a:t>
            </a:r>
            <a:r>
              <a:rPr lang="es-ES" b="1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45" name="44 Rectángulo"/>
          <p:cNvSpPr/>
          <p:nvPr/>
        </p:nvSpPr>
        <p:spPr>
          <a:xfrm>
            <a:off x="250599" y="5616386"/>
            <a:ext cx="867623" cy="33290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Q</a:t>
            </a:r>
            <a:r>
              <a:rPr lang="es-ES" b="1" baseline="-25000" dirty="0">
                <a:solidFill>
                  <a:schemeClr val="tx1"/>
                </a:solidFill>
              </a:rPr>
              <a:t>1</a:t>
            </a:r>
            <a:r>
              <a:rPr lang="es-ES" b="1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250599" y="5975160"/>
            <a:ext cx="867621" cy="33438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Q</a:t>
            </a:r>
            <a:r>
              <a:rPr lang="es-ES" b="1" baseline="-25000" dirty="0">
                <a:solidFill>
                  <a:schemeClr val="tx1"/>
                </a:solidFill>
              </a:rPr>
              <a:t>2</a:t>
            </a:r>
            <a:r>
              <a:rPr lang="es-ES" b="1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47" name="46 Rectángulo"/>
          <p:cNvSpPr/>
          <p:nvPr/>
        </p:nvSpPr>
        <p:spPr>
          <a:xfrm>
            <a:off x="250599" y="6335522"/>
            <a:ext cx="867621" cy="3343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tx1"/>
                </a:solidFill>
              </a:rPr>
              <a:t>Q</a:t>
            </a:r>
            <a:r>
              <a:rPr lang="es-ES" b="1" baseline="-25000" dirty="0">
                <a:solidFill>
                  <a:schemeClr val="tx1"/>
                </a:solidFill>
              </a:rPr>
              <a:t>3</a:t>
            </a:r>
            <a:r>
              <a:rPr lang="es-ES" b="1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48" name="47 Rectángulo"/>
          <p:cNvSpPr/>
          <p:nvPr/>
        </p:nvSpPr>
        <p:spPr>
          <a:xfrm>
            <a:off x="1185636" y="5256022"/>
            <a:ext cx="869095" cy="334381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rgbClr val="FFFF00"/>
                </a:solidFill>
              </a:rPr>
              <a:t>165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1185637" y="5616386"/>
            <a:ext cx="869096" cy="332908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rgbClr val="FFFF00"/>
                </a:solidFill>
              </a:rPr>
              <a:t>161</a:t>
            </a:r>
          </a:p>
        </p:txBody>
      </p:sp>
      <p:sp>
        <p:nvSpPr>
          <p:cNvPr id="50" name="49 Rectángulo"/>
          <p:cNvSpPr/>
          <p:nvPr/>
        </p:nvSpPr>
        <p:spPr>
          <a:xfrm>
            <a:off x="1185636" y="5975160"/>
            <a:ext cx="869095" cy="33438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rgbClr val="FFFF00"/>
                </a:solidFill>
              </a:rPr>
              <a:t>165</a:t>
            </a:r>
          </a:p>
        </p:txBody>
      </p:sp>
      <p:sp>
        <p:nvSpPr>
          <p:cNvPr id="51" name="50 Rectángulo"/>
          <p:cNvSpPr/>
          <p:nvPr/>
        </p:nvSpPr>
        <p:spPr>
          <a:xfrm>
            <a:off x="1185636" y="6335522"/>
            <a:ext cx="869095" cy="334381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rgbClr val="FFFF00"/>
                </a:solidFill>
              </a:rPr>
              <a:t>168</a:t>
            </a:r>
          </a:p>
        </p:txBody>
      </p:sp>
      <p:sp>
        <p:nvSpPr>
          <p:cNvPr id="52" name="51 Rectángulo"/>
          <p:cNvSpPr/>
          <p:nvPr/>
        </p:nvSpPr>
        <p:spPr>
          <a:xfrm>
            <a:off x="3058771" y="5243358"/>
            <a:ext cx="869095" cy="334381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rgbClr val="FFFF00"/>
                </a:solidFill>
              </a:rPr>
              <a:t>149</a:t>
            </a:r>
          </a:p>
        </p:txBody>
      </p:sp>
      <p:sp>
        <p:nvSpPr>
          <p:cNvPr id="53" name="52 Rectángulo"/>
          <p:cNvSpPr/>
          <p:nvPr/>
        </p:nvSpPr>
        <p:spPr>
          <a:xfrm>
            <a:off x="3058772" y="5603722"/>
            <a:ext cx="869096" cy="332908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rgbClr val="FFFF00"/>
                </a:solidFill>
              </a:rPr>
              <a:t>161</a:t>
            </a:r>
          </a:p>
        </p:txBody>
      </p:sp>
      <p:sp>
        <p:nvSpPr>
          <p:cNvPr id="54" name="53 Rectángulo"/>
          <p:cNvSpPr/>
          <p:nvPr/>
        </p:nvSpPr>
        <p:spPr>
          <a:xfrm>
            <a:off x="3058771" y="5962496"/>
            <a:ext cx="869095" cy="334380"/>
          </a:xfrm>
          <a:prstGeom prst="rect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rgbClr val="FFFF00"/>
                </a:solidFill>
              </a:rPr>
              <a:t>178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13234" y="-78393"/>
            <a:ext cx="7514035" cy="978626"/>
          </a:xfrm>
        </p:spPr>
        <p:txBody>
          <a:bodyPr/>
          <a:lstStyle/>
          <a:p>
            <a:r>
              <a:rPr lang="es-ES" u="sng" dirty="0"/>
              <a:t>4.5. Diagrama de cajas y bigotes</a:t>
            </a:r>
          </a:p>
        </p:txBody>
      </p:sp>
      <p:sp>
        <p:nvSpPr>
          <p:cNvPr id="22" name="Almacenamiento de acceso secuencial 21"/>
          <p:cNvSpPr/>
          <p:nvPr/>
        </p:nvSpPr>
        <p:spPr>
          <a:xfrm>
            <a:off x="8358423" y="0"/>
            <a:ext cx="750652" cy="750652"/>
          </a:xfrm>
          <a:prstGeom prst="flowChartMagneticTap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4/5</a:t>
            </a:r>
          </a:p>
        </p:txBody>
      </p:sp>
    </p:spTree>
    <p:extLst>
      <p:ext uri="{BB962C8B-B14F-4D97-AF65-F5344CB8AC3E}">
        <p14:creationId xmlns:p14="http://schemas.microsoft.com/office/powerpoint/2010/main" val="312378681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4" dur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1" dur="1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6" dur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6" dur="1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Estrella de 5 puntas"/>
          <p:cNvSpPr/>
          <p:nvPr/>
        </p:nvSpPr>
        <p:spPr>
          <a:xfrm>
            <a:off x="8532813" y="6237288"/>
            <a:ext cx="576262" cy="5762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113234" y="-78393"/>
            <a:ext cx="7514035" cy="978626"/>
          </a:xfrm>
        </p:spPr>
        <p:txBody>
          <a:bodyPr/>
          <a:lstStyle/>
          <a:p>
            <a:r>
              <a:rPr lang="es-ES" u="sng" dirty="0"/>
              <a:t>4.5. Diagrama de cajas y bigotes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236616" y="1410789"/>
            <a:ext cx="6470469" cy="10624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Ejercicio:</a:t>
            </a:r>
          </a:p>
          <a:p>
            <a:pPr algn="just"/>
            <a:r>
              <a:rPr lang="es-ES" dirty="0"/>
              <a:t>Dados los siguientes conjuntos de datos, calcula la mediana, los cuartiles y el percentil 33, el percentil 50 y el percentil 99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1579885"/>
              </p:ext>
            </p:extLst>
          </p:nvPr>
        </p:nvGraphicFramePr>
        <p:xfrm>
          <a:off x="2420982" y="2799081"/>
          <a:ext cx="192459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ES" dirty="0"/>
                        <a:t>a) Notas de clase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23" name="Tab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911661"/>
              </p:ext>
            </p:extLst>
          </p:nvPr>
        </p:nvGraphicFramePr>
        <p:xfrm>
          <a:off x="5190307" y="2825206"/>
          <a:ext cx="256903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ES" dirty="0"/>
                        <a:t>b) ¿Qué iPhone</a:t>
                      </a:r>
                      <a:r>
                        <a:rPr lang="es-ES" baseline="0" dirty="0"/>
                        <a:t> tienes?</a:t>
                      </a:r>
                    </a:p>
                    <a:p>
                      <a:r>
                        <a:rPr lang="es-ES" baseline="0" dirty="0"/>
                        <a:t>(0=no iPhone)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062" y="1406205"/>
            <a:ext cx="642938" cy="642938"/>
          </a:xfrm>
          <a:prstGeom prst="rect">
            <a:avLst/>
          </a:prstGeom>
        </p:spPr>
      </p:pic>
      <p:sp>
        <p:nvSpPr>
          <p:cNvPr id="25" name="Elipse 24"/>
          <p:cNvSpPr/>
          <p:nvPr/>
        </p:nvSpPr>
        <p:spPr>
          <a:xfrm>
            <a:off x="707980" y="1727674"/>
            <a:ext cx="528636" cy="52863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26" name="Almacenamiento de acceso secuencial 25"/>
          <p:cNvSpPr/>
          <p:nvPr/>
        </p:nvSpPr>
        <p:spPr>
          <a:xfrm>
            <a:off x="8358423" y="0"/>
            <a:ext cx="750652" cy="750652"/>
          </a:xfrm>
          <a:prstGeom prst="flowChartMagneticTap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5/5</a:t>
            </a:r>
          </a:p>
        </p:txBody>
      </p:sp>
    </p:spTree>
    <p:extLst>
      <p:ext uri="{BB962C8B-B14F-4D97-AF65-F5344CB8AC3E}">
        <p14:creationId xmlns:p14="http://schemas.microsoft.com/office/powerpoint/2010/main" val="270767813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Estrella de 5 puntas"/>
          <p:cNvSpPr/>
          <p:nvPr/>
        </p:nvSpPr>
        <p:spPr>
          <a:xfrm>
            <a:off x="8532813" y="6237288"/>
            <a:ext cx="576262" cy="5762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50180" name="Picture 2" descr="http://www.estadisticaparatodos.es/taller/graficas/i/bigote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916113"/>
            <a:ext cx="6264275" cy="38036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116013" y="208994"/>
            <a:ext cx="7514035" cy="978626"/>
          </a:xfrm>
        </p:spPr>
        <p:txBody>
          <a:bodyPr/>
          <a:lstStyle/>
          <a:p>
            <a:r>
              <a:rPr lang="es-ES" u="sng" dirty="0"/>
              <a:t>4.5. Diagrama de cajas y bigotes</a:t>
            </a:r>
          </a:p>
        </p:txBody>
      </p:sp>
      <p:sp>
        <p:nvSpPr>
          <p:cNvPr id="7" name="Almacenamiento de acceso secuencial 6"/>
          <p:cNvSpPr/>
          <p:nvPr/>
        </p:nvSpPr>
        <p:spPr>
          <a:xfrm>
            <a:off x="8358423" y="0"/>
            <a:ext cx="750652" cy="750652"/>
          </a:xfrm>
          <a:prstGeom prst="flowChartMagneticTap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1/5</a:t>
            </a:r>
          </a:p>
        </p:txBody>
      </p:sp>
    </p:spTree>
    <p:extLst>
      <p:ext uri="{BB962C8B-B14F-4D97-AF65-F5344CB8AC3E}">
        <p14:creationId xmlns:p14="http://schemas.microsoft.com/office/powerpoint/2010/main" val="60940521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468313" y="476250"/>
            <a:ext cx="8064500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dirty="0"/>
              <a:t>Diagramas de caja</a:t>
            </a:r>
          </a:p>
        </p:txBody>
      </p:sp>
      <p:sp>
        <p:nvSpPr>
          <p:cNvPr id="16" name="15 Estrella de 5 puntas"/>
          <p:cNvSpPr/>
          <p:nvPr/>
        </p:nvSpPr>
        <p:spPr>
          <a:xfrm>
            <a:off x="8532813" y="6237288"/>
            <a:ext cx="576262" cy="5762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pic>
        <p:nvPicPr>
          <p:cNvPr id="51204" name="Picture 2" descr="http://www.estadisticaparatodos.es/taller/graficas/i/bigote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268413"/>
            <a:ext cx="4103688" cy="24923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95250" y="115888"/>
          <a:ext cx="2844801" cy="668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6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61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361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5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045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8640">
                <a:tc rowSpan="23">
                  <a:txBody>
                    <a:bodyPr/>
                    <a:lstStyle/>
                    <a:p>
                      <a:endParaRPr lang="es-ES" sz="1200" baseline="-25000" dirty="0"/>
                    </a:p>
                  </a:txBody>
                  <a:tcPr marL="91432" marR="9143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x</a:t>
                      </a:r>
                      <a:r>
                        <a:rPr lang="es-ES" sz="1200" baseline="-25000" dirty="0"/>
                        <a:t>i</a:t>
                      </a:r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f</a:t>
                      </a:r>
                      <a:r>
                        <a:rPr lang="es-ES" sz="1200" baseline="-25000" dirty="0"/>
                        <a:t>i</a:t>
                      </a:r>
                      <a:endParaRPr lang="es-ES" sz="12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F</a:t>
                      </a:r>
                      <a:r>
                        <a:rPr lang="es-ES" sz="1200" baseline="-25000" dirty="0"/>
                        <a:t>i</a:t>
                      </a:r>
                      <a:endParaRPr lang="es-ES" sz="12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es-ES" sz="1200" dirty="0" err="1"/>
                        <a:t>h</a:t>
                      </a:r>
                      <a:r>
                        <a:rPr lang="es-ES" sz="1200" baseline="-25000" dirty="0" err="1"/>
                        <a:t>i</a:t>
                      </a:r>
                      <a:endParaRPr lang="es-ES" sz="12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es-ES" sz="1200" dirty="0" err="1"/>
                        <a:t>H</a:t>
                      </a:r>
                      <a:r>
                        <a:rPr lang="es-ES" sz="1200" baseline="-25000" dirty="0" err="1"/>
                        <a:t>i</a:t>
                      </a:r>
                      <a:endParaRPr lang="es-ES" sz="12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es-ES" sz="1200" dirty="0" err="1"/>
                        <a:t>x</a:t>
                      </a:r>
                      <a:r>
                        <a:rPr lang="es-ES" sz="1200" baseline="-25000" dirty="0" err="1"/>
                        <a:t>i</a:t>
                      </a:r>
                      <a:r>
                        <a:rPr lang="es-ES" sz="1200" dirty="0" err="1"/>
                        <a:t>f</a:t>
                      </a:r>
                      <a:r>
                        <a:rPr lang="es-ES" sz="1200" baseline="-25000" dirty="0" err="1"/>
                        <a:t>i</a:t>
                      </a:r>
                      <a:endParaRPr lang="es-ES" sz="1200" dirty="0"/>
                    </a:p>
                  </a:txBody>
                  <a:tcPr marL="91432" marR="91432"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f</a:t>
                      </a:r>
                      <a:r>
                        <a:rPr lang="es-ES" sz="1200" baseline="-25000" dirty="0"/>
                        <a:t>i</a:t>
                      </a:r>
                      <a:r>
                        <a:rPr lang="es-ES" sz="1200" dirty="0"/>
                        <a:t>x</a:t>
                      </a:r>
                      <a:r>
                        <a:rPr lang="es-ES" sz="1200" baseline="-25000" dirty="0"/>
                        <a:t>i</a:t>
                      </a:r>
                      <a:r>
                        <a:rPr lang="es-ES" sz="1200" baseline="30000" dirty="0"/>
                        <a:t>2</a:t>
                      </a:r>
                    </a:p>
                  </a:txBody>
                  <a:tcPr marL="91432" marR="9143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848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149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149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22201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90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150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22500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2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154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154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23716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4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156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156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24336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46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158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316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49928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8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159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159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25281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0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160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480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76800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161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161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25921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34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162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324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52488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6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163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4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652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106276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19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164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328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53792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165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5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825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136125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83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166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332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55112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516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167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3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501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83667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484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168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336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56448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180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169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169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28561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170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57800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5655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171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171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29241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9784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173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173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29929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3016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174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174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30276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175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2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61250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148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178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/>
                        <a:t>1</a:t>
                      </a:r>
                    </a:p>
                  </a:txBody>
                  <a:tcPr marL="91432" marR="91432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178</a:t>
                      </a:r>
                    </a:p>
                  </a:txBody>
                  <a:tcPr marL="9524" marR="9524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31684</a:t>
                      </a:r>
                    </a:p>
                  </a:txBody>
                  <a:tcPr marL="9524" marR="9524" marT="9525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200" dirty="0">
                          <a:solidFill>
                            <a:schemeClr val="tx1"/>
                          </a:solidFill>
                        </a:rPr>
                        <a:t>Σ</a:t>
                      </a:r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2" marR="91432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91432" marR="91432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1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6578</a:t>
                      </a:r>
                    </a:p>
                  </a:txBody>
                  <a:tcPr marL="9524" marR="9524" marT="9525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1083332</a:t>
                      </a:r>
                    </a:p>
                  </a:txBody>
                  <a:tcPr marL="9524" marR="9524" marT="9525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3048000" y="5495925"/>
          <a:ext cx="6096000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r>
                        <a:rPr lang="es-ES" sz="1800" dirty="0" err="1"/>
                        <a:t>Xmin</a:t>
                      </a:r>
                      <a:endParaRPr lang="es-E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Q1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Q2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Q3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err="1"/>
                        <a:t>Xmax</a:t>
                      </a:r>
                      <a:endParaRPr lang="es-E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r>
                        <a:rPr lang="es-ES" sz="1800" dirty="0"/>
                        <a:t>149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161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165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168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178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724400"/>
            <a:ext cx="8823325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468313" y="188913"/>
          <a:ext cx="3762376" cy="4754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9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3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2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2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67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90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214">
                <a:tc>
                  <a:txBody>
                    <a:bodyPr/>
                    <a:lstStyle/>
                    <a:p>
                      <a:r>
                        <a:rPr lang="es-ES" sz="2000" dirty="0"/>
                        <a:t>x</a:t>
                      </a:r>
                      <a:r>
                        <a:rPr lang="es-ES" sz="2000" baseline="-25000" dirty="0"/>
                        <a:t>i</a:t>
                      </a:r>
                    </a:p>
                  </a:txBody>
                  <a:tcPr marL="91409" marR="91409" marT="45717" marB="45717"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f</a:t>
                      </a:r>
                      <a:r>
                        <a:rPr lang="es-ES" sz="2000" baseline="-25000" dirty="0"/>
                        <a:t>i</a:t>
                      </a:r>
                      <a:endParaRPr lang="es-ES" sz="2000" dirty="0"/>
                    </a:p>
                  </a:txBody>
                  <a:tcPr marL="91409" marR="91409" marT="45717" marB="45717"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F</a:t>
                      </a:r>
                      <a:r>
                        <a:rPr lang="es-ES" sz="2000" baseline="-25000" dirty="0"/>
                        <a:t>i</a:t>
                      </a:r>
                      <a:endParaRPr lang="es-ES" sz="2000" dirty="0"/>
                    </a:p>
                  </a:txBody>
                  <a:tcPr marL="91409" marR="91409" marT="45717" marB="45717"/>
                </a:tc>
                <a:tc>
                  <a:txBody>
                    <a:bodyPr/>
                    <a:lstStyle/>
                    <a:p>
                      <a:r>
                        <a:rPr lang="es-ES" sz="2000" dirty="0" err="1"/>
                        <a:t>h</a:t>
                      </a:r>
                      <a:r>
                        <a:rPr lang="es-ES" sz="2000" baseline="-25000" dirty="0" err="1"/>
                        <a:t>i</a:t>
                      </a:r>
                      <a:endParaRPr lang="es-ES" sz="2000" dirty="0"/>
                    </a:p>
                  </a:txBody>
                  <a:tcPr marL="91409" marR="91409" marT="45717" marB="45717"/>
                </a:tc>
                <a:tc>
                  <a:txBody>
                    <a:bodyPr/>
                    <a:lstStyle/>
                    <a:p>
                      <a:r>
                        <a:rPr lang="es-ES" sz="2000" dirty="0" err="1"/>
                        <a:t>H</a:t>
                      </a:r>
                      <a:r>
                        <a:rPr lang="es-ES" sz="2000" baseline="-25000" dirty="0" err="1"/>
                        <a:t>i</a:t>
                      </a:r>
                      <a:endParaRPr lang="es-ES" sz="2000" dirty="0"/>
                    </a:p>
                  </a:txBody>
                  <a:tcPr marL="91409" marR="91409" marT="45717" marB="45717"/>
                </a:tc>
                <a:tc>
                  <a:txBody>
                    <a:bodyPr/>
                    <a:lstStyle/>
                    <a:p>
                      <a:r>
                        <a:rPr lang="es-ES" sz="2000" dirty="0" err="1"/>
                        <a:t>x</a:t>
                      </a:r>
                      <a:r>
                        <a:rPr lang="es-ES" sz="2000" baseline="-25000" dirty="0" err="1"/>
                        <a:t>i</a:t>
                      </a:r>
                      <a:r>
                        <a:rPr lang="es-ES" sz="2000" dirty="0" err="1"/>
                        <a:t>f</a:t>
                      </a:r>
                      <a:r>
                        <a:rPr lang="es-ES" sz="2000" baseline="-25000" dirty="0" err="1"/>
                        <a:t>i</a:t>
                      </a:r>
                      <a:endParaRPr lang="es-ES" sz="2000" dirty="0"/>
                    </a:p>
                  </a:txBody>
                  <a:tcPr marL="91409" marR="91409" marT="45717" marB="45717"/>
                </a:tc>
                <a:tc>
                  <a:txBody>
                    <a:bodyPr/>
                    <a:lstStyle/>
                    <a:p>
                      <a:r>
                        <a:rPr lang="es-ES" sz="2000" dirty="0"/>
                        <a:t>f</a:t>
                      </a:r>
                      <a:r>
                        <a:rPr lang="es-ES" sz="2000" baseline="-25000" dirty="0"/>
                        <a:t>i</a:t>
                      </a:r>
                      <a:r>
                        <a:rPr lang="es-ES" sz="2000" dirty="0"/>
                        <a:t>x</a:t>
                      </a:r>
                      <a:r>
                        <a:rPr lang="es-ES" sz="2000" baseline="-25000" dirty="0"/>
                        <a:t>i</a:t>
                      </a:r>
                      <a:r>
                        <a:rPr lang="es-ES" sz="2000" baseline="30000" dirty="0"/>
                        <a:t>2</a:t>
                      </a:r>
                    </a:p>
                  </a:txBody>
                  <a:tcPr marL="91409" marR="91409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149</a:t>
                      </a:r>
                    </a:p>
                  </a:txBody>
                  <a:tcPr marL="91409" marR="9140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</a:t>
                      </a:r>
                    </a:p>
                  </a:txBody>
                  <a:tcPr marL="91409" marR="91409"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149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22201</a:t>
                      </a:r>
                    </a:p>
                  </a:txBody>
                  <a:tcPr marL="9522" marR="9522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150</a:t>
                      </a:r>
                    </a:p>
                  </a:txBody>
                  <a:tcPr marL="91409" marR="9140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</a:t>
                      </a:r>
                    </a:p>
                  </a:txBody>
                  <a:tcPr marL="91409" marR="91409"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150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22500</a:t>
                      </a:r>
                    </a:p>
                  </a:txBody>
                  <a:tcPr marL="9522" marR="9522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154</a:t>
                      </a:r>
                    </a:p>
                  </a:txBody>
                  <a:tcPr marL="91409" marR="9140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</a:t>
                      </a:r>
                    </a:p>
                  </a:txBody>
                  <a:tcPr marL="91409" marR="91409"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154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23716</a:t>
                      </a:r>
                    </a:p>
                  </a:txBody>
                  <a:tcPr marL="9522" marR="9522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156</a:t>
                      </a:r>
                    </a:p>
                  </a:txBody>
                  <a:tcPr marL="91409" marR="9140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</a:t>
                      </a:r>
                    </a:p>
                  </a:txBody>
                  <a:tcPr marL="91409" marR="91409"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156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24336</a:t>
                      </a:r>
                    </a:p>
                  </a:txBody>
                  <a:tcPr marL="9522" marR="9522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158</a:t>
                      </a:r>
                    </a:p>
                  </a:txBody>
                  <a:tcPr marL="91409" marR="9140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2</a:t>
                      </a:r>
                    </a:p>
                  </a:txBody>
                  <a:tcPr marL="91409" marR="91409"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316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49928</a:t>
                      </a:r>
                    </a:p>
                  </a:txBody>
                  <a:tcPr marL="9522" marR="9522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159</a:t>
                      </a:r>
                    </a:p>
                  </a:txBody>
                  <a:tcPr marL="91409" marR="9140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</a:t>
                      </a:r>
                    </a:p>
                  </a:txBody>
                  <a:tcPr marL="91409" marR="91409"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159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25281</a:t>
                      </a:r>
                    </a:p>
                  </a:txBody>
                  <a:tcPr marL="9522" marR="9522" marT="95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160</a:t>
                      </a:r>
                    </a:p>
                  </a:txBody>
                  <a:tcPr marL="91409" marR="9140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3</a:t>
                      </a:r>
                    </a:p>
                  </a:txBody>
                  <a:tcPr marL="91409" marR="91409"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480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76800</a:t>
                      </a:r>
                    </a:p>
                  </a:txBody>
                  <a:tcPr marL="9522" marR="9522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161</a:t>
                      </a:r>
                    </a:p>
                  </a:txBody>
                  <a:tcPr marL="91409" marR="9140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</a:t>
                      </a:r>
                    </a:p>
                  </a:txBody>
                  <a:tcPr marL="91409" marR="91409"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28%</a:t>
                      </a: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161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25921</a:t>
                      </a:r>
                    </a:p>
                  </a:txBody>
                  <a:tcPr marL="9522" marR="9522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162</a:t>
                      </a:r>
                    </a:p>
                  </a:txBody>
                  <a:tcPr marL="91409" marR="9140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2</a:t>
                      </a:r>
                    </a:p>
                  </a:txBody>
                  <a:tcPr marL="91409" marR="91409"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324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52488</a:t>
                      </a:r>
                    </a:p>
                  </a:txBody>
                  <a:tcPr marL="9522" marR="9522" marT="952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163</a:t>
                      </a:r>
                    </a:p>
                  </a:txBody>
                  <a:tcPr marL="91409" marR="9140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4</a:t>
                      </a:r>
                    </a:p>
                  </a:txBody>
                  <a:tcPr marL="91409" marR="91409"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43%</a:t>
                      </a: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652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106276</a:t>
                      </a:r>
                    </a:p>
                  </a:txBody>
                  <a:tcPr marL="9522" marR="9522" marT="952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164</a:t>
                      </a:r>
                    </a:p>
                  </a:txBody>
                  <a:tcPr marL="91409" marR="91409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2</a:t>
                      </a:r>
                    </a:p>
                  </a:txBody>
                  <a:tcPr marL="91409" marR="91409"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19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9523" marR="9523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328</a:t>
                      </a:r>
                    </a:p>
                  </a:txBody>
                  <a:tcPr marL="9522" marR="9522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53792</a:t>
                      </a:r>
                    </a:p>
                  </a:txBody>
                  <a:tcPr marL="9522" marR="9522" marT="9524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4284663" y="546100"/>
          <a:ext cx="4083050" cy="47548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14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5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29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98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23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21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165</a:t>
                      </a:r>
                    </a:p>
                  </a:txBody>
                  <a:tcPr marL="91428" marR="9142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5</a:t>
                      </a:r>
                    </a:p>
                  </a:txBody>
                  <a:tcPr marL="91428" marR="91428"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825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136125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166</a:t>
                      </a:r>
                    </a:p>
                  </a:txBody>
                  <a:tcPr marL="91428" marR="9142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2</a:t>
                      </a:r>
                    </a:p>
                  </a:txBody>
                  <a:tcPr marL="91428" marR="91428"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65%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332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55112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167</a:t>
                      </a:r>
                    </a:p>
                  </a:txBody>
                  <a:tcPr marL="91428" marR="9142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3</a:t>
                      </a:r>
                    </a:p>
                  </a:txBody>
                  <a:tcPr marL="91428" marR="91428"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501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83667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168</a:t>
                      </a:r>
                    </a:p>
                  </a:txBody>
                  <a:tcPr marL="91428" marR="9142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2</a:t>
                      </a:r>
                    </a:p>
                  </a:txBody>
                  <a:tcPr marL="91428" marR="91428"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336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56448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169</a:t>
                      </a:r>
                    </a:p>
                  </a:txBody>
                  <a:tcPr marL="91428" marR="9142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</a:t>
                      </a:r>
                    </a:p>
                  </a:txBody>
                  <a:tcPr marL="91428" marR="91428"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169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28561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170</a:t>
                      </a:r>
                    </a:p>
                  </a:txBody>
                  <a:tcPr marL="91428" marR="9142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2</a:t>
                      </a:r>
                    </a:p>
                  </a:txBody>
                  <a:tcPr marL="91428" marR="91428"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85%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340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57800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171</a:t>
                      </a:r>
                    </a:p>
                  </a:txBody>
                  <a:tcPr marL="91428" marR="9142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</a:t>
                      </a:r>
                    </a:p>
                  </a:txBody>
                  <a:tcPr marL="91428" marR="91428"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88%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171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29241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173</a:t>
                      </a:r>
                    </a:p>
                  </a:txBody>
                  <a:tcPr marL="91428" marR="9142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</a:t>
                      </a:r>
                    </a:p>
                  </a:txBody>
                  <a:tcPr marL="91428" marR="91428"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173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29929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174</a:t>
                      </a:r>
                    </a:p>
                  </a:txBody>
                  <a:tcPr marL="91428" marR="9142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</a:t>
                      </a:r>
                    </a:p>
                  </a:txBody>
                  <a:tcPr marL="91428" marR="91428"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93%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174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30276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175</a:t>
                      </a:r>
                    </a:p>
                  </a:txBody>
                  <a:tcPr marL="91428" marR="9142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2</a:t>
                      </a:r>
                    </a:p>
                  </a:txBody>
                  <a:tcPr marL="91428" marR="91428"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98%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350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61250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178</a:t>
                      </a:r>
                    </a:p>
                  </a:txBody>
                  <a:tcPr marL="91428" marR="91428" marT="45717" marB="457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/>
                        <a:t>1</a:t>
                      </a:r>
                    </a:p>
                  </a:txBody>
                  <a:tcPr marL="91428" marR="91428" marT="45717" marB="45717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178</a:t>
                      </a:r>
                    </a:p>
                  </a:txBody>
                  <a:tcPr marL="9524" marR="9524" marT="9524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31684</a:t>
                      </a:r>
                    </a:p>
                  </a:txBody>
                  <a:tcPr marL="9524" marR="9524" marT="9524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6214">
                <a:tc>
                  <a:txBody>
                    <a:bodyPr/>
                    <a:lstStyle/>
                    <a:p>
                      <a:pPr algn="ctr"/>
                      <a:endParaRPr lang="es-ES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7" marB="45717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dirty="0">
                          <a:solidFill>
                            <a:schemeClr val="tx1"/>
                          </a:solidFill>
                        </a:rPr>
                        <a:t>40</a:t>
                      </a:r>
                    </a:p>
                  </a:txBody>
                  <a:tcPr marL="91428" marR="91428" marT="45717" marB="45717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20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524" marR="9524" marT="95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6578</a:t>
                      </a:r>
                    </a:p>
                  </a:txBody>
                  <a:tcPr marL="9524" marR="9524" marT="9524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chemeClr val="tx1"/>
                          </a:solidFill>
                          <a:latin typeface="+mn-lt"/>
                        </a:rPr>
                        <a:t>1083332</a:t>
                      </a:r>
                    </a:p>
                  </a:txBody>
                  <a:tcPr marL="9524" marR="9524" marT="9524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0" name="Almacenamiento de acceso secuencial 9"/>
          <p:cNvSpPr/>
          <p:nvPr/>
        </p:nvSpPr>
        <p:spPr>
          <a:xfrm>
            <a:off x="8358423" y="0"/>
            <a:ext cx="750652" cy="750652"/>
          </a:xfrm>
          <a:prstGeom prst="flowChartMagneticTap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2/5</a:t>
            </a:r>
          </a:p>
        </p:txBody>
      </p:sp>
    </p:spTree>
    <p:extLst>
      <p:ext uri="{BB962C8B-B14F-4D97-AF65-F5344CB8AC3E}">
        <p14:creationId xmlns:p14="http://schemas.microsoft.com/office/powerpoint/2010/main" val="3269431633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4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27" dur="1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83996E-6 L -0.00122 -0.2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Estrella de 5 puntas"/>
          <p:cNvSpPr/>
          <p:nvPr/>
        </p:nvSpPr>
        <p:spPr>
          <a:xfrm>
            <a:off x="8532813" y="6237288"/>
            <a:ext cx="576262" cy="5762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83078"/>
              </p:ext>
            </p:extLst>
          </p:nvPr>
        </p:nvGraphicFramePr>
        <p:xfrm>
          <a:off x="2124891" y="5034371"/>
          <a:ext cx="6096000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r>
                        <a:rPr lang="es-ES" sz="1800" dirty="0" err="1"/>
                        <a:t>Xmin</a:t>
                      </a:r>
                      <a:endParaRPr lang="es-E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Q1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Q2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Q3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err="1"/>
                        <a:t>Xmax</a:t>
                      </a:r>
                      <a:endParaRPr lang="es-E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r>
                        <a:rPr lang="es-ES" sz="1800" dirty="0"/>
                        <a:t>149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161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165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168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178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72720"/>
            <a:ext cx="8823325" cy="181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458" name="12 CuadroTexto"/>
          <p:cNvSpPr txBox="1">
            <a:spLocks noChangeArrowheads="1"/>
          </p:cNvSpPr>
          <p:nvPr/>
        </p:nvSpPr>
        <p:spPr bwMode="auto">
          <a:xfrm>
            <a:off x="862150" y="3111500"/>
            <a:ext cx="813897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b="1" dirty="0"/>
              <a:t>Una consideración importante:</a:t>
            </a:r>
          </a:p>
          <a:p>
            <a:pPr lvl="1" eaLnBrk="1" hangingPunct="1"/>
            <a:r>
              <a:rPr lang="es-ES" b="1" dirty="0">
                <a:solidFill>
                  <a:srgbClr val="FF0000"/>
                </a:solidFill>
              </a:rPr>
              <a:t>Los bigotes no pueden superar 1’5 veces la longitud de la caja</a:t>
            </a:r>
          </a:p>
          <a:p>
            <a:pPr lvl="2" eaLnBrk="1" hangingPunct="1"/>
            <a:r>
              <a:rPr lang="es-ES" b="1" dirty="0"/>
              <a:t>Longitud de la caja: 168-161=7</a:t>
            </a:r>
          </a:p>
          <a:p>
            <a:pPr lvl="2" eaLnBrk="1" hangingPunct="1"/>
            <a:r>
              <a:rPr lang="es-ES" b="1" dirty="0"/>
              <a:t>1.5*7=10.5</a:t>
            </a:r>
          </a:p>
          <a:p>
            <a:pPr lvl="2" eaLnBrk="1" hangingPunct="1"/>
            <a:r>
              <a:rPr lang="es-ES" b="1" dirty="0"/>
              <a:t>Longitud del bigote derecho: 178-168=10  (OK)</a:t>
            </a:r>
          </a:p>
          <a:p>
            <a:pPr lvl="2" eaLnBrk="1" hangingPunct="1"/>
            <a:r>
              <a:rPr lang="es-ES" b="1" dirty="0"/>
              <a:t>Longitud del bigote izquierdo: 161-149=12 (!!!!)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00732" y="94094"/>
            <a:ext cx="7514035" cy="978626"/>
          </a:xfrm>
        </p:spPr>
        <p:txBody>
          <a:bodyPr/>
          <a:lstStyle/>
          <a:p>
            <a:r>
              <a:rPr lang="es-ES" u="sng" dirty="0"/>
              <a:t>4.5. Diagrama de cajas y bigotes</a:t>
            </a:r>
          </a:p>
        </p:txBody>
      </p:sp>
      <p:sp>
        <p:nvSpPr>
          <p:cNvPr id="10" name="Almacenamiento de acceso secuencial 9"/>
          <p:cNvSpPr/>
          <p:nvPr/>
        </p:nvSpPr>
        <p:spPr>
          <a:xfrm>
            <a:off x="8358423" y="0"/>
            <a:ext cx="750652" cy="750652"/>
          </a:xfrm>
          <a:prstGeom prst="flowChartMagneticTap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3/5</a:t>
            </a:r>
          </a:p>
        </p:txBody>
      </p:sp>
    </p:spTree>
    <p:extLst>
      <p:ext uri="{BB962C8B-B14F-4D97-AF65-F5344CB8AC3E}">
        <p14:creationId xmlns:p14="http://schemas.microsoft.com/office/powerpoint/2010/main" val="321427646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2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2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2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2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Estrella de 5 puntas"/>
          <p:cNvSpPr/>
          <p:nvPr/>
        </p:nvSpPr>
        <p:spPr>
          <a:xfrm>
            <a:off x="8532813" y="6237288"/>
            <a:ext cx="576262" cy="5762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3290784"/>
              </p:ext>
            </p:extLst>
          </p:nvPr>
        </p:nvGraphicFramePr>
        <p:xfrm>
          <a:off x="1809749" y="4759959"/>
          <a:ext cx="6096000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682">
                <a:tc>
                  <a:txBody>
                    <a:bodyPr/>
                    <a:lstStyle/>
                    <a:p>
                      <a:r>
                        <a:rPr lang="es-ES" sz="1800" dirty="0" err="1"/>
                        <a:t>Xmin</a:t>
                      </a:r>
                      <a:endParaRPr lang="es-ES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Q1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Q2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Q3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 err="1"/>
                        <a:t>Xmax</a:t>
                      </a:r>
                      <a:endParaRPr lang="es-ES" sz="1800" dirty="0"/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682">
                <a:tc>
                  <a:txBody>
                    <a:bodyPr/>
                    <a:lstStyle/>
                    <a:p>
                      <a:r>
                        <a:rPr lang="es-ES" sz="1800" dirty="0"/>
                        <a:t>149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161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165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168</a:t>
                      </a: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178</a:t>
                      </a: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3481" name="12 CuadroTexto"/>
          <p:cNvSpPr txBox="1">
            <a:spLocks noChangeArrowheads="1"/>
          </p:cNvSpPr>
          <p:nvPr/>
        </p:nvSpPr>
        <p:spPr bwMode="auto">
          <a:xfrm>
            <a:off x="726259" y="3103403"/>
            <a:ext cx="838281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b="1" dirty="0"/>
              <a:t>Longitud del bigote izquierdo: 161-149=12 (!!!!)</a:t>
            </a:r>
          </a:p>
          <a:p>
            <a:pPr eaLnBrk="1" hangingPunct="1"/>
            <a:endParaRPr lang="es-ES" b="1" dirty="0"/>
          </a:p>
          <a:p>
            <a:pPr eaLnBrk="1" hangingPunct="1"/>
            <a:r>
              <a:rPr lang="es-ES" b="1" dirty="0"/>
              <a:t>Por el lado izquierdo, sólo puede haber valores hasta: 161-10.5=150.5</a:t>
            </a:r>
          </a:p>
          <a:p>
            <a:pPr eaLnBrk="1" hangingPunct="1"/>
            <a:endParaRPr lang="es-ES" b="1" dirty="0"/>
          </a:p>
          <a:p>
            <a:pPr eaLnBrk="1" hangingPunct="1"/>
            <a:r>
              <a:rPr lang="es-ES" b="1" dirty="0"/>
              <a:t>Todo lo que esté por debajo de 150.5 se representa con un </a:t>
            </a:r>
            <a:r>
              <a:rPr lang="es-ES" b="1" dirty="0">
                <a:solidFill>
                  <a:srgbClr val="FF0000"/>
                </a:solidFill>
              </a:rPr>
              <a:t>asterisco</a:t>
            </a:r>
          </a:p>
        </p:txBody>
      </p:sp>
      <p:pic>
        <p:nvPicPr>
          <p:cNvPr id="53482" name="Picture 23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68413"/>
            <a:ext cx="8843963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00732" y="94094"/>
            <a:ext cx="7514035" cy="978626"/>
          </a:xfrm>
        </p:spPr>
        <p:txBody>
          <a:bodyPr/>
          <a:lstStyle/>
          <a:p>
            <a:r>
              <a:rPr lang="es-ES" u="sng" dirty="0"/>
              <a:t>4.5. Diagrama de cajas y bigotes</a:t>
            </a:r>
          </a:p>
        </p:txBody>
      </p:sp>
      <p:sp>
        <p:nvSpPr>
          <p:cNvPr id="12" name="Almacenamiento de acceso secuencial 11"/>
          <p:cNvSpPr/>
          <p:nvPr/>
        </p:nvSpPr>
        <p:spPr>
          <a:xfrm>
            <a:off x="8358423" y="0"/>
            <a:ext cx="750652" cy="750652"/>
          </a:xfrm>
          <a:prstGeom prst="flowChartMagneticTap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4/5</a:t>
            </a:r>
          </a:p>
        </p:txBody>
      </p:sp>
    </p:spTree>
    <p:extLst>
      <p:ext uri="{BB962C8B-B14F-4D97-AF65-F5344CB8AC3E}">
        <p14:creationId xmlns:p14="http://schemas.microsoft.com/office/powerpoint/2010/main" val="24515153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4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Estrella de 5 puntas"/>
          <p:cNvSpPr/>
          <p:nvPr/>
        </p:nvSpPr>
        <p:spPr>
          <a:xfrm>
            <a:off x="8532813" y="6237288"/>
            <a:ext cx="576262" cy="5762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00732" y="94094"/>
            <a:ext cx="7514035" cy="978626"/>
          </a:xfrm>
        </p:spPr>
        <p:txBody>
          <a:bodyPr/>
          <a:lstStyle/>
          <a:p>
            <a:r>
              <a:rPr lang="es-ES" u="sng" dirty="0"/>
              <a:t>4.5. Diagrama de cajas y bigotes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236616" y="1410789"/>
            <a:ext cx="6470469" cy="106244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/>
              <a:t>Ejercicio:</a:t>
            </a:r>
          </a:p>
          <a:p>
            <a:pPr algn="just"/>
            <a:r>
              <a:rPr lang="es-ES" dirty="0"/>
              <a:t>Representa los diagramas de cajas y bigotes del apartado anterior:</a:t>
            </a: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463245"/>
              </p:ext>
            </p:extLst>
          </p:nvPr>
        </p:nvGraphicFramePr>
        <p:xfrm>
          <a:off x="2420982" y="2799081"/>
          <a:ext cx="192459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79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ES" dirty="0"/>
                        <a:t>a) Notas de clase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77956"/>
              </p:ext>
            </p:extLst>
          </p:nvPr>
        </p:nvGraphicFramePr>
        <p:xfrm>
          <a:off x="5190307" y="2825206"/>
          <a:ext cx="256903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4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ES" dirty="0"/>
                        <a:t>b) ¿Qué iPhone</a:t>
                      </a:r>
                      <a:r>
                        <a:rPr lang="es-ES" baseline="0" dirty="0"/>
                        <a:t> tienes?</a:t>
                      </a:r>
                    </a:p>
                    <a:p>
                      <a:r>
                        <a:rPr lang="es-ES" baseline="0" dirty="0"/>
                        <a:t>(0=no iPhone)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062" y="1406205"/>
            <a:ext cx="642938" cy="642938"/>
          </a:xfrm>
          <a:prstGeom prst="rect">
            <a:avLst/>
          </a:prstGeom>
        </p:spPr>
      </p:pic>
      <p:sp>
        <p:nvSpPr>
          <p:cNvPr id="13" name="Elipse 12"/>
          <p:cNvSpPr/>
          <p:nvPr/>
        </p:nvSpPr>
        <p:spPr>
          <a:xfrm>
            <a:off x="707980" y="1727674"/>
            <a:ext cx="528636" cy="52863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4" name="Almacenamiento de acceso secuencial 13"/>
          <p:cNvSpPr/>
          <p:nvPr/>
        </p:nvSpPr>
        <p:spPr>
          <a:xfrm>
            <a:off x="8358423" y="0"/>
            <a:ext cx="750652" cy="750652"/>
          </a:xfrm>
          <a:prstGeom prst="flowChartMagneticTap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5/5</a:t>
            </a:r>
          </a:p>
        </p:txBody>
      </p:sp>
    </p:spTree>
    <p:extLst>
      <p:ext uri="{BB962C8B-B14F-4D97-AF65-F5344CB8AC3E}">
        <p14:creationId xmlns:p14="http://schemas.microsoft.com/office/powerpoint/2010/main" val="314518252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0"/>
            <a:ext cx="7514035" cy="682535"/>
          </a:xfrm>
        </p:spPr>
        <p:txBody>
          <a:bodyPr>
            <a:normAutofit fontScale="90000"/>
          </a:bodyPr>
          <a:lstStyle/>
          <a:p>
            <a:r>
              <a:rPr lang="es-ES" u="sng" dirty="0" smtClean="0">
                <a:solidFill>
                  <a:schemeClr val="bg1"/>
                </a:solidFill>
              </a:rPr>
              <a:t>Estadística bidimensional</a:t>
            </a:r>
            <a:endParaRPr lang="es-ES" u="sng" dirty="0">
              <a:solidFill>
                <a:schemeClr val="bg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sp>
        <p:nvSpPr>
          <p:cNvPr id="3" name="Pergamino horizontal 2">
            <a:hlinkClick r:id="rId4" action="ppaction://hlinksldjump"/>
          </p:cNvPr>
          <p:cNvSpPr/>
          <p:nvPr/>
        </p:nvSpPr>
        <p:spPr>
          <a:xfrm>
            <a:off x="3335380" y="717805"/>
            <a:ext cx="1611086" cy="667512"/>
          </a:xfrm>
          <a:prstGeom prst="horizontalScroll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1</a:t>
            </a:r>
            <a:endParaRPr lang="es-ES" sz="15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s-ES" sz="15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Recordatorio</a:t>
            </a:r>
          </a:p>
        </p:txBody>
      </p:sp>
      <p:sp>
        <p:nvSpPr>
          <p:cNvPr id="6" name="Pergamino horizontal 5">
            <a:hlinkClick r:id="rId6" action="ppaction://hlinksldjump"/>
          </p:cNvPr>
          <p:cNvSpPr/>
          <p:nvPr/>
        </p:nvSpPr>
        <p:spPr>
          <a:xfrm>
            <a:off x="3335380" y="2159181"/>
            <a:ext cx="3378926" cy="667512"/>
          </a:xfrm>
          <a:prstGeom prst="horizontalScroll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2</a:t>
            </a:r>
            <a:endParaRPr lang="es-ES" sz="15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s-ES" sz="15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Est</a:t>
            </a:r>
            <a:r>
              <a:rPr lang="es-ES" sz="15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. Bidimensional. Concepto</a:t>
            </a:r>
          </a:p>
        </p:txBody>
      </p:sp>
      <p:sp>
        <p:nvSpPr>
          <p:cNvPr id="7" name="Pergamino horizontal 6">
            <a:hlinkClick r:id="rId6" action="ppaction://hlinksldjump"/>
          </p:cNvPr>
          <p:cNvSpPr/>
          <p:nvPr/>
        </p:nvSpPr>
        <p:spPr>
          <a:xfrm>
            <a:off x="4367348" y="1385317"/>
            <a:ext cx="3378927" cy="667512"/>
          </a:xfrm>
          <a:prstGeom prst="horizontalScroll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Ejercicio </a:t>
            </a:r>
            <a:r>
              <a:rPr lang="es-ES" sz="15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est</a:t>
            </a:r>
            <a:r>
              <a:rPr lang="es-ES" sz="15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. unidimensional</a:t>
            </a:r>
          </a:p>
        </p:txBody>
      </p:sp>
      <p:sp>
        <p:nvSpPr>
          <p:cNvPr id="8" name="Pergamino horizontal 7">
            <a:hlinkClick r:id="rId7" action="ppaction://hlinksldjump"/>
          </p:cNvPr>
          <p:cNvSpPr/>
          <p:nvPr/>
        </p:nvSpPr>
        <p:spPr>
          <a:xfrm>
            <a:off x="3335379" y="2897776"/>
            <a:ext cx="3378927" cy="667512"/>
          </a:xfrm>
          <a:prstGeom prst="horizontalScroll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3</a:t>
            </a:r>
            <a:endParaRPr lang="es-ES" sz="15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s-ES" sz="15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EB. Distribuciones marginales</a:t>
            </a:r>
          </a:p>
        </p:txBody>
      </p:sp>
      <p:sp>
        <p:nvSpPr>
          <p:cNvPr id="9" name="Pergamino horizontal 8">
            <a:hlinkClick r:id="rId8" action="ppaction://hlinksldjump"/>
          </p:cNvPr>
          <p:cNvSpPr/>
          <p:nvPr/>
        </p:nvSpPr>
        <p:spPr>
          <a:xfrm>
            <a:off x="3335379" y="3636371"/>
            <a:ext cx="3378927" cy="667512"/>
          </a:xfrm>
          <a:prstGeom prst="horizontalScroll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4</a:t>
            </a:r>
            <a:endParaRPr lang="es-ES" sz="15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s-ES" sz="15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Estadística bidimensional</a:t>
            </a:r>
          </a:p>
        </p:txBody>
      </p:sp>
      <p:sp>
        <p:nvSpPr>
          <p:cNvPr id="10" name="Pergamino horizontal 9">
            <a:hlinkClick r:id="rId9" action="ppaction://hlinksldjump"/>
          </p:cNvPr>
          <p:cNvSpPr/>
          <p:nvPr/>
        </p:nvSpPr>
        <p:spPr>
          <a:xfrm>
            <a:off x="3335380" y="4887683"/>
            <a:ext cx="3378927" cy="667512"/>
          </a:xfrm>
          <a:prstGeom prst="horizontalScroll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5</a:t>
            </a:r>
            <a:endParaRPr lang="es-ES" sz="15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s-ES" sz="15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Diagrama de cajas y bigotes</a:t>
            </a:r>
          </a:p>
        </p:txBody>
      </p:sp>
      <p:sp>
        <p:nvSpPr>
          <p:cNvPr id="11" name="Pergamino horizontal 10">
            <a:hlinkClick r:id="rId10" action="ppaction://hlinksldjump"/>
          </p:cNvPr>
          <p:cNvSpPr/>
          <p:nvPr/>
        </p:nvSpPr>
        <p:spPr>
          <a:xfrm>
            <a:off x="4367349" y="5590465"/>
            <a:ext cx="3378927" cy="667512"/>
          </a:xfrm>
          <a:prstGeom prst="horizontalScroll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6</a:t>
            </a:r>
            <a:endParaRPr lang="es-ES" sz="1500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s-ES" sz="15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Utilidad del diagrama de C&amp;B</a:t>
            </a:r>
          </a:p>
        </p:txBody>
      </p:sp>
      <p:sp>
        <p:nvSpPr>
          <p:cNvPr id="12" name="Pergamino horizontal 11">
            <a:hlinkClick r:id="rId11" action="ppaction://hlinksldjump"/>
          </p:cNvPr>
          <p:cNvSpPr/>
          <p:nvPr/>
        </p:nvSpPr>
        <p:spPr>
          <a:xfrm>
            <a:off x="4367349" y="4237371"/>
            <a:ext cx="3378926" cy="667512"/>
          </a:xfrm>
          <a:prstGeom prst="horizontalScroll">
            <a:avLst/>
          </a:prstGeom>
          <a:blipFill dpi="0" rotWithShape="1">
            <a:blip r:embed="rId5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5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Ejercicio </a:t>
            </a:r>
            <a:r>
              <a:rPr lang="es-ES" sz="15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est</a:t>
            </a:r>
            <a:r>
              <a:rPr lang="es-ES" sz="15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. bidimensional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523997" y="429220"/>
            <a:ext cx="522514" cy="126034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E.Unidim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523997" y="4596595"/>
            <a:ext cx="522514" cy="126034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E.Unidim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523997" y="1795921"/>
            <a:ext cx="522514" cy="272899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Estadística bidimensional</a:t>
            </a:r>
          </a:p>
        </p:txBody>
      </p:sp>
      <p:cxnSp>
        <p:nvCxnSpPr>
          <p:cNvPr id="17" name="Conector recto de flecha 16"/>
          <p:cNvCxnSpPr>
            <a:stCxn id="5" idx="3"/>
            <a:endCxn id="3" idx="1"/>
          </p:cNvCxnSpPr>
          <p:nvPr/>
        </p:nvCxnSpPr>
        <p:spPr>
          <a:xfrm flipV="1">
            <a:off x="2046511" y="1051561"/>
            <a:ext cx="1288869" cy="783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>
            <a:stCxn id="14" idx="3"/>
            <a:endCxn id="10" idx="1"/>
          </p:cNvCxnSpPr>
          <p:nvPr/>
        </p:nvCxnSpPr>
        <p:spPr>
          <a:xfrm flipV="1">
            <a:off x="2046511" y="5221439"/>
            <a:ext cx="1288869" cy="5331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angular 20"/>
          <p:cNvCxnSpPr>
            <a:endCxn id="7" idx="1"/>
          </p:cNvCxnSpPr>
          <p:nvPr/>
        </p:nvCxnSpPr>
        <p:spPr>
          <a:xfrm>
            <a:off x="3561807" y="1301169"/>
            <a:ext cx="805541" cy="417904"/>
          </a:xfrm>
          <a:prstGeom prst="bentConnector3">
            <a:avLst>
              <a:gd name="adj1" fmla="val 1351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r 32"/>
          <p:cNvCxnSpPr/>
          <p:nvPr/>
        </p:nvCxnSpPr>
        <p:spPr>
          <a:xfrm>
            <a:off x="3561807" y="5506317"/>
            <a:ext cx="805542" cy="417904"/>
          </a:xfrm>
          <a:prstGeom prst="bentConnector3">
            <a:avLst>
              <a:gd name="adj1" fmla="val 270"/>
            </a:avLst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angular 35"/>
          <p:cNvCxnSpPr/>
          <p:nvPr/>
        </p:nvCxnSpPr>
        <p:spPr>
          <a:xfrm>
            <a:off x="3561806" y="4237371"/>
            <a:ext cx="805541" cy="417904"/>
          </a:xfrm>
          <a:prstGeom prst="bentConnector3">
            <a:avLst>
              <a:gd name="adj1" fmla="val 1351"/>
            </a:avLst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>
            <a:stCxn id="15" idx="3"/>
            <a:endCxn id="6" idx="1"/>
          </p:cNvCxnSpPr>
          <p:nvPr/>
        </p:nvCxnSpPr>
        <p:spPr>
          <a:xfrm flipV="1">
            <a:off x="2046511" y="2492937"/>
            <a:ext cx="1288869" cy="66748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9"/>
          <p:cNvCxnSpPr>
            <a:stCxn id="15" idx="3"/>
            <a:endCxn id="8" idx="1"/>
          </p:cNvCxnSpPr>
          <p:nvPr/>
        </p:nvCxnSpPr>
        <p:spPr>
          <a:xfrm>
            <a:off x="2046511" y="3160418"/>
            <a:ext cx="1288868" cy="711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>
            <a:stCxn id="15" idx="3"/>
            <a:endCxn id="9" idx="1"/>
          </p:cNvCxnSpPr>
          <p:nvPr/>
        </p:nvCxnSpPr>
        <p:spPr>
          <a:xfrm>
            <a:off x="2046511" y="3160418"/>
            <a:ext cx="1288868" cy="8097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Estrella de 5 puntas"/>
          <p:cNvSpPr/>
          <p:nvPr/>
        </p:nvSpPr>
        <p:spPr>
          <a:xfrm>
            <a:off x="8532813" y="6237288"/>
            <a:ext cx="576262" cy="5762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00732" y="94094"/>
            <a:ext cx="7514035" cy="978626"/>
          </a:xfrm>
        </p:spPr>
        <p:txBody>
          <a:bodyPr/>
          <a:lstStyle/>
          <a:p>
            <a:r>
              <a:rPr lang="es-ES" u="sng" dirty="0"/>
              <a:t>4.6. ¿Para qué vale esto?</a:t>
            </a:r>
          </a:p>
        </p:txBody>
      </p:sp>
      <p:sp>
        <p:nvSpPr>
          <p:cNvPr id="8" name="Rectángulo 7"/>
          <p:cNvSpPr/>
          <p:nvPr/>
        </p:nvSpPr>
        <p:spPr>
          <a:xfrm>
            <a:off x="862147" y="1196451"/>
            <a:ext cx="8177350" cy="148578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ES" dirty="0"/>
              <a:t>El diagrama de cajas y bigotes vale, fundamentalmente, para comparar.</a:t>
            </a:r>
          </a:p>
          <a:p>
            <a:pPr algn="just"/>
            <a:r>
              <a:rPr lang="es-ES" dirty="0"/>
              <a:t>Podemos hacer diagramas </a:t>
            </a:r>
            <a:r>
              <a:rPr lang="es-ES" b="1" dirty="0"/>
              <a:t>tridimensionales</a:t>
            </a:r>
            <a:r>
              <a:rPr lang="es-ES" dirty="0"/>
              <a:t> en un espacio </a:t>
            </a:r>
            <a:r>
              <a:rPr lang="es-ES" b="1" dirty="0"/>
              <a:t>bidimensional</a:t>
            </a:r>
            <a:r>
              <a:rPr lang="es-ES" dirty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Por ejemplo, veamos el ejemplo de los </a:t>
            </a:r>
            <a:r>
              <a:rPr lang="es-ES" dirty="0" err="1"/>
              <a:t>iPhones</a:t>
            </a:r>
            <a:r>
              <a:rPr lang="es-ES" dirty="0"/>
              <a:t> antes mencionado, pero con distintas poblaciones, cada una con un nivel económico distinto (indicado debajo de la letra)</a:t>
            </a:r>
          </a:p>
        </p:txBody>
      </p:sp>
      <p:sp>
        <p:nvSpPr>
          <p:cNvPr id="14" name="Almacenamiento de acceso secuencial 13"/>
          <p:cNvSpPr/>
          <p:nvPr/>
        </p:nvSpPr>
        <p:spPr>
          <a:xfrm>
            <a:off x="8358423" y="0"/>
            <a:ext cx="750652" cy="750652"/>
          </a:xfrm>
          <a:prstGeom prst="flowChartMagneticTap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1/3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131927"/>
              </p:ext>
            </p:extLst>
          </p:nvPr>
        </p:nvGraphicFramePr>
        <p:xfrm>
          <a:off x="992778" y="2805971"/>
          <a:ext cx="69278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500€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18614"/>
              </p:ext>
            </p:extLst>
          </p:nvPr>
        </p:nvGraphicFramePr>
        <p:xfrm>
          <a:off x="1759132" y="2805971"/>
          <a:ext cx="81153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1000€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392708"/>
              </p:ext>
            </p:extLst>
          </p:nvPr>
        </p:nvGraphicFramePr>
        <p:xfrm>
          <a:off x="2656120" y="2805971"/>
          <a:ext cx="805498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1500€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289480"/>
              </p:ext>
            </p:extLst>
          </p:nvPr>
        </p:nvGraphicFramePr>
        <p:xfrm>
          <a:off x="3544390" y="2816490"/>
          <a:ext cx="813435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2000€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7472777"/>
                  </p:ext>
                </p:extLst>
              </p:nvPr>
            </p:nvGraphicFramePr>
            <p:xfrm>
              <a:off x="4737463" y="2922810"/>
              <a:ext cx="3328987" cy="1854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876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557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574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666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666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666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  <m:t>𝒎𝒊𝒏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  <m:t>𝒎𝒂𝒙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77472777"/>
                  </p:ext>
                </p:extLst>
              </p:nvPr>
            </p:nvGraphicFramePr>
            <p:xfrm>
              <a:off x="4737463" y="2922810"/>
              <a:ext cx="3328987" cy="1854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87668"/>
                    <a:gridCol w="695579"/>
                    <a:gridCol w="725742"/>
                    <a:gridCol w="506666"/>
                    <a:gridCol w="506666"/>
                    <a:gridCol w="50666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7018" t="-1639" r="-327193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0420" t="-1639" r="-213445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59036" t="-1639" r="-20602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53571" t="-1639" r="-10357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60241" t="-1639" r="-4819" b="-424590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A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4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2</a:t>
                          </a:r>
                          <a:endParaRPr lang="es-E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B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5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3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4</a:t>
                          </a:r>
                          <a:endParaRPr lang="es-E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C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5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2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3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4</a:t>
                          </a:r>
                          <a:endParaRPr lang="es-E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D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5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4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5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5</a:t>
                          </a:r>
                          <a:endParaRPr lang="es-E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32767128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Estrella de 5 puntas"/>
          <p:cNvSpPr/>
          <p:nvPr/>
        </p:nvSpPr>
        <p:spPr>
          <a:xfrm>
            <a:off x="8532813" y="6237288"/>
            <a:ext cx="576262" cy="5762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00732" y="94094"/>
            <a:ext cx="7514035" cy="978626"/>
          </a:xfrm>
        </p:spPr>
        <p:txBody>
          <a:bodyPr/>
          <a:lstStyle/>
          <a:p>
            <a:r>
              <a:rPr lang="es-ES" u="sng" dirty="0"/>
              <a:t>4.6. ¿Para qué vale esto?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31725" y="917778"/>
            <a:ext cx="8177350" cy="9458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ES" dirty="0"/>
              <a:t>Creamos los diagramas de cajas de cada uno, y los situamos en una gráfica, donde la línea del bigote coincide, en el eje y, con el salario medio</a:t>
            </a:r>
          </a:p>
          <a:p>
            <a:pPr algn="just"/>
            <a:r>
              <a:rPr lang="es-ES" dirty="0"/>
              <a:t>(hemos hecho las comprobaciones de longitud pertinentes en todos los casos)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893556"/>
              </p:ext>
            </p:extLst>
          </p:nvPr>
        </p:nvGraphicFramePr>
        <p:xfrm>
          <a:off x="1010195" y="2039470"/>
          <a:ext cx="69278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A</a:t>
                      </a:r>
                    </a:p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500€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547931"/>
              </p:ext>
            </p:extLst>
          </p:nvPr>
        </p:nvGraphicFramePr>
        <p:xfrm>
          <a:off x="1776549" y="2039470"/>
          <a:ext cx="81153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B</a:t>
                      </a:r>
                    </a:p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1000€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385661"/>
              </p:ext>
            </p:extLst>
          </p:nvPr>
        </p:nvGraphicFramePr>
        <p:xfrm>
          <a:off x="2673537" y="2039470"/>
          <a:ext cx="805498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9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C</a:t>
                      </a:r>
                    </a:p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1500€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956118"/>
              </p:ext>
            </p:extLst>
          </p:nvPr>
        </p:nvGraphicFramePr>
        <p:xfrm>
          <a:off x="3561807" y="2049989"/>
          <a:ext cx="813435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0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D</a:t>
                      </a:r>
                    </a:p>
                    <a:p>
                      <a:pPr algn="ctr"/>
                      <a:r>
                        <a:rPr lang="es-ES" dirty="0">
                          <a:solidFill>
                            <a:schemeClr val="tx1"/>
                          </a:solidFill>
                        </a:rPr>
                        <a:t>2000€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9465938"/>
                  </p:ext>
                </p:extLst>
              </p:nvPr>
            </p:nvGraphicFramePr>
            <p:xfrm>
              <a:off x="1100732" y="4803715"/>
              <a:ext cx="3328987" cy="1854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87668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9557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72574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506666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506666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506666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  <m:t>𝒎𝒊𝒏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  <m:t>𝒎𝒂𝒙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e>
                                  <m:sub>
                                    <m:r>
                                      <a:rPr lang="es-ES" b="1" i="1" dirty="0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s-E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a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19465938"/>
                  </p:ext>
                </p:extLst>
              </p:nvPr>
            </p:nvGraphicFramePr>
            <p:xfrm>
              <a:off x="1100732" y="4803715"/>
              <a:ext cx="3328987" cy="185420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87668"/>
                    <a:gridCol w="695579"/>
                    <a:gridCol w="725742"/>
                    <a:gridCol w="506666"/>
                    <a:gridCol w="506666"/>
                    <a:gridCol w="506666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7018" t="-3279" r="-32719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50420" t="-3279" r="-213445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359036" t="-3279" r="-206024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53571" t="-3279" r="-103571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60241" t="-3279" r="-4819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A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4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2</a:t>
                          </a:r>
                          <a:endParaRPr lang="es-E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B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0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5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3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4</a:t>
                          </a:r>
                          <a:endParaRPr lang="es-E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C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5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2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3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4</a:t>
                          </a:r>
                          <a:endParaRPr lang="es-ES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D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1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5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4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5</a:t>
                          </a:r>
                          <a:endParaRPr lang="es-E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s-ES" dirty="0" smtClean="0"/>
                            <a:t>5</a:t>
                          </a:r>
                          <a:endParaRPr lang="es-E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53254" b="5805"/>
          <a:stretch/>
        </p:blipFill>
        <p:spPr>
          <a:xfrm>
            <a:off x="4613278" y="1989251"/>
            <a:ext cx="3919535" cy="42480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t="54807" r="66559"/>
          <a:stretch/>
        </p:blipFill>
        <p:spPr>
          <a:xfrm>
            <a:off x="4801336" y="4797014"/>
            <a:ext cx="2775121" cy="53223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5"/>
          <a:srcRect t="51039" r="60006"/>
          <a:stretch/>
        </p:blipFill>
        <p:spPr>
          <a:xfrm>
            <a:off x="4801335" y="4088143"/>
            <a:ext cx="3323761" cy="57660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6"/>
          <a:srcRect l="10566" t="55829" r="62370"/>
          <a:stretch/>
        </p:blipFill>
        <p:spPr>
          <a:xfrm>
            <a:off x="5679365" y="3471411"/>
            <a:ext cx="2227750" cy="5202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7"/>
          <a:srcRect l="10802" t="55032" r="61614"/>
          <a:stretch/>
        </p:blipFill>
        <p:spPr>
          <a:xfrm>
            <a:off x="5679365" y="2773903"/>
            <a:ext cx="2341019" cy="529589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506583" y="5207726"/>
            <a:ext cx="2899954" cy="313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1506583" y="5564379"/>
            <a:ext cx="2899954" cy="313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1506583" y="5929342"/>
            <a:ext cx="2899954" cy="313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1506583" y="6303014"/>
            <a:ext cx="2899954" cy="3135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495256" y="1989251"/>
            <a:ext cx="4014652" cy="2675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>
                <a:solidFill>
                  <a:schemeClr val="tx1"/>
                </a:solidFill>
              </a:rPr>
              <a:t>Bigote </a:t>
            </a:r>
            <a:r>
              <a:rPr lang="es-ES" b="1" u="sng" dirty="0" err="1">
                <a:solidFill>
                  <a:schemeClr val="tx1"/>
                </a:solidFill>
              </a:rPr>
              <a:t>izq</a:t>
            </a:r>
            <a:r>
              <a:rPr lang="es-ES" dirty="0">
                <a:solidFill>
                  <a:schemeClr val="tx1"/>
                </a:solidFill>
              </a:rPr>
              <a:t>: entre el mínimo y el Q1: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25% de los datos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B050"/>
                </a:solidFill>
              </a:rPr>
              <a:t>Zona verde</a:t>
            </a:r>
            <a:r>
              <a:rPr lang="es-ES" dirty="0">
                <a:solidFill>
                  <a:schemeClr val="tx1"/>
                </a:solidFill>
              </a:rPr>
              <a:t>: entre Q1 y Q2: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25% de los datos centrales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FFC000"/>
                </a:solidFill>
              </a:rPr>
              <a:t>Zona amarilla</a:t>
            </a:r>
            <a:r>
              <a:rPr lang="es-ES" dirty="0">
                <a:solidFill>
                  <a:schemeClr val="tx1"/>
                </a:solidFill>
              </a:rPr>
              <a:t>: entre Q2 y Q3: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25% de los datos centrales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b="1" u="sng" dirty="0">
                <a:solidFill>
                  <a:schemeClr val="tx1"/>
                </a:solidFill>
              </a:rPr>
              <a:t>Bigote </a:t>
            </a:r>
            <a:r>
              <a:rPr lang="es-ES" b="1" u="sng" dirty="0" err="1">
                <a:solidFill>
                  <a:schemeClr val="tx1"/>
                </a:solidFill>
              </a:rPr>
              <a:t>dcho</a:t>
            </a:r>
            <a:r>
              <a:rPr lang="es-ES" dirty="0">
                <a:solidFill>
                  <a:schemeClr val="tx1"/>
                </a:solidFill>
              </a:rPr>
              <a:t>: entre Q3 y </a:t>
            </a:r>
            <a:r>
              <a:rPr lang="es-ES" dirty="0" err="1">
                <a:solidFill>
                  <a:schemeClr val="tx1"/>
                </a:solidFill>
              </a:rPr>
              <a:t>max</a:t>
            </a:r>
            <a:endParaRPr lang="es-ES" dirty="0">
              <a:solidFill>
                <a:schemeClr val="tx1"/>
              </a:solidFill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tx1"/>
                </a:solidFill>
              </a:rPr>
              <a:t>25% de los datos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5937659" y="1989251"/>
            <a:ext cx="30495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FF0000"/>
                </a:solidFill>
              </a:rPr>
              <a:t>¿Qué significa que no haya zona amarilla en el último?</a:t>
            </a:r>
          </a:p>
        </p:txBody>
      </p:sp>
      <p:sp>
        <p:nvSpPr>
          <p:cNvPr id="24" name="Almacenamiento de acceso secuencial 23"/>
          <p:cNvSpPr/>
          <p:nvPr/>
        </p:nvSpPr>
        <p:spPr>
          <a:xfrm>
            <a:off x="8358423" y="0"/>
            <a:ext cx="750652" cy="750652"/>
          </a:xfrm>
          <a:prstGeom prst="flowChartMagneticTap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2/3</a:t>
            </a:r>
          </a:p>
        </p:txBody>
      </p:sp>
    </p:spTree>
    <p:extLst>
      <p:ext uri="{BB962C8B-B14F-4D97-AF65-F5344CB8AC3E}">
        <p14:creationId xmlns:p14="http://schemas.microsoft.com/office/powerpoint/2010/main" val="192536921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Estrella de 5 puntas"/>
          <p:cNvSpPr/>
          <p:nvPr/>
        </p:nvSpPr>
        <p:spPr>
          <a:xfrm>
            <a:off x="8532813" y="6237288"/>
            <a:ext cx="576262" cy="57626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00732" y="94094"/>
            <a:ext cx="7514035" cy="978626"/>
          </a:xfrm>
        </p:spPr>
        <p:txBody>
          <a:bodyPr/>
          <a:lstStyle/>
          <a:p>
            <a:r>
              <a:rPr lang="es-ES" u="sng" dirty="0"/>
              <a:t>4.6. ¿Para qué vale esto?</a:t>
            </a:r>
          </a:p>
        </p:txBody>
      </p:sp>
      <p:sp>
        <p:nvSpPr>
          <p:cNvPr id="8" name="Rectángulo 7"/>
          <p:cNvSpPr/>
          <p:nvPr/>
        </p:nvSpPr>
        <p:spPr>
          <a:xfrm>
            <a:off x="931725" y="917778"/>
            <a:ext cx="8177350" cy="945856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just"/>
            <a:r>
              <a:rPr lang="es-ES" b="1" u="sng" dirty="0"/>
              <a:t>Ejercicio</a:t>
            </a:r>
            <a:r>
              <a:rPr lang="es-ES" dirty="0"/>
              <a:t>: aquí se muestran cuatro clases: 4ºW, 4ºX, 4ºY y 4ºZ.</a:t>
            </a:r>
          </a:p>
          <a:p>
            <a:pPr algn="just"/>
            <a:r>
              <a:rPr lang="es-ES" dirty="0"/>
              <a:t>Calcula el mínimo y máximo, los cuartiles (y mediana), y representa en una misma gráfica todos ellos. A simple vista, ¿qué podrías decir de los cuartos de ESO?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8221687"/>
              </p:ext>
            </p:extLst>
          </p:nvPr>
        </p:nvGraphicFramePr>
        <p:xfrm>
          <a:off x="2708274" y="2206897"/>
          <a:ext cx="69913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ES" dirty="0"/>
                        <a:t>4ºW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8946073"/>
              </p:ext>
            </p:extLst>
          </p:nvPr>
        </p:nvGraphicFramePr>
        <p:xfrm>
          <a:off x="3579131" y="2215605"/>
          <a:ext cx="69913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ES" dirty="0"/>
                        <a:t>4ºX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5" name="Tab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271978"/>
              </p:ext>
            </p:extLst>
          </p:nvPr>
        </p:nvGraphicFramePr>
        <p:xfrm>
          <a:off x="4476114" y="2215605"/>
          <a:ext cx="79914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ES" dirty="0"/>
                        <a:t>4ºY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6" name="Tabla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6019852"/>
              </p:ext>
            </p:extLst>
          </p:nvPr>
        </p:nvGraphicFramePr>
        <p:xfrm>
          <a:off x="5381806" y="2233022"/>
          <a:ext cx="79914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s-ES" dirty="0"/>
                        <a:t>4ºZ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54" y="2089489"/>
            <a:ext cx="642938" cy="642938"/>
          </a:xfrm>
          <a:prstGeom prst="rect">
            <a:avLst/>
          </a:prstGeom>
        </p:spPr>
      </p:pic>
      <p:sp>
        <p:nvSpPr>
          <p:cNvPr id="28" name="Elipse 27"/>
          <p:cNvSpPr/>
          <p:nvPr/>
        </p:nvSpPr>
        <p:spPr>
          <a:xfrm>
            <a:off x="403089" y="1072720"/>
            <a:ext cx="528636" cy="52863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29" name="Almacenamiento de acceso secuencial 28"/>
          <p:cNvSpPr/>
          <p:nvPr/>
        </p:nvSpPr>
        <p:spPr>
          <a:xfrm>
            <a:off x="8358423" y="0"/>
            <a:ext cx="750652" cy="750652"/>
          </a:xfrm>
          <a:prstGeom prst="flowChartMagneticTap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3/3</a:t>
            </a:r>
          </a:p>
        </p:txBody>
      </p:sp>
    </p:spTree>
    <p:extLst>
      <p:ext uri="{BB962C8B-B14F-4D97-AF65-F5344CB8AC3E}">
        <p14:creationId xmlns:p14="http://schemas.microsoft.com/office/powerpoint/2010/main" val="2094639842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3" y="273590"/>
            <a:ext cx="7514035" cy="1314449"/>
          </a:xfrm>
        </p:spPr>
        <p:txBody>
          <a:bodyPr/>
          <a:lstStyle/>
          <a:p>
            <a:r>
              <a:rPr lang="es-ES" u="sng" dirty="0" smtClean="0"/>
              <a:t>1</a:t>
            </a:r>
            <a:r>
              <a:rPr lang="es-ES" u="sng" dirty="0"/>
              <a:t>. Recordatorio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3" y="1321674"/>
            <a:ext cx="7514035" cy="532730"/>
          </a:xfrm>
        </p:spPr>
        <p:txBody>
          <a:bodyPr>
            <a:normAutofit/>
          </a:bodyPr>
          <a:lstStyle/>
          <a:p>
            <a:r>
              <a:rPr lang="es-ES" dirty="0"/>
              <a:t>Corrección de un examen: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59126"/>
              </p:ext>
            </p:extLst>
          </p:nvPr>
        </p:nvGraphicFramePr>
        <p:xfrm>
          <a:off x="1653286" y="2016013"/>
          <a:ext cx="1373124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217">
                <a:tc gridSpan="4">
                  <a:txBody>
                    <a:bodyPr/>
                    <a:lstStyle/>
                    <a:p>
                      <a:r>
                        <a:rPr lang="es-ES" dirty="0"/>
                        <a:t>NOTAS 4ºX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997233"/>
              </p:ext>
            </p:extLst>
          </p:nvPr>
        </p:nvGraphicFramePr>
        <p:xfrm>
          <a:off x="3951009" y="2027736"/>
          <a:ext cx="1373124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217">
                <a:tc gridSpan="4">
                  <a:txBody>
                    <a:bodyPr/>
                    <a:lstStyle/>
                    <a:p>
                      <a:r>
                        <a:rPr lang="es-ES" dirty="0"/>
                        <a:t>NOTAS 4ºY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/>
              <p:cNvSpPr txBox="1"/>
              <p:nvPr/>
            </p:nvSpPr>
            <p:spPr>
              <a:xfrm>
                <a:off x="6126478" y="3053915"/>
                <a:ext cx="2042354" cy="811184"/>
              </a:xfrm>
              <a:prstGeom prst="rect">
                <a:avLst/>
              </a:prstGeom>
              <a:solidFill>
                <a:srgbClr val="FFB3F4"/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5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25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s-ES" sz="2500" dirty="0"/>
              </a:p>
            </p:txBody>
          </p:sp>
        </mc:Choice>
        <mc:Fallback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78" y="3053915"/>
                <a:ext cx="2042354" cy="8111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6126478" y="3966761"/>
                <a:ext cx="2059538" cy="5464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4º</m:t>
                        </m:r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s-ES" sz="2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s-ES" sz="25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s-ES" sz="2500" dirty="0"/>
                  <a:t> </a:t>
                </a:r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78" y="3966761"/>
                <a:ext cx="2059538" cy="5464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6126478" y="4582837"/>
                <a:ext cx="2045112" cy="5464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4º</m:t>
                        </m:r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s-ES" sz="25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ES" sz="25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den>
                    </m:f>
                    <m:r>
                      <a:rPr lang="es-ES" sz="25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s-ES" sz="2500" dirty="0"/>
                  <a:t> </a:t>
                </a:r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6478" y="4582837"/>
                <a:ext cx="2045112" cy="5464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 txBox="1">
            <a:spLocks/>
          </p:cNvSpPr>
          <p:nvPr/>
        </p:nvSpPr>
        <p:spPr>
          <a:xfrm>
            <a:off x="1113233" y="5643956"/>
            <a:ext cx="7514035" cy="532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Entonces ¿son iguales 4ºX y 4ºY?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76" y="4476245"/>
            <a:ext cx="964387" cy="9643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30" y="4331770"/>
            <a:ext cx="1595157" cy="1253338"/>
          </a:xfrm>
          <a:prstGeom prst="rect">
            <a:avLst/>
          </a:prstGeom>
        </p:spPr>
      </p:pic>
      <p:sp>
        <p:nvSpPr>
          <p:cNvPr id="20" name="Disco magnético 19"/>
          <p:cNvSpPr/>
          <p:nvPr/>
        </p:nvSpPr>
        <p:spPr>
          <a:xfrm>
            <a:off x="425256" y="698769"/>
            <a:ext cx="687977" cy="148046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Disco magnético 20"/>
          <p:cNvSpPr/>
          <p:nvPr/>
        </p:nvSpPr>
        <p:spPr>
          <a:xfrm>
            <a:off x="425255" y="592810"/>
            <a:ext cx="687977" cy="148046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Disco magnético 21"/>
          <p:cNvSpPr/>
          <p:nvPr/>
        </p:nvSpPr>
        <p:spPr>
          <a:xfrm>
            <a:off x="425255" y="485075"/>
            <a:ext cx="687977" cy="148046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Disco magnético 22"/>
          <p:cNvSpPr/>
          <p:nvPr/>
        </p:nvSpPr>
        <p:spPr>
          <a:xfrm>
            <a:off x="425254" y="387825"/>
            <a:ext cx="687977" cy="148046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Disco magnético 23"/>
          <p:cNvSpPr/>
          <p:nvPr/>
        </p:nvSpPr>
        <p:spPr>
          <a:xfrm>
            <a:off x="425256" y="284065"/>
            <a:ext cx="687977" cy="14804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/>
          <p:cNvSpPr txBox="1"/>
          <p:nvPr/>
        </p:nvSpPr>
        <p:spPr>
          <a:xfrm>
            <a:off x="6126478" y="1924594"/>
            <a:ext cx="2166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¿Qué clase es mejor?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120415" y="2366861"/>
            <a:ext cx="3023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Parámetros de centralización:</a:t>
            </a:r>
          </a:p>
          <a:p>
            <a:r>
              <a:rPr lang="es-ES" b="1" dirty="0">
                <a:solidFill>
                  <a:srgbClr val="FF0000"/>
                </a:solidFill>
              </a:rPr>
              <a:t>Media aritmética</a:t>
            </a:r>
          </a:p>
        </p:txBody>
      </p:sp>
    </p:spTree>
    <p:extLst>
      <p:ext uri="{BB962C8B-B14F-4D97-AF65-F5344CB8AC3E}">
        <p14:creationId xmlns:p14="http://schemas.microsoft.com/office/powerpoint/2010/main" val="46364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/>
      <p:bldP spid="9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3" y="46068"/>
            <a:ext cx="7514035" cy="1314449"/>
          </a:xfrm>
        </p:spPr>
        <p:txBody>
          <a:bodyPr/>
          <a:lstStyle/>
          <a:p>
            <a:r>
              <a:rPr lang="es-ES" u="sng" dirty="0" smtClean="0"/>
              <a:t>1</a:t>
            </a:r>
            <a:r>
              <a:rPr lang="es-ES" u="sng" dirty="0"/>
              <a:t>. Recordatorio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3" y="1094152"/>
            <a:ext cx="7514035" cy="532730"/>
          </a:xfrm>
        </p:spPr>
        <p:txBody>
          <a:bodyPr>
            <a:normAutofit/>
          </a:bodyPr>
          <a:lstStyle/>
          <a:p>
            <a:r>
              <a:rPr lang="es-ES" dirty="0"/>
              <a:t>Corrección de un examen: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698039"/>
              </p:ext>
            </p:extLst>
          </p:nvPr>
        </p:nvGraphicFramePr>
        <p:xfrm>
          <a:off x="1670704" y="1727551"/>
          <a:ext cx="1373124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217">
                <a:tc gridSpan="4">
                  <a:txBody>
                    <a:bodyPr/>
                    <a:lstStyle/>
                    <a:p>
                      <a:r>
                        <a:rPr lang="es-ES" dirty="0"/>
                        <a:t>NOTAS 4ºX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589964"/>
              </p:ext>
            </p:extLst>
          </p:nvPr>
        </p:nvGraphicFramePr>
        <p:xfrm>
          <a:off x="3132404" y="1714486"/>
          <a:ext cx="1373124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217">
                <a:tc gridSpan="4">
                  <a:txBody>
                    <a:bodyPr/>
                    <a:lstStyle/>
                    <a:p>
                      <a:r>
                        <a:rPr lang="es-ES" dirty="0"/>
                        <a:t>NOTAS 4ºY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/>
              <p:cNvSpPr txBox="1"/>
              <p:nvPr/>
            </p:nvSpPr>
            <p:spPr>
              <a:xfrm>
                <a:off x="7101646" y="46068"/>
                <a:ext cx="2042354" cy="811184"/>
              </a:xfrm>
              <a:prstGeom prst="rect">
                <a:avLst/>
              </a:prstGeom>
              <a:solidFill>
                <a:srgbClr val="FFB3F4"/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5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25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s-ES" sz="2500" dirty="0"/>
              </a:p>
            </p:txBody>
          </p:sp>
        </mc:Choice>
        <mc:Fallback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1646" y="46068"/>
                <a:ext cx="2042354" cy="8111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5595248" y="4282098"/>
                <a:ext cx="3427798" cy="7828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4º</m:t>
                        </m:r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s-ES" sz="25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ES" sz="2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646</m:t>
                            </m:r>
                          </m:num>
                          <m:den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ES" sz="2500" b="0" i="1" smtClean="0">
                        <a:latin typeface="Cambria Math" panose="02040503050406030204" pitchFamily="18" charset="0"/>
                      </a:rPr>
                      <m:t>=2,70</m:t>
                    </m:r>
                  </m:oMath>
                </a14:m>
                <a:r>
                  <a:rPr lang="es-ES" sz="2500" dirty="0"/>
                  <a:t> </a:t>
                </a:r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48" y="4282098"/>
                <a:ext cx="3427798" cy="78284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5595248" y="5243604"/>
                <a:ext cx="3413370" cy="78284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ES" sz="2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4º</m:t>
                        </m:r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s-ES" sz="25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ES" sz="25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510</m:t>
                            </m:r>
                          </m:num>
                          <m:den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20</m:t>
                            </m:r>
                          </m:den>
                        </m:f>
                        <m:r>
                          <a:rPr lang="es-ES" sz="25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s-ES" sz="2500" b="0" i="1" smtClean="0">
                        <a:latin typeface="Cambria Math" panose="02040503050406030204" pitchFamily="18" charset="0"/>
                      </a:rPr>
                      <m:t>=0,71</m:t>
                    </m:r>
                  </m:oMath>
                </a14:m>
                <a:r>
                  <a:rPr lang="es-ES" sz="2500" dirty="0"/>
                  <a:t> </a:t>
                </a:r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48" y="5243604"/>
                <a:ext cx="3413370" cy="78284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 txBox="1">
            <a:spLocks/>
          </p:cNvSpPr>
          <p:nvPr/>
        </p:nvSpPr>
        <p:spPr>
          <a:xfrm>
            <a:off x="1113233" y="5213650"/>
            <a:ext cx="7514035" cy="532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Entonces ¿son iguales 4ºX y 4ºY?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/>
              <p:cNvSpPr txBox="1"/>
              <p:nvPr/>
            </p:nvSpPr>
            <p:spPr>
              <a:xfrm>
                <a:off x="5595248" y="2773138"/>
                <a:ext cx="3125086" cy="852221"/>
              </a:xfrm>
              <a:prstGeom prst="rect">
                <a:avLst/>
              </a:prstGeom>
              <a:solidFill>
                <a:srgbClr val="FFB3F4"/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s-ES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s-ES" sz="25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25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sz="2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25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sz="25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s-E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2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sz="2500" dirty="0"/>
              </a:p>
            </p:txBody>
          </p:sp>
        </mc:Choice>
        <mc:Fallback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48" y="2773138"/>
                <a:ext cx="3125086" cy="8522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uadroTexto 14"/>
              <p:cNvSpPr txBox="1"/>
              <p:nvPr/>
            </p:nvSpPr>
            <p:spPr>
              <a:xfrm>
                <a:off x="5595248" y="3695003"/>
                <a:ext cx="1268874" cy="479747"/>
              </a:xfrm>
              <a:prstGeom prst="rect">
                <a:avLst/>
              </a:prstGeom>
              <a:solidFill>
                <a:srgbClr val="FFB3F4"/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E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sz="2500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ES" sz="25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s-ES" sz="2500" dirty="0"/>
              </a:p>
            </p:txBody>
          </p:sp>
        </mc:Choice>
        <mc:Fallback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5248" y="3695003"/>
                <a:ext cx="1268874" cy="47974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n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075" y="4117587"/>
            <a:ext cx="964387" cy="96438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083" y="3985911"/>
            <a:ext cx="1595157" cy="1253338"/>
          </a:xfrm>
          <a:prstGeom prst="rect">
            <a:avLst/>
          </a:prstGeom>
        </p:spPr>
      </p:pic>
      <p:sp>
        <p:nvSpPr>
          <p:cNvPr id="24" name="Disco magnético 23"/>
          <p:cNvSpPr/>
          <p:nvPr/>
        </p:nvSpPr>
        <p:spPr>
          <a:xfrm>
            <a:off x="425256" y="698769"/>
            <a:ext cx="687977" cy="148046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Disco magnético 24"/>
          <p:cNvSpPr/>
          <p:nvPr/>
        </p:nvSpPr>
        <p:spPr>
          <a:xfrm>
            <a:off x="425255" y="592810"/>
            <a:ext cx="687977" cy="148046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Disco magnético 25"/>
          <p:cNvSpPr/>
          <p:nvPr/>
        </p:nvSpPr>
        <p:spPr>
          <a:xfrm>
            <a:off x="425255" y="485075"/>
            <a:ext cx="687977" cy="148046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Disco magnético 26"/>
          <p:cNvSpPr/>
          <p:nvPr/>
        </p:nvSpPr>
        <p:spPr>
          <a:xfrm>
            <a:off x="425254" y="387825"/>
            <a:ext cx="687977" cy="14804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Disco magnético 27"/>
          <p:cNvSpPr/>
          <p:nvPr/>
        </p:nvSpPr>
        <p:spPr>
          <a:xfrm>
            <a:off x="425256" y="284065"/>
            <a:ext cx="687977" cy="14804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5595248" y="1626882"/>
            <a:ext cx="2991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Medidas de dispersión:</a:t>
            </a:r>
          </a:p>
          <a:p>
            <a:r>
              <a:rPr lang="es-ES" b="1" dirty="0">
                <a:solidFill>
                  <a:srgbClr val="FF0000"/>
                </a:solidFill>
              </a:rPr>
              <a:t>Varianza y desviación típica:</a:t>
            </a:r>
          </a:p>
        </p:txBody>
      </p:sp>
    </p:spTree>
    <p:extLst>
      <p:ext uri="{BB962C8B-B14F-4D97-AF65-F5344CB8AC3E}">
        <p14:creationId xmlns:p14="http://schemas.microsoft.com/office/powerpoint/2010/main" val="334399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2" y="4332"/>
            <a:ext cx="7514035" cy="1314449"/>
          </a:xfrm>
        </p:spPr>
        <p:txBody>
          <a:bodyPr/>
          <a:lstStyle/>
          <a:p>
            <a:r>
              <a:rPr lang="es-ES" u="sng" dirty="0" smtClean="0"/>
              <a:t>1</a:t>
            </a:r>
            <a:r>
              <a:rPr lang="es-ES" u="sng" dirty="0"/>
              <a:t>. Recordatorio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4" y="1392004"/>
            <a:ext cx="7514035" cy="532730"/>
          </a:xfrm>
        </p:spPr>
        <p:txBody>
          <a:bodyPr>
            <a:normAutofit/>
          </a:bodyPr>
          <a:lstStyle/>
          <a:p>
            <a:r>
              <a:rPr lang="es-ES" dirty="0"/>
              <a:t>Corrección de un examen:</a:t>
            </a:r>
            <a:endParaRPr lang="es-E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05577"/>
              </p:ext>
            </p:extLst>
          </p:nvPr>
        </p:nvGraphicFramePr>
        <p:xfrm>
          <a:off x="1670705" y="2025403"/>
          <a:ext cx="1373124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217">
                <a:tc gridSpan="4">
                  <a:txBody>
                    <a:bodyPr/>
                    <a:lstStyle/>
                    <a:p>
                      <a:r>
                        <a:rPr lang="es-ES" dirty="0"/>
                        <a:t>NOTAS 4ºX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394770"/>
              </p:ext>
            </p:extLst>
          </p:nvPr>
        </p:nvGraphicFramePr>
        <p:xfrm>
          <a:off x="3132405" y="2012338"/>
          <a:ext cx="1373124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32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2217">
                <a:tc gridSpan="4">
                  <a:txBody>
                    <a:bodyPr/>
                    <a:lstStyle/>
                    <a:p>
                      <a:r>
                        <a:rPr lang="es-ES" dirty="0"/>
                        <a:t>NOTAS 4ºY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/>
              <p:cNvSpPr txBox="1"/>
              <p:nvPr/>
            </p:nvSpPr>
            <p:spPr>
              <a:xfrm>
                <a:off x="6944892" y="115630"/>
                <a:ext cx="1475596" cy="584071"/>
              </a:xfrm>
              <a:prstGeom prst="rect">
                <a:avLst/>
              </a:prstGeom>
              <a:solidFill>
                <a:srgbClr val="FFB3F4"/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892" y="115630"/>
                <a:ext cx="1475596" cy="5840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4988750" y="4072740"/>
                <a:ext cx="3917034" cy="7227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4º</m:t>
                          </m:r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2,70</m:t>
                          </m:r>
                        </m:num>
                        <m:den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=0,54=54%</m:t>
                      </m:r>
                    </m:oMath>
                  </m:oMathPara>
                </a14:m>
                <a:endParaRPr lang="es-ES" sz="2500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8750" y="4072740"/>
                <a:ext cx="3917034" cy="72276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4966776" y="4923365"/>
                <a:ext cx="3902607" cy="7227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4º</m:t>
                          </m:r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0,71</m:t>
                          </m:r>
                        </m:num>
                        <m:den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=0,14=14%</m:t>
                      </m:r>
                    </m:oMath>
                  </m:oMathPara>
                </a14:m>
                <a:endParaRPr lang="es-ES" sz="2500" dirty="0"/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6776" y="4923365"/>
                <a:ext cx="3902607" cy="72276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ontent Placeholder 2"/>
          <p:cNvSpPr txBox="1">
            <a:spLocks/>
          </p:cNvSpPr>
          <p:nvPr/>
        </p:nvSpPr>
        <p:spPr>
          <a:xfrm>
            <a:off x="1113231" y="5587594"/>
            <a:ext cx="7514035" cy="532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Entonces ¿Son iguales 4ºX y 4ºY?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CuadroTexto 13"/>
              <p:cNvSpPr txBox="1"/>
              <p:nvPr/>
            </p:nvSpPr>
            <p:spPr>
              <a:xfrm>
                <a:off x="6883766" y="827410"/>
                <a:ext cx="2260234" cy="613630"/>
              </a:xfrm>
              <a:prstGeom prst="rect">
                <a:avLst/>
              </a:prstGeom>
              <a:solidFill>
                <a:srgbClr val="FFB3F4"/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Sup>
                                <m:sSubSup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s-E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E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s-E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766" y="827410"/>
                <a:ext cx="2260234" cy="6136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uadroTexto 14"/>
              <p:cNvSpPr txBox="1"/>
              <p:nvPr/>
            </p:nvSpPr>
            <p:spPr>
              <a:xfrm>
                <a:off x="6883766" y="1500480"/>
                <a:ext cx="915122" cy="345416"/>
              </a:xfrm>
              <a:prstGeom prst="rect">
                <a:avLst/>
              </a:prstGeom>
              <a:solidFill>
                <a:srgbClr val="FFB3F4"/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s-E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E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s-E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s-ES" dirty="0"/>
              </a:p>
            </p:txBody>
          </p:sp>
        </mc:Choice>
        <mc:Fallback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3766" y="1500480"/>
                <a:ext cx="915122" cy="345416"/>
              </a:xfrm>
              <a:prstGeom prst="rect">
                <a:avLst/>
              </a:prstGeom>
              <a:blipFill>
                <a:blip r:embed="rId8"/>
                <a:stretch>
                  <a:fillRect l="-3289" r="-1974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Content Placeholder 2"/>
          <p:cNvSpPr txBox="1">
            <a:spLocks/>
          </p:cNvSpPr>
          <p:nvPr/>
        </p:nvSpPr>
        <p:spPr>
          <a:xfrm>
            <a:off x="4966776" y="1879496"/>
            <a:ext cx="3884261" cy="12177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/>
              <a:t>Parámetro de comparación:</a:t>
            </a:r>
          </a:p>
          <a:p>
            <a:pPr marL="0" indent="0">
              <a:buNone/>
            </a:pPr>
            <a:r>
              <a:rPr lang="es-ES" b="1" dirty="0">
                <a:solidFill>
                  <a:srgbClr val="FF0000"/>
                </a:solidFill>
              </a:rPr>
              <a:t>Coeficiente de variación: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CuadroTexto 17"/>
              <p:cNvSpPr txBox="1"/>
              <p:nvPr/>
            </p:nvSpPr>
            <p:spPr>
              <a:xfrm>
                <a:off x="5865138" y="3255617"/>
                <a:ext cx="1062022" cy="658770"/>
              </a:xfrm>
              <a:prstGeom prst="rect">
                <a:avLst/>
              </a:prstGeom>
              <a:solidFill>
                <a:srgbClr val="FFB3F4"/>
              </a:solidFill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𝐶𝑉</m:t>
                      </m:r>
                      <m:r>
                        <a:rPr lang="es-ES" sz="25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S" sz="25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num>
                        <m:den>
                          <m:acc>
                            <m:accPr>
                              <m:chr m:val="̅"/>
                              <m:ctrlPr>
                                <a:rPr lang="es-ES" sz="25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ES" sz="2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s-ES" sz="2500" dirty="0"/>
              </a:p>
            </p:txBody>
          </p:sp>
        </mc:Choice>
        <mc:Fallback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138" y="3255617"/>
                <a:ext cx="1062022" cy="6587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n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147" y="4249263"/>
            <a:ext cx="964387" cy="964387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24" y="4303093"/>
            <a:ext cx="1286975" cy="1011195"/>
          </a:xfrm>
          <a:prstGeom prst="rect">
            <a:avLst/>
          </a:prstGeom>
        </p:spPr>
      </p:pic>
      <p:sp>
        <p:nvSpPr>
          <p:cNvPr id="26" name="Disco magnético 25"/>
          <p:cNvSpPr/>
          <p:nvPr/>
        </p:nvSpPr>
        <p:spPr>
          <a:xfrm>
            <a:off x="425256" y="698769"/>
            <a:ext cx="687977" cy="148046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Disco magnético 26"/>
          <p:cNvSpPr/>
          <p:nvPr/>
        </p:nvSpPr>
        <p:spPr>
          <a:xfrm>
            <a:off x="425255" y="592810"/>
            <a:ext cx="687977" cy="148046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Disco magnético 27"/>
          <p:cNvSpPr/>
          <p:nvPr/>
        </p:nvSpPr>
        <p:spPr>
          <a:xfrm>
            <a:off x="425255" y="485075"/>
            <a:ext cx="687977" cy="14804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Disco magnético 28"/>
          <p:cNvSpPr/>
          <p:nvPr/>
        </p:nvSpPr>
        <p:spPr>
          <a:xfrm>
            <a:off x="425254" y="387825"/>
            <a:ext cx="687977" cy="14804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Disco magnético 29"/>
          <p:cNvSpPr/>
          <p:nvPr/>
        </p:nvSpPr>
        <p:spPr>
          <a:xfrm>
            <a:off x="425256" y="284065"/>
            <a:ext cx="687977" cy="14804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65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113234" y="2537012"/>
            <a:ext cx="7654248" cy="312868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4" y="857252"/>
            <a:ext cx="7514035" cy="1314449"/>
          </a:xfrm>
        </p:spPr>
        <p:txBody>
          <a:bodyPr/>
          <a:lstStyle/>
          <a:p>
            <a:r>
              <a:rPr lang="es-ES" u="sng" dirty="0" smtClean="0"/>
              <a:t>1</a:t>
            </a:r>
            <a:r>
              <a:rPr lang="es-ES" u="sng" dirty="0"/>
              <a:t>. Recordatorio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4" y="1905336"/>
            <a:ext cx="7514035" cy="532730"/>
          </a:xfrm>
        </p:spPr>
        <p:txBody>
          <a:bodyPr>
            <a:normAutofit/>
          </a:bodyPr>
          <a:lstStyle/>
          <a:p>
            <a:r>
              <a:rPr lang="es-ES" dirty="0"/>
              <a:t>Recordatorio: estadística unidimensional</a:t>
            </a:r>
            <a:endParaRPr lang="es-ES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214652" y="2617161"/>
                <a:ext cx="7628242" cy="2963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s-ES" sz="2500" b="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𝑀𝑒𝑑𝑖𝑎</m:t>
                            </m:r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:</m:t>
                            </m:r>
                          </m:e>
                          <m:e/>
                          <m:e>
                            <m:acc>
                              <m:accPr>
                                <m:chr m:val="̅"/>
                                <m:ctrlPr>
                                  <a:rPr lang="es-ES" sz="25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ES" sz="2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s-ES" sz="2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s-ES" sz="25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num>
                              <m:den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s-ES" sz="25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𝑉𝑎𝑟𝑖𝑎𝑛𝑧𝑎</m:t>
                            </m:r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</m:e>
                          <m:e/>
                          <m:e>
                            <m:sSup>
                              <m:sSupPr>
                                <m:ctrlPr>
                                  <a:rPr lang="es-ES" sz="2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25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s-ES" sz="2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s-ES" sz="2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ES" sz="25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s-ES" sz="2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s-ES" sz="2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s-ES" sz="25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  <m:sSub>
                                      <m:sSubPr>
                                        <m:ctrlP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num>
                              <m:den>
                                <m:nary>
                                  <m:naryPr>
                                    <m:chr m:val="∑"/>
                                    <m:subHide m:val="on"/>
                                    <m:supHide m:val="on"/>
                                    <m:ctrlPr>
                                      <a:rPr lang="es-ES" sz="25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s-ES" sz="25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den>
                            </m:f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s-ES" sz="2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̅"/>
                                    <m:ctrlPr>
                                      <a:rPr lang="es-ES" sz="25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25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es-ES" sz="2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𝐷𝑒𝑠𝑣𝑖𝑎𝑐𝑖</m:t>
                            </m:r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ó</m:t>
                            </m:r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𝑝𝑖𝑐𝑎</m:t>
                            </m:r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:</m:t>
                            </m:r>
                          </m:e>
                          <m:e/>
                          <m:e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s-ES" sz="25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s-ES" sz="25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ES" sz="2500" i="1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p>
                                    <m:r>
                                      <a:rPr lang="es-ES" sz="25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e>
                        </m:mr>
                        <m:mr>
                          <m:e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𝐶𝑜𝑒𝑓𝑖𝑐𝑖𝑒𝑛𝑡𝑒</m:t>
                            </m:r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𝑑𝑒</m:t>
                            </m:r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𝑣𝑎𝑟𝑖𝑎𝑐𝑖</m:t>
                            </m:r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ó</m:t>
                            </m:r>
                            <m:r>
                              <a:rPr lang="es-ES" sz="25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e/>
                          <m:e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𝐶𝑉</m:t>
                            </m:r>
                            <m:r>
                              <a:rPr lang="es-ES" sz="25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s-ES" sz="25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ES" sz="25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num>
                              <m:den>
                                <m:acc>
                                  <m:accPr>
                                    <m:chr m:val="̅"/>
                                    <m:ctrlPr>
                                      <a:rPr lang="es-ES" sz="25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s-ES" sz="25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s-ES" sz="25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652" y="2617161"/>
                <a:ext cx="7628242" cy="296382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isco magnético 6"/>
          <p:cNvSpPr/>
          <p:nvPr/>
        </p:nvSpPr>
        <p:spPr>
          <a:xfrm>
            <a:off x="425256" y="698769"/>
            <a:ext cx="687977" cy="148046"/>
          </a:xfrm>
          <a:prstGeom prst="flowChartMagneticDisk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Disco magnético 7"/>
          <p:cNvSpPr/>
          <p:nvPr/>
        </p:nvSpPr>
        <p:spPr>
          <a:xfrm>
            <a:off x="425255" y="592810"/>
            <a:ext cx="687977" cy="14804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Disco magnético 8"/>
          <p:cNvSpPr/>
          <p:nvPr/>
        </p:nvSpPr>
        <p:spPr>
          <a:xfrm>
            <a:off x="425255" y="485075"/>
            <a:ext cx="687977" cy="14804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Disco magnético 9"/>
          <p:cNvSpPr/>
          <p:nvPr/>
        </p:nvSpPr>
        <p:spPr>
          <a:xfrm>
            <a:off x="425254" y="387825"/>
            <a:ext cx="687977" cy="14804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Disco magnético 10"/>
          <p:cNvSpPr/>
          <p:nvPr/>
        </p:nvSpPr>
        <p:spPr>
          <a:xfrm>
            <a:off x="425256" y="284065"/>
            <a:ext cx="687977" cy="14804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339" y="1711419"/>
            <a:ext cx="642938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88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4" y="215872"/>
            <a:ext cx="7514035" cy="6332974"/>
          </a:xfrm>
        </p:spPr>
        <p:txBody>
          <a:bodyPr>
            <a:normAutofit fontScale="85000" lnSpcReduction="20000"/>
          </a:bodyPr>
          <a:lstStyle/>
          <a:p>
            <a:r>
              <a:rPr lang="es-ES" b="1" u="sng" dirty="0">
                <a:solidFill>
                  <a:srgbClr val="FF0000"/>
                </a:solidFill>
              </a:rPr>
              <a:t>Ejercicios</a:t>
            </a:r>
            <a:r>
              <a:rPr lang="es-ES" dirty="0"/>
              <a:t>:</a:t>
            </a:r>
          </a:p>
          <a:p>
            <a:pPr marL="457200" indent="-457200" algn="just">
              <a:buAutoNum type="arabicPeriod"/>
            </a:pPr>
            <a:r>
              <a:rPr lang="es-ES" dirty="0"/>
              <a:t>En el pueblo de </a:t>
            </a:r>
            <a:r>
              <a:rPr lang="es-ES" dirty="0" err="1"/>
              <a:t>Astonbury</a:t>
            </a:r>
            <a:r>
              <a:rPr lang="es-ES" dirty="0"/>
              <a:t> viven dos personas, Alan y Bob. Alan tiene una manzana, y Bob otra.</a:t>
            </a:r>
          </a:p>
          <a:p>
            <a:pPr marL="0" indent="0" algn="just">
              <a:buNone/>
            </a:pPr>
            <a:r>
              <a:rPr lang="es-ES" dirty="0"/>
              <a:t>	En el pueblo de </a:t>
            </a:r>
            <a:r>
              <a:rPr lang="es-ES" dirty="0" err="1"/>
              <a:t>Woodbury</a:t>
            </a:r>
            <a:r>
              <a:rPr lang="es-ES" dirty="0"/>
              <a:t> viven dos personas, </a:t>
            </a:r>
            <a:r>
              <a:rPr lang="es-ES" dirty="0" err="1"/>
              <a:t>Cletus</a:t>
            </a:r>
            <a:r>
              <a:rPr lang="es-ES" dirty="0"/>
              <a:t> y 	Dylan. 	</a:t>
            </a:r>
            <a:r>
              <a:rPr lang="es-ES" dirty="0" err="1"/>
              <a:t>Cletus</a:t>
            </a:r>
            <a:r>
              <a:rPr lang="es-ES" dirty="0"/>
              <a:t> tiene dos 	manzanas, y Dylan ninguna.</a:t>
            </a:r>
          </a:p>
          <a:p>
            <a:pPr marL="0" indent="0" algn="just">
              <a:buNone/>
            </a:pPr>
            <a:r>
              <a:rPr lang="es-ES" dirty="0"/>
              <a:t>	Las estadísticas estatales determinan que el poder adquisitivo de 	</a:t>
            </a:r>
            <a:r>
              <a:rPr lang="es-ES" dirty="0" err="1"/>
              <a:t>Astonbury</a:t>
            </a:r>
            <a:r>
              <a:rPr lang="es-ES" dirty="0"/>
              <a:t> y de 	</a:t>
            </a:r>
            <a:r>
              <a:rPr lang="es-ES" dirty="0" err="1"/>
              <a:t>Woodbury</a:t>
            </a:r>
            <a:r>
              <a:rPr lang="es-ES" dirty="0"/>
              <a:t> es el mismo. Los habitantes tienen 	una manzana de media.</a:t>
            </a:r>
          </a:p>
          <a:p>
            <a:pPr marL="0" indent="0" algn="just">
              <a:buNone/>
            </a:pPr>
            <a:r>
              <a:rPr lang="es-ES" dirty="0"/>
              <a:t>	Calcula los parámetros estadísticos y demuestra lo contrario.</a:t>
            </a:r>
          </a:p>
          <a:p>
            <a:pPr marL="0" indent="0" algn="just">
              <a:buNone/>
            </a:pPr>
            <a:r>
              <a:rPr lang="es-ES" dirty="0"/>
              <a:t>	NOTA: haz el ejercicio como si tuvieses una tabla con 100 datos. 	El tener sólo 2 	datos sirve para reducir los cálculos y fijarse más 	en la esencia del problema</a:t>
            </a:r>
          </a:p>
          <a:p>
            <a:pPr marL="0" indent="0" algn="just">
              <a:buNone/>
            </a:pPr>
            <a:r>
              <a:rPr lang="es-ES" dirty="0"/>
              <a:t>	¿Sacas alguna conclusión de este ejercicio? Entra en la página del 	</a:t>
            </a:r>
            <a:r>
              <a:rPr lang="es-ES" u="sng" dirty="0"/>
              <a:t>banco mundial</a:t>
            </a:r>
            <a:r>
              <a:rPr lang="es-ES" dirty="0"/>
              <a:t> y 	descarga las estadísticas de algún país. A modo 	de ejemplo, las estadísticas de España están subidas en 	EDMODO</a:t>
            </a:r>
          </a:p>
          <a:p>
            <a:pPr marL="457200" indent="-457200" algn="just">
              <a:buAutoNum type="arabicPeriod"/>
            </a:pPr>
            <a:endParaRPr lang="es-ES" dirty="0"/>
          </a:p>
          <a:p>
            <a:pPr marL="457200" indent="-457200" algn="just">
              <a:buFont typeface="+mj-lt"/>
              <a:buAutoNum type="arabicPeriod" startAt="2"/>
            </a:pPr>
            <a:r>
              <a:rPr lang="es-ES" dirty="0"/>
              <a:t>Las notas de 4ºT son 0,10,0,10,0,10,0,10, mientras que las de 4ºZ son 5,5,5,5,5,5,5,5. Calcula detenidamente los parámetros estadísticos de cada clase, y compáralas.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69" y="6292812"/>
            <a:ext cx="565188" cy="565188"/>
          </a:xfrm>
          <a:prstGeom prst="rect">
            <a:avLst/>
          </a:prstGeom>
        </p:spPr>
      </p:pic>
      <p:sp>
        <p:nvSpPr>
          <p:cNvPr id="5" name="Disco magnético 4"/>
          <p:cNvSpPr/>
          <p:nvPr/>
        </p:nvSpPr>
        <p:spPr>
          <a:xfrm>
            <a:off x="425256" y="698769"/>
            <a:ext cx="687977" cy="14804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Disco magnético 5"/>
          <p:cNvSpPr/>
          <p:nvPr/>
        </p:nvSpPr>
        <p:spPr>
          <a:xfrm>
            <a:off x="425255" y="592810"/>
            <a:ext cx="687977" cy="14804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Disco magnético 6"/>
          <p:cNvSpPr/>
          <p:nvPr/>
        </p:nvSpPr>
        <p:spPr>
          <a:xfrm>
            <a:off x="425255" y="485075"/>
            <a:ext cx="687977" cy="14804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Disco magnético 7"/>
          <p:cNvSpPr/>
          <p:nvPr/>
        </p:nvSpPr>
        <p:spPr>
          <a:xfrm>
            <a:off x="425254" y="387825"/>
            <a:ext cx="687977" cy="14804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Disco magnético 8"/>
          <p:cNvSpPr/>
          <p:nvPr/>
        </p:nvSpPr>
        <p:spPr>
          <a:xfrm>
            <a:off x="425256" y="284065"/>
            <a:ext cx="687977" cy="148046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1062" y="1168267"/>
            <a:ext cx="642938" cy="642938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1037180" y="639631"/>
            <a:ext cx="528636" cy="52863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12" name="Elipse 11"/>
          <p:cNvSpPr/>
          <p:nvPr/>
        </p:nvSpPr>
        <p:spPr>
          <a:xfrm>
            <a:off x="1037180" y="5481597"/>
            <a:ext cx="528636" cy="528636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2</a:t>
            </a:r>
          </a:p>
        </p:txBody>
      </p:sp>
      <p:pic>
        <p:nvPicPr>
          <p:cNvPr id="1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375" y="5481597"/>
            <a:ext cx="642938" cy="64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97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TC103457496[[fn=Paralaje]]</Template>
  <TotalTime>2668</TotalTime>
  <Words>3864</Words>
  <Application>Microsoft Office PowerPoint</Application>
  <PresentationFormat>Presentación en pantalla (4:3)</PresentationFormat>
  <Paragraphs>2191</Paragraphs>
  <Slides>42</Slides>
  <Notes>18</Notes>
  <HiddenSlides>12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0" baseType="lpstr">
      <vt:lpstr>Arial</vt:lpstr>
      <vt:lpstr>Book Antiqua</vt:lpstr>
      <vt:lpstr>Bookman Old Style</vt:lpstr>
      <vt:lpstr>Calibri</vt:lpstr>
      <vt:lpstr>Cambria Math</vt:lpstr>
      <vt:lpstr>Comic Sans MS</vt:lpstr>
      <vt:lpstr>Corbel</vt:lpstr>
      <vt:lpstr>Parallax</vt:lpstr>
      <vt:lpstr>1Bach</vt:lpstr>
      <vt:lpstr>Estadística bidimensional</vt:lpstr>
      <vt:lpstr>Estadística bidimensional</vt:lpstr>
      <vt:lpstr>Estadística bidimensional</vt:lpstr>
      <vt:lpstr>1. Recordatorio</vt:lpstr>
      <vt:lpstr>1. Recordatorio</vt:lpstr>
      <vt:lpstr>1. Recordatorio</vt:lpstr>
      <vt:lpstr>1. Recordatorio</vt:lpstr>
      <vt:lpstr>Presentación de PowerPoint</vt:lpstr>
      <vt:lpstr>2. Estadística bidimensional. Concepto</vt:lpstr>
      <vt:lpstr>2. Estadística bidimensional Concepto</vt:lpstr>
      <vt:lpstr>2. Estadística bidimensional. Concepto</vt:lpstr>
      <vt:lpstr>2. Estadística bidimensional. Concepto</vt:lpstr>
      <vt:lpstr>2. Estadística bidimensional Concepto</vt:lpstr>
      <vt:lpstr>2. Estadística bidimensional Concepto</vt:lpstr>
      <vt:lpstr>2. Estadística bidimensional Concepto</vt:lpstr>
      <vt:lpstr>2. Estadística bidimensional Concepto</vt:lpstr>
      <vt:lpstr>Presentación de PowerPoint</vt:lpstr>
      <vt:lpstr>3. Estadística Bidimensional: Distribuciones marginales</vt:lpstr>
      <vt:lpstr>3. Estadística Bidimensional: Distribuciones marginales</vt:lpstr>
      <vt:lpstr>3. EB: Distribuciones marginales</vt:lpstr>
      <vt:lpstr>4. Distribución bidimensional</vt:lpstr>
      <vt:lpstr>4. EB: Distribución BD</vt:lpstr>
      <vt:lpstr>4. EB: Distribución BD</vt:lpstr>
      <vt:lpstr>4. EB: Distribución BD</vt:lpstr>
      <vt:lpstr>4.4. EB: Distribución BD</vt:lpstr>
      <vt:lpstr>4. EB: Distribución BD</vt:lpstr>
      <vt:lpstr>4. EB: Distribución BD</vt:lpstr>
      <vt:lpstr>4. EB: Distribución BD</vt:lpstr>
      <vt:lpstr>4.5. Diagrama de cajas y bigotes</vt:lpstr>
      <vt:lpstr>4.5. Diagrama de cajas y bigotes</vt:lpstr>
      <vt:lpstr>4.5. Diagrama de cajas y bigotes</vt:lpstr>
      <vt:lpstr>4.5. Diagrama de cajas y bigotes</vt:lpstr>
      <vt:lpstr>4.5. Diagrama de cajas y bigotes</vt:lpstr>
      <vt:lpstr>4.5. Diagrama de cajas y bigotes</vt:lpstr>
      <vt:lpstr>Presentación de PowerPoint</vt:lpstr>
      <vt:lpstr>4.5. Diagrama de cajas y bigotes</vt:lpstr>
      <vt:lpstr>4.5. Diagrama de cajas y bigotes</vt:lpstr>
      <vt:lpstr>4.5. Diagrama de cajas y bigotes</vt:lpstr>
      <vt:lpstr>4.6. ¿Para qué vale esto?</vt:lpstr>
      <vt:lpstr>4.6. ¿Para qué vale esto?</vt:lpstr>
      <vt:lpstr>4.6. ¿Para qué vale esto?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Ampliación matemáticas</dc:title>
  <dc:creator>Vik</dc:creator>
  <cp:lastModifiedBy>Victor Concejero Sanz</cp:lastModifiedBy>
  <cp:revision>141</cp:revision>
  <dcterms:created xsi:type="dcterms:W3CDTF">2013-09-07T09:11:55Z</dcterms:created>
  <dcterms:modified xsi:type="dcterms:W3CDTF">2019-04-22T17:25:04Z</dcterms:modified>
</cp:coreProperties>
</file>