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6"/>
  </p:notesMasterIdLst>
  <p:sldIdLst>
    <p:sldId id="256" r:id="rId2"/>
    <p:sldId id="293" r:id="rId3"/>
    <p:sldId id="294" r:id="rId4"/>
    <p:sldId id="302" r:id="rId5"/>
    <p:sldId id="303" r:id="rId6"/>
    <p:sldId id="304" r:id="rId7"/>
    <p:sldId id="305" r:id="rId8"/>
    <p:sldId id="306" r:id="rId9"/>
    <p:sldId id="339" r:id="rId10"/>
    <p:sldId id="297" r:id="rId11"/>
    <p:sldId id="298" r:id="rId12"/>
    <p:sldId id="299" r:id="rId13"/>
    <p:sldId id="300" r:id="rId14"/>
    <p:sldId id="307" r:id="rId15"/>
    <p:sldId id="301" r:id="rId16"/>
    <p:sldId id="308" r:id="rId17"/>
    <p:sldId id="317" r:id="rId18"/>
    <p:sldId id="344" r:id="rId19"/>
    <p:sldId id="363" r:id="rId20"/>
    <p:sldId id="345" r:id="rId21"/>
    <p:sldId id="346" r:id="rId22"/>
    <p:sldId id="347" r:id="rId23"/>
    <p:sldId id="348" r:id="rId24"/>
    <p:sldId id="349" r:id="rId25"/>
    <p:sldId id="350" r:id="rId26"/>
    <p:sldId id="351" r:id="rId27"/>
    <p:sldId id="352" r:id="rId28"/>
    <p:sldId id="353" r:id="rId29"/>
    <p:sldId id="354" r:id="rId30"/>
    <p:sldId id="355" r:id="rId31"/>
    <p:sldId id="361" r:id="rId32"/>
    <p:sldId id="356" r:id="rId33"/>
    <p:sldId id="357" r:id="rId34"/>
    <p:sldId id="358" r:id="rId35"/>
    <p:sldId id="359" r:id="rId36"/>
    <p:sldId id="360" r:id="rId37"/>
    <p:sldId id="309" r:id="rId38"/>
    <p:sldId id="311" r:id="rId39"/>
    <p:sldId id="310" r:id="rId40"/>
    <p:sldId id="312" r:id="rId41"/>
    <p:sldId id="313" r:id="rId42"/>
    <p:sldId id="314" r:id="rId43"/>
    <p:sldId id="315" r:id="rId44"/>
    <p:sldId id="316"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5" d="100"/>
          <a:sy n="115" d="100"/>
        </p:scale>
        <p:origin x="14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9F854-0045-4575-AD58-A81459F945B2}" type="datetimeFigureOut">
              <a:rPr lang="es-ES"/>
              <a:t>14/10/2019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C9A07-097B-4C03-817B-3B291D43C14F}" type="slidenum">
              <a:rPr lang="es-ES"/>
              <a:t>‹Nº›</a:t>
            </a:fld>
            <a:endParaRPr lang="es-ES"/>
          </a:p>
        </p:txBody>
      </p:sp>
    </p:spTree>
    <p:extLst>
      <p:ext uri="{BB962C8B-B14F-4D97-AF65-F5344CB8AC3E}">
        <p14:creationId xmlns:p14="http://schemas.microsoft.com/office/powerpoint/2010/main" val="154466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a:t>
            </a:fld>
            <a:endParaRPr lang="es-ES"/>
          </a:p>
        </p:txBody>
      </p:sp>
    </p:spTree>
    <p:extLst>
      <p:ext uri="{BB962C8B-B14F-4D97-AF65-F5344CB8AC3E}">
        <p14:creationId xmlns:p14="http://schemas.microsoft.com/office/powerpoint/2010/main" val="394269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19</a:t>
            </a:fld>
            <a:endParaRPr lang="es-ES"/>
          </a:p>
        </p:txBody>
      </p:sp>
    </p:spTree>
    <p:extLst>
      <p:ext uri="{BB962C8B-B14F-4D97-AF65-F5344CB8AC3E}">
        <p14:creationId xmlns:p14="http://schemas.microsoft.com/office/powerpoint/2010/main" val="211762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21</a:t>
            </a:fld>
            <a:endParaRPr lang="es-ES"/>
          </a:p>
        </p:txBody>
      </p:sp>
    </p:spTree>
    <p:extLst>
      <p:ext uri="{BB962C8B-B14F-4D97-AF65-F5344CB8AC3E}">
        <p14:creationId xmlns:p14="http://schemas.microsoft.com/office/powerpoint/2010/main" val="176520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22</a:t>
            </a:fld>
            <a:endParaRPr lang="es-ES"/>
          </a:p>
        </p:txBody>
      </p:sp>
    </p:spTree>
    <p:extLst>
      <p:ext uri="{BB962C8B-B14F-4D97-AF65-F5344CB8AC3E}">
        <p14:creationId xmlns:p14="http://schemas.microsoft.com/office/powerpoint/2010/main" val="261225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23</a:t>
            </a:fld>
            <a:endParaRPr lang="es-ES"/>
          </a:p>
        </p:txBody>
      </p:sp>
    </p:spTree>
    <p:extLst>
      <p:ext uri="{BB962C8B-B14F-4D97-AF65-F5344CB8AC3E}">
        <p14:creationId xmlns:p14="http://schemas.microsoft.com/office/powerpoint/2010/main" val="106347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11</a:t>
            </a:fld>
            <a:endParaRPr lang="es-ES"/>
          </a:p>
        </p:txBody>
      </p:sp>
    </p:spTree>
    <p:extLst>
      <p:ext uri="{BB962C8B-B14F-4D97-AF65-F5344CB8AC3E}">
        <p14:creationId xmlns:p14="http://schemas.microsoft.com/office/powerpoint/2010/main" val="50845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12</a:t>
            </a:fld>
            <a:endParaRPr lang="es-ES"/>
          </a:p>
        </p:txBody>
      </p:sp>
    </p:spTree>
    <p:extLst>
      <p:ext uri="{BB962C8B-B14F-4D97-AF65-F5344CB8AC3E}">
        <p14:creationId xmlns:p14="http://schemas.microsoft.com/office/powerpoint/2010/main" val="326079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13</a:t>
            </a:fld>
            <a:endParaRPr lang="es-ES"/>
          </a:p>
        </p:txBody>
      </p:sp>
    </p:spTree>
    <p:extLst>
      <p:ext uri="{BB962C8B-B14F-4D97-AF65-F5344CB8AC3E}">
        <p14:creationId xmlns:p14="http://schemas.microsoft.com/office/powerpoint/2010/main" val="353685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14</a:t>
            </a:fld>
            <a:endParaRPr lang="es-ES"/>
          </a:p>
        </p:txBody>
      </p:sp>
    </p:spTree>
    <p:extLst>
      <p:ext uri="{BB962C8B-B14F-4D97-AF65-F5344CB8AC3E}">
        <p14:creationId xmlns:p14="http://schemas.microsoft.com/office/powerpoint/2010/main" val="80968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15</a:t>
            </a:fld>
            <a:endParaRPr lang="es-ES"/>
          </a:p>
        </p:txBody>
      </p:sp>
    </p:spTree>
    <p:extLst>
      <p:ext uri="{BB962C8B-B14F-4D97-AF65-F5344CB8AC3E}">
        <p14:creationId xmlns:p14="http://schemas.microsoft.com/office/powerpoint/2010/main" val="328779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16</a:t>
            </a:fld>
            <a:endParaRPr lang="es-ES"/>
          </a:p>
        </p:txBody>
      </p:sp>
    </p:spTree>
    <p:extLst>
      <p:ext uri="{BB962C8B-B14F-4D97-AF65-F5344CB8AC3E}">
        <p14:creationId xmlns:p14="http://schemas.microsoft.com/office/powerpoint/2010/main" val="205623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17</a:t>
            </a:fld>
            <a:endParaRPr lang="es-ES"/>
          </a:p>
        </p:txBody>
      </p:sp>
    </p:spTree>
    <p:extLst>
      <p:ext uri="{BB962C8B-B14F-4D97-AF65-F5344CB8AC3E}">
        <p14:creationId xmlns:p14="http://schemas.microsoft.com/office/powerpoint/2010/main" val="406123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18</a:t>
            </a:fld>
            <a:endParaRPr lang="es-ES"/>
          </a:p>
        </p:txBody>
      </p:sp>
    </p:spTree>
    <p:extLst>
      <p:ext uri="{BB962C8B-B14F-4D97-AF65-F5344CB8AC3E}">
        <p14:creationId xmlns:p14="http://schemas.microsoft.com/office/powerpoint/2010/main" val="361613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27DB36B1-7183-4D31-910C-4A1AAF1E148E}" type="slidenum">
              <a:rPr lang="es-ES" smtClean="0"/>
              <a:t>‹Nº›</a:t>
            </a:fld>
            <a:endParaRPr lang="es-E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26328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9377A-9948-4548-9C99-91F591A5054A}"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41501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91838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250697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98800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26264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203529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83371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8049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a:xfrm>
            <a:off x="1972647" y="6108173"/>
            <a:ext cx="5314517" cy="365125"/>
          </a:xfrm>
        </p:spPr>
        <p:txBody>
          <a:bodyPr/>
          <a:lstStyle/>
          <a:p>
            <a:endParaRPr lang="es-ES"/>
          </a:p>
        </p:txBody>
      </p:sp>
      <p:sp>
        <p:nvSpPr>
          <p:cNvPr id="6" name="Slide Number Placeholder 5"/>
          <p:cNvSpPr>
            <a:spLocks noGrp="1"/>
          </p:cNvSpPr>
          <p:nvPr>
            <p:ph type="sldNum" sz="quarter" idx="12"/>
          </p:nvPr>
        </p:nvSpPr>
        <p:spPr>
          <a:xfrm>
            <a:off x="8258967" y="6108173"/>
            <a:ext cx="427833" cy="365125"/>
          </a:xfrm>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03692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87793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09377A-9948-4548-9C99-91F591A5054A}"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0920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09377A-9948-4548-9C99-91F591A5054A}" type="datetimeFigureOut">
              <a:rPr lang="es-ES" smtClean="0"/>
              <a:t>14/10/2019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427623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09377A-9948-4548-9C99-91F591A5054A}" type="datetimeFigureOut">
              <a:rPr lang="es-ES" smtClean="0"/>
              <a:t>14/10/2019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30541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9377A-9948-4548-9C99-91F591A5054A}" type="datetimeFigureOut">
              <a:rPr lang="es-ES" smtClean="0"/>
              <a:t>14/10/2019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8582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9377A-9948-4548-9C99-91F591A5054A}"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233026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9377A-9948-4548-9C99-91F591A5054A}"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7114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09377A-9948-4548-9C99-91F591A5054A}" type="datetimeFigureOut">
              <a:rPr lang="es-ES" smtClean="0"/>
              <a:t>14/10/2019</a:t>
            </a:fld>
            <a:endParaRPr lang="es-E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DB36B1-7183-4D31-910C-4A1AAF1E148E}" type="slidenum">
              <a:rPr lang="es-ES" smtClean="0"/>
              <a:t>‹Nº›</a:t>
            </a:fld>
            <a:endParaRPr lang="es-ES"/>
          </a:p>
        </p:txBody>
      </p:sp>
    </p:spTree>
    <p:extLst>
      <p:ext uri="{BB962C8B-B14F-4D97-AF65-F5344CB8AC3E}">
        <p14:creationId xmlns:p14="http://schemas.microsoft.com/office/powerpoint/2010/main" val="5790509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gif"/><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38.gif"/></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38.gif"/><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38.gif"/><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38.gi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38.gif"/></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58.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65.gif"/><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1.png"/><Relationship Id="rId9"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7.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51.png"/><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9.png"/><Relationship Id="rId7" Type="http://schemas.openxmlformats.org/officeDocument/2006/relationships/image" Target="../media/image72.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1.png"/><Relationship Id="rId4" Type="http://schemas.openxmlformats.org/officeDocument/2006/relationships/image" Target="../media/image51.png"/><Relationship Id="rId9" Type="http://schemas.openxmlformats.org/officeDocument/2006/relationships/image" Target="../media/image74.png"/></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9.png"/><Relationship Id="rId7" Type="http://schemas.openxmlformats.org/officeDocument/2006/relationships/image" Target="../media/image76.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39.png"/><Relationship Id="rId4" Type="http://schemas.openxmlformats.org/officeDocument/2006/relationships/image" Target="../media/image51.png"/><Relationship Id="rId9"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39.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g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Combinaciones</a:t>
            </a:r>
            <a:br>
              <a:rPr lang="es-ES" dirty="0" smtClean="0"/>
            </a:br>
            <a:r>
              <a:rPr lang="es-ES" dirty="0" smtClean="0"/>
              <a:t>Binomio de Newton</a:t>
            </a:r>
            <a:endParaRPr lang="es-ES" dirty="0"/>
          </a:p>
        </p:txBody>
      </p:sp>
      <p:sp>
        <p:nvSpPr>
          <p:cNvPr id="3" name="Subtitle 2"/>
          <p:cNvSpPr>
            <a:spLocks noGrp="1"/>
          </p:cNvSpPr>
          <p:nvPr>
            <p:ph type="subTitle" idx="1"/>
          </p:nvPr>
        </p:nvSpPr>
        <p:spPr/>
        <p:txBody>
          <a:bodyPr>
            <a:normAutofit/>
          </a:bodyPr>
          <a:lstStyle/>
          <a:p>
            <a:r>
              <a:rPr lang="es-ES" dirty="0" err="1" smtClean="0"/>
              <a:t>VConce</a:t>
            </a:r>
            <a:endParaRPr lang="es-ES" dirty="0" smtClean="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796" y="4804756"/>
            <a:ext cx="1438102" cy="1438102"/>
          </a:xfrm>
          <a:prstGeom prst="rect">
            <a:avLst/>
          </a:prstGeom>
        </p:spPr>
      </p:pic>
    </p:spTree>
    <p:extLst>
      <p:ext uri="{BB962C8B-B14F-4D97-AF65-F5344CB8AC3E}">
        <p14:creationId xmlns:p14="http://schemas.microsoft.com/office/powerpoint/2010/main" val="34370667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1.6.2 Combinaciones</a:t>
            </a:r>
            <a:endParaRPr lang="es-ES" dirty="0">
              <a:latin typeface="Century" panose="02040604050505020304" pitchFamily="18" charset="0"/>
            </a:endParaRP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latin typeface="Century" panose="02040604050505020304" pitchFamily="18" charset="0"/>
              </a:rPr>
              <a:t>Las </a:t>
            </a:r>
            <a:r>
              <a:rPr lang="es-ES" b="1" dirty="0" smtClean="0">
                <a:latin typeface="Century" panose="02040604050505020304" pitchFamily="18" charset="0"/>
              </a:rPr>
              <a:t>combinaciones</a:t>
            </a:r>
            <a:r>
              <a:rPr lang="es-ES" dirty="0" smtClean="0">
                <a:latin typeface="Century" panose="02040604050505020304" pitchFamily="18" charset="0"/>
              </a:rPr>
              <a:t> son el tipo de recuento en que se cumplen las siguientes condiciones:</a:t>
            </a:r>
          </a:p>
          <a:p>
            <a:pPr lvl="1" algn="just"/>
            <a:r>
              <a:rPr lang="es-ES" b="1" dirty="0" smtClean="0">
                <a:solidFill>
                  <a:srgbClr val="FF0000"/>
                </a:solidFill>
                <a:latin typeface="Century" panose="02040604050505020304" pitchFamily="18" charset="0"/>
              </a:rPr>
              <a:t>NO</a:t>
            </a:r>
            <a:r>
              <a:rPr lang="es-ES" b="1" dirty="0" smtClean="0">
                <a:solidFill>
                  <a:srgbClr val="00B050"/>
                </a:solidFill>
                <a:latin typeface="Century" panose="02040604050505020304" pitchFamily="18" charset="0"/>
              </a:rPr>
              <a:t> </a:t>
            </a:r>
            <a:r>
              <a:rPr lang="es-ES" dirty="0" smtClean="0">
                <a:latin typeface="Century" panose="02040604050505020304" pitchFamily="18" charset="0"/>
              </a:rPr>
              <a:t>son necesarios todos los elementos (como las variaciones)</a:t>
            </a:r>
          </a:p>
          <a:p>
            <a:pPr lvl="1" algn="just"/>
            <a:r>
              <a:rPr lang="es-ES" b="1" dirty="0" smtClean="0">
                <a:solidFill>
                  <a:srgbClr val="FF0000"/>
                </a:solidFill>
                <a:latin typeface="Century" panose="02040604050505020304" pitchFamily="18" charset="0"/>
              </a:rPr>
              <a:t>NO </a:t>
            </a:r>
            <a:r>
              <a:rPr lang="es-ES" dirty="0" smtClean="0">
                <a:latin typeface="Century" panose="02040604050505020304" pitchFamily="18" charset="0"/>
              </a:rPr>
              <a:t>importa el orden (la única que no importa el orden)</a:t>
            </a:r>
          </a:p>
          <a:p>
            <a:pPr lvl="1" algn="just"/>
            <a:r>
              <a:rPr lang="es-ES" b="1" dirty="0" smtClean="0">
                <a:solidFill>
                  <a:srgbClr val="FF0000"/>
                </a:solidFill>
                <a:latin typeface="Century" panose="02040604050505020304" pitchFamily="18" charset="0"/>
              </a:rPr>
              <a:t>NO</a:t>
            </a:r>
            <a:r>
              <a:rPr lang="es-ES" dirty="0" smtClean="0">
                <a:solidFill>
                  <a:srgbClr val="FF0000"/>
                </a:solidFill>
                <a:latin typeface="Century" panose="02040604050505020304" pitchFamily="18" charset="0"/>
              </a:rPr>
              <a:t> </a:t>
            </a:r>
            <a:r>
              <a:rPr lang="es-ES" dirty="0">
                <a:latin typeface="Century" panose="02040604050505020304" pitchFamily="18" charset="0"/>
              </a:rPr>
              <a:t>se </a:t>
            </a:r>
            <a:r>
              <a:rPr lang="es-ES" dirty="0" smtClean="0">
                <a:latin typeface="Century" panose="02040604050505020304" pitchFamily="18" charset="0"/>
              </a:rPr>
              <a:t>repiten los elementos</a:t>
            </a:r>
          </a:p>
          <a:p>
            <a:pPr algn="just"/>
            <a:r>
              <a:rPr lang="es-ES" dirty="0" smtClean="0">
                <a:solidFill>
                  <a:srgbClr val="0070C0"/>
                </a:solidFill>
                <a:latin typeface="Century" panose="02040604050505020304" pitchFamily="18" charset="0"/>
              </a:rPr>
              <a:t>Ejemplo: ¿Cuántas formas hay de castigar a tres alumnos al azar de entre 20 que hay en clase?</a:t>
            </a:r>
          </a:p>
          <a:p>
            <a:pPr lvl="1" algn="just"/>
            <a:r>
              <a:rPr lang="es-ES" b="1" dirty="0" smtClean="0">
                <a:solidFill>
                  <a:srgbClr val="FF0000"/>
                </a:solidFill>
                <a:latin typeface="Century" panose="02040604050505020304" pitchFamily="18" charset="0"/>
              </a:rPr>
              <a:t>NO </a:t>
            </a:r>
            <a:r>
              <a:rPr lang="es-ES" dirty="0" smtClean="0">
                <a:latin typeface="Century" panose="02040604050505020304" pitchFamily="18" charset="0"/>
              </a:rPr>
              <a:t>son </a:t>
            </a:r>
            <a:r>
              <a:rPr lang="es-ES" dirty="0">
                <a:latin typeface="Century" panose="02040604050505020304" pitchFamily="18" charset="0"/>
              </a:rPr>
              <a:t>necesarios todos los </a:t>
            </a:r>
            <a:r>
              <a:rPr lang="es-ES" dirty="0" smtClean="0">
                <a:latin typeface="Century" panose="02040604050505020304" pitchFamily="18" charset="0"/>
              </a:rPr>
              <a:t>elementos (tres alumnos de 20)</a:t>
            </a:r>
            <a:endParaRPr lang="es-ES" dirty="0">
              <a:latin typeface="Century" panose="02040604050505020304" pitchFamily="18" charset="0"/>
            </a:endParaRPr>
          </a:p>
          <a:p>
            <a:pPr lvl="1" algn="just"/>
            <a:r>
              <a:rPr lang="es-ES" b="1" dirty="0" smtClean="0">
                <a:solidFill>
                  <a:srgbClr val="FF0000"/>
                </a:solidFill>
                <a:latin typeface="Century" panose="02040604050505020304" pitchFamily="18" charset="0"/>
              </a:rPr>
              <a:t>NO</a:t>
            </a:r>
            <a:r>
              <a:rPr lang="es-ES" b="1" dirty="0" smtClean="0">
                <a:solidFill>
                  <a:srgbClr val="00B050"/>
                </a:solidFill>
                <a:latin typeface="Century" panose="02040604050505020304" pitchFamily="18" charset="0"/>
              </a:rPr>
              <a:t> </a:t>
            </a:r>
            <a:r>
              <a:rPr lang="es-ES" dirty="0" smtClean="0">
                <a:latin typeface="Century" panose="02040604050505020304" pitchFamily="18" charset="0"/>
              </a:rPr>
              <a:t>importa </a:t>
            </a:r>
            <a:r>
              <a:rPr lang="es-ES" dirty="0">
                <a:latin typeface="Century" panose="02040604050505020304" pitchFamily="18" charset="0"/>
              </a:rPr>
              <a:t>el </a:t>
            </a:r>
            <a:r>
              <a:rPr lang="es-ES" dirty="0" smtClean="0">
                <a:latin typeface="Century" panose="02040604050505020304" pitchFamily="18" charset="0"/>
              </a:rPr>
              <a:t>orden (da igual a quien castigue primero)</a:t>
            </a:r>
            <a:endParaRPr lang="es-ES" dirty="0">
              <a:latin typeface="Century" panose="02040604050505020304" pitchFamily="18" charset="0"/>
            </a:endParaRPr>
          </a:p>
          <a:p>
            <a:pPr lvl="1" algn="just"/>
            <a:r>
              <a:rPr lang="es-ES" b="1" dirty="0" smtClean="0">
                <a:solidFill>
                  <a:srgbClr val="FF0000"/>
                </a:solidFill>
                <a:latin typeface="Century" panose="02040604050505020304" pitchFamily="18" charset="0"/>
              </a:rPr>
              <a:t>NO</a:t>
            </a:r>
            <a:r>
              <a:rPr lang="es-ES" b="1" dirty="0" smtClean="0">
                <a:solidFill>
                  <a:srgbClr val="00B050"/>
                </a:solidFill>
                <a:latin typeface="Century" panose="02040604050505020304" pitchFamily="18" charset="0"/>
              </a:rPr>
              <a:t> </a:t>
            </a:r>
            <a:r>
              <a:rPr lang="es-ES" dirty="0" smtClean="0">
                <a:latin typeface="Century" panose="02040604050505020304" pitchFamily="18" charset="0"/>
              </a:rPr>
              <a:t>se </a:t>
            </a:r>
            <a:r>
              <a:rPr lang="es-ES" dirty="0">
                <a:latin typeface="Century" panose="02040604050505020304" pitchFamily="18" charset="0"/>
              </a:rPr>
              <a:t>repiten los </a:t>
            </a:r>
            <a:r>
              <a:rPr lang="es-ES" dirty="0" smtClean="0">
                <a:latin typeface="Century" panose="02040604050505020304" pitchFamily="18" charset="0"/>
              </a:rPr>
              <a:t>elementos (son alumnos…)</a:t>
            </a:r>
            <a:endParaRPr lang="es-ES" dirty="0">
              <a:latin typeface="Century" panose="02040604050505020304" pitchFamily="18" charset="0"/>
            </a:endParaRPr>
          </a:p>
        </p:txBody>
      </p:sp>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182"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640" y="3037786"/>
            <a:ext cx="642938" cy="642938"/>
          </a:xfrm>
          <a:prstGeom prst="rect">
            <a:avLst/>
          </a:prstGeom>
        </p:spPr>
      </p:pic>
    </p:spTree>
    <p:extLst>
      <p:ext uri="{BB962C8B-B14F-4D97-AF65-F5344CB8AC3E}">
        <p14:creationId xmlns:p14="http://schemas.microsoft.com/office/powerpoint/2010/main" val="2830725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1.6.2. Combinaciones</a:t>
            </a:r>
            <a:endParaRPr lang="es-ES" dirty="0">
              <a:latin typeface="Century" panose="02040604050505020304" pitchFamily="18" charset="0"/>
            </a:endParaRP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latin typeface="Century" panose="02040604050505020304" pitchFamily="18" charset="0"/>
              </a:rPr>
              <a:t>Se dice que realizamos </a:t>
            </a:r>
            <a:r>
              <a:rPr lang="es-ES" b="1" dirty="0" smtClean="0">
                <a:latin typeface="Century" panose="02040604050505020304" pitchFamily="18" charset="0"/>
              </a:rPr>
              <a:t>combinaciones </a:t>
            </a:r>
            <a:r>
              <a:rPr lang="es-ES" dirty="0" smtClean="0">
                <a:latin typeface="Century" panose="02040604050505020304" pitchFamily="18" charset="0"/>
              </a:rPr>
              <a:t>de m elementos tomados de n en n</a:t>
            </a:r>
          </a:p>
          <a:p>
            <a:pPr algn="just"/>
            <a:r>
              <a:rPr lang="es-ES" dirty="0" smtClean="0">
                <a:latin typeface="Century" panose="02040604050505020304" pitchFamily="18" charset="0"/>
              </a:rPr>
              <a:t>En el ejemplo, realizamos </a:t>
            </a:r>
            <a:r>
              <a:rPr lang="es-ES" b="1" dirty="0" smtClean="0">
                <a:latin typeface="Century" panose="02040604050505020304" pitchFamily="18" charset="0"/>
              </a:rPr>
              <a:t>combinaciones </a:t>
            </a:r>
            <a:r>
              <a:rPr lang="es-ES" dirty="0" smtClean="0">
                <a:latin typeface="Century" panose="02040604050505020304" pitchFamily="18" charset="0"/>
              </a:rPr>
              <a:t>de 20 elementos, tomados de 3 en 3.</a:t>
            </a:r>
          </a:p>
          <a:p>
            <a:pPr algn="just"/>
            <a:r>
              <a:rPr lang="es-ES" dirty="0">
                <a:solidFill>
                  <a:srgbClr val="0070C0"/>
                </a:solidFill>
                <a:latin typeface="Century" panose="02040604050505020304" pitchFamily="18" charset="0"/>
              </a:rPr>
              <a:t>Ejemplo: ¿Cuántas formas hay de castigar a tres alumnos al azar de entre 20 que hay en clase?</a:t>
            </a:r>
          </a:p>
        </p:txBody>
      </p:sp>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522"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2799"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3359227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a:latin typeface="Century" panose="02040604050505020304" pitchFamily="18" charset="0"/>
              </a:rPr>
              <a:t>1.6.2. Combinaciones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latin typeface="Century" panose="02040604050505020304" pitchFamily="18" charset="0"/>
                  </a:rPr>
                  <a:t>Se dice que realizamos </a:t>
                </a:r>
                <a:r>
                  <a:rPr lang="es-ES" b="1" dirty="0" smtClean="0">
                    <a:latin typeface="Century" panose="02040604050505020304" pitchFamily="18" charset="0"/>
                  </a:rPr>
                  <a:t>combinaciones </a:t>
                </a:r>
                <a:r>
                  <a:rPr lang="es-ES" dirty="0" smtClean="0">
                    <a:latin typeface="Century" panose="02040604050505020304" pitchFamily="18" charset="0"/>
                  </a:rPr>
                  <a:t>de m elementos tomados de n en n</a:t>
                </a:r>
              </a:p>
              <a:p>
                <a:pPr algn="just"/>
                <a:r>
                  <a:rPr lang="es-ES" dirty="0" smtClean="0">
                    <a:latin typeface="Century" panose="02040604050505020304" pitchFamily="18" charset="0"/>
                  </a:rPr>
                  <a:t>La notación utilizada es </a:t>
                </a:r>
                <a14:m>
                  <m:oMath xmlns:m="http://schemas.openxmlformats.org/officeDocument/2006/math">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𝐶</m:t>
                        </m:r>
                      </m:e>
                      <m:sub>
                        <m:r>
                          <a:rPr lang="es-ES" b="0" i="1" smtClean="0">
                            <a:latin typeface="Cambria Math" panose="02040503050406030204" pitchFamily="18" charset="0"/>
                          </a:rPr>
                          <m:t>𝑚</m:t>
                        </m:r>
                      </m:sub>
                      <m:sup>
                        <m:r>
                          <a:rPr lang="es-ES" b="0" i="1" smtClean="0">
                            <a:latin typeface="Cambria Math" panose="02040503050406030204" pitchFamily="18" charset="0"/>
                          </a:rPr>
                          <m:t>𝑛</m:t>
                        </m:r>
                      </m:sup>
                    </m:sSubSup>
                  </m:oMath>
                </a14:m>
                <a:endParaRPr lang="es-ES" dirty="0" smtClean="0">
                  <a:latin typeface="Century" panose="02040604050505020304" pitchFamily="18" charset="0"/>
                </a:endParaRPr>
              </a:p>
              <a:p>
                <a:pPr algn="just"/>
                <a:r>
                  <a:rPr lang="es-ES" dirty="0">
                    <a:solidFill>
                      <a:srgbClr val="0070C0"/>
                    </a:solidFill>
                    <a:latin typeface="Century" panose="02040604050505020304" pitchFamily="18" charset="0"/>
                  </a:rPr>
                  <a:t>Ejemplo: ¿Cuántas formas hay de castigar a tres alumnos al azar de entre 20 que hay en clase?</a:t>
                </a:r>
              </a:p>
              <a:p>
                <a:pPr lvl="1" algn="just"/>
                <a:r>
                  <a:rPr lang="es-ES" dirty="0" smtClean="0">
                    <a:solidFill>
                      <a:srgbClr val="0070C0"/>
                    </a:solidFill>
                    <a:latin typeface="Century" panose="02040604050505020304" pitchFamily="18" charset="0"/>
                  </a:rPr>
                  <a:t>Debemos calcular, pues, las combinaciones de 20 elementos, tomados de 3 en 3. Por tanto, debemos calcular:</a:t>
                </a:r>
              </a:p>
              <a:p>
                <a:pPr marL="914400" lvl="2" indent="0" algn="just">
                  <a:buNone/>
                </a:pPr>
                <a14:m>
                  <m:oMathPara xmlns:m="http://schemas.openxmlformats.org/officeDocument/2006/math">
                    <m:oMathParaPr>
                      <m:jc m:val="centerGroup"/>
                    </m:oMathParaPr>
                    <m:oMath xmlns:m="http://schemas.openxmlformats.org/officeDocument/2006/math">
                      <m:sSubSup>
                        <m:sSubSupPr>
                          <m:ctrlPr>
                            <a:rPr lang="es-ES" sz="2500" b="0" i="1" dirty="0" smtClean="0">
                              <a:solidFill>
                                <a:srgbClr val="0070C0"/>
                              </a:solidFill>
                              <a:latin typeface="Cambria Math" panose="02040503050406030204" pitchFamily="18" charset="0"/>
                            </a:rPr>
                          </m:ctrlPr>
                        </m:sSubSupPr>
                        <m:e>
                          <m:r>
                            <a:rPr lang="es-ES" sz="2500" b="0" i="1" dirty="0" smtClean="0">
                              <a:solidFill>
                                <a:srgbClr val="0070C0"/>
                              </a:solidFill>
                              <a:latin typeface="Cambria Math" panose="02040503050406030204" pitchFamily="18" charset="0"/>
                            </a:rPr>
                            <m:t>𝐶</m:t>
                          </m:r>
                        </m:e>
                        <m:sub>
                          <m:r>
                            <a:rPr lang="es-ES" sz="2500" b="0" i="1" dirty="0" smtClean="0">
                              <a:solidFill>
                                <a:srgbClr val="0070C0"/>
                              </a:solidFill>
                              <a:latin typeface="Cambria Math" panose="02040503050406030204" pitchFamily="18" charset="0"/>
                            </a:rPr>
                            <m:t>20</m:t>
                          </m:r>
                        </m:sub>
                        <m:sup>
                          <m:r>
                            <a:rPr lang="es-ES" sz="2500" b="0" i="1" dirty="0" smtClean="0">
                              <a:solidFill>
                                <a:srgbClr val="0070C0"/>
                              </a:solidFill>
                              <a:latin typeface="Cambria Math" panose="02040503050406030204" pitchFamily="18" charset="0"/>
                            </a:rPr>
                            <m:t>3</m:t>
                          </m:r>
                        </m:sup>
                      </m:sSubSup>
                    </m:oMath>
                  </m:oMathPara>
                </a14:m>
                <a:endParaRPr lang="es-ES" sz="2500" dirty="0" smtClean="0">
                  <a:solidFill>
                    <a:srgbClr val="0070C0"/>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0" name="Flowchart: Magnetic Disk 9"/>
          <p:cNvSpPr/>
          <p:nvPr/>
        </p:nvSpPr>
        <p:spPr>
          <a:xfrm>
            <a:off x="1773862"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1" name="Flowchart: Magnetic Disk 10"/>
          <p:cNvSpPr/>
          <p:nvPr/>
        </p:nvSpPr>
        <p:spPr>
          <a:xfrm>
            <a:off x="1333571" y="3572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2" name="Flowchart: Magnetic Disk 11"/>
          <p:cNvSpPr/>
          <p:nvPr/>
        </p:nvSpPr>
        <p:spPr>
          <a:xfrm>
            <a:off x="1553136" y="3572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2110916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a:latin typeface="Century" panose="02040604050505020304" pitchFamily="18" charset="0"/>
              </a:rPr>
              <a:t>1.6.2. Combinaciones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13550"/>
                <a:ext cx="7886446" cy="5673687"/>
              </a:xfrm>
            </p:spPr>
            <p:txBody>
              <a:bodyPr anchor="t">
                <a:normAutofit/>
              </a:bodyPr>
              <a:lstStyle/>
              <a:p>
                <a:pPr algn="just"/>
                <a:r>
                  <a:rPr lang="es-ES" sz="2000" dirty="0" smtClean="0">
                    <a:latin typeface="Century" panose="02040604050505020304" pitchFamily="18" charset="0"/>
                  </a:rPr>
                  <a:t>La expresión que determina el número de opciones es:</a:t>
                </a:r>
              </a:p>
              <a:p>
                <a:pPr marL="0" indent="0" algn="just">
                  <a:buNone/>
                </a:pPr>
                <a14:m>
                  <m:oMathPara xmlns:m="http://schemas.openxmlformats.org/officeDocument/2006/math">
                    <m:oMathParaPr>
                      <m:jc m:val="centerGroup"/>
                    </m:oMathParaPr>
                    <m:oMath xmlns:m="http://schemas.openxmlformats.org/officeDocument/2006/math">
                      <m:sSubSup>
                        <m:sSubSupPr>
                          <m:ctrlPr>
                            <a:rPr lang="es-ES" sz="2000" b="0" i="1" smtClean="0">
                              <a:latin typeface="Cambria Math" panose="02040503050406030204" pitchFamily="18" charset="0"/>
                            </a:rPr>
                          </m:ctrlPr>
                        </m:sSubSupPr>
                        <m:e>
                          <m:r>
                            <a:rPr lang="es-ES" sz="2000" b="0" i="1" smtClean="0">
                              <a:latin typeface="Cambria Math" panose="02040503050406030204" pitchFamily="18" charset="0"/>
                            </a:rPr>
                            <m:t>𝐶</m:t>
                          </m:r>
                        </m:e>
                        <m:sub>
                          <m:r>
                            <a:rPr lang="es-ES" sz="2000" b="0" i="1" smtClean="0">
                              <a:latin typeface="Cambria Math" panose="02040503050406030204" pitchFamily="18" charset="0"/>
                            </a:rPr>
                            <m:t>𝑚</m:t>
                          </m:r>
                        </m:sub>
                        <m:sup>
                          <m:r>
                            <a:rPr lang="es-ES" sz="2000" b="0" i="1" smtClean="0">
                              <a:latin typeface="Cambria Math" panose="02040503050406030204" pitchFamily="18" charset="0"/>
                            </a:rPr>
                            <m:t>𝑛</m:t>
                          </m:r>
                        </m:sup>
                      </m:sSubSup>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𝑚</m:t>
                              </m:r>
                            </m:e>
                            <m:e>
                              <m:r>
                                <a:rPr lang="es-ES" sz="2000" b="0" i="1" smtClean="0">
                                  <a:latin typeface="Cambria Math" panose="02040503050406030204" pitchFamily="18" charset="0"/>
                                </a:rPr>
                                <m:t>𝑛</m:t>
                              </m:r>
                            </m:e>
                          </m:eqArr>
                        </m:e>
                      </m:d>
                    </m:oMath>
                  </m:oMathPara>
                </a14:m>
                <a:endParaRPr lang="es-ES" sz="2000" dirty="0" smtClean="0">
                  <a:latin typeface="Century" panose="02040604050505020304" pitchFamily="18" charset="0"/>
                </a:endParaRPr>
              </a:p>
              <a:p>
                <a:pPr algn="just"/>
                <a:r>
                  <a:rPr lang="es-ES" sz="2000" dirty="0">
                    <a:solidFill>
                      <a:srgbClr val="0070C0"/>
                    </a:solidFill>
                    <a:latin typeface="Century" panose="02040604050505020304" pitchFamily="18" charset="0"/>
                  </a:rPr>
                  <a:t>Ejemplo: ¿Cuántas formas hay de castigar a tres alumnos al azar de entre 20 que hay en clase?</a:t>
                </a:r>
              </a:p>
              <a:p>
                <a:pPr lvl="1" algn="just"/>
                <a:r>
                  <a:rPr lang="es-ES" dirty="0" smtClean="0">
                    <a:solidFill>
                      <a:srgbClr val="0070C0"/>
                    </a:solidFill>
                    <a:latin typeface="Century" panose="02040604050505020304" pitchFamily="18" charset="0"/>
                  </a:rPr>
                  <a:t>Debemos calcular, pues, las combinaciones de 20 elementos, tomados de 3 en 3. Por tanto, debemos calcular:</a:t>
                </a:r>
              </a:p>
              <a:p>
                <a:pPr marL="457200" lvl="1" indent="0" algn="just">
                  <a:buNone/>
                </a:pPr>
                <a14:m>
                  <m:oMathPara xmlns:m="http://schemas.openxmlformats.org/officeDocument/2006/math">
                    <m:oMathParaPr>
                      <m:jc m:val="centerGroup"/>
                    </m:oMathParaPr>
                    <m:oMath xmlns:m="http://schemas.openxmlformats.org/officeDocument/2006/math">
                      <m:sSubSup>
                        <m:sSubSupPr>
                          <m:ctrlPr>
                            <a:rPr lang="es-ES" b="0" i="1" smtClean="0">
                              <a:solidFill>
                                <a:srgbClr val="0070C0"/>
                              </a:solidFill>
                              <a:latin typeface="Cambria Math" panose="02040503050406030204" pitchFamily="18" charset="0"/>
                            </a:rPr>
                          </m:ctrlPr>
                        </m:sSubSupPr>
                        <m:e>
                          <m:r>
                            <a:rPr lang="es-ES" b="0" i="1" smtClean="0">
                              <a:solidFill>
                                <a:srgbClr val="0070C0"/>
                              </a:solidFill>
                              <a:latin typeface="Cambria Math" panose="02040503050406030204" pitchFamily="18" charset="0"/>
                            </a:rPr>
                            <m:t>𝐶</m:t>
                          </m:r>
                        </m:e>
                        <m:sub>
                          <m:r>
                            <a:rPr lang="es-ES" b="0" i="1" smtClean="0">
                              <a:solidFill>
                                <a:srgbClr val="0070C0"/>
                              </a:solidFill>
                              <a:latin typeface="Cambria Math" panose="02040503050406030204" pitchFamily="18" charset="0"/>
                            </a:rPr>
                            <m:t>20</m:t>
                          </m:r>
                        </m:sub>
                        <m:sup>
                          <m:r>
                            <a:rPr lang="es-ES" b="0" i="1" smtClean="0">
                              <a:solidFill>
                                <a:srgbClr val="0070C0"/>
                              </a:solidFill>
                              <a:latin typeface="Cambria Math" panose="02040503050406030204" pitchFamily="18" charset="0"/>
                            </a:rPr>
                            <m:t>3</m:t>
                          </m:r>
                        </m:sup>
                      </m:sSubSup>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m:t>
                          </m:r>
                        </m:num>
                        <m:den>
                          <m:r>
                            <a:rPr lang="es-ES" b="0" i="1" smtClean="0">
                              <a:solidFill>
                                <a:srgbClr val="0070C0"/>
                              </a:solidFill>
                              <a:latin typeface="Cambria Math" panose="02040503050406030204" pitchFamily="18" charset="0"/>
                            </a:rPr>
                            <m:t>3!·</m:t>
                          </m:r>
                          <m:d>
                            <m:dPr>
                              <m:ctrlPr>
                                <a:rPr lang="es-ES" b="0" i="1" smtClean="0">
                                  <a:solidFill>
                                    <a:srgbClr val="0070C0"/>
                                  </a:solidFill>
                                  <a:latin typeface="Cambria Math" panose="02040503050406030204" pitchFamily="18" charset="0"/>
                                </a:rPr>
                              </m:ctrlPr>
                            </m:dPr>
                            <m:e>
                              <m:r>
                                <a:rPr lang="es-ES" b="0" i="1" smtClean="0">
                                  <a:solidFill>
                                    <a:srgbClr val="0070C0"/>
                                  </a:solidFill>
                                  <a:latin typeface="Cambria Math" panose="02040503050406030204" pitchFamily="18" charset="0"/>
                                </a:rPr>
                                <m:t>20−3</m:t>
                              </m:r>
                            </m:e>
                          </m:d>
                          <m:r>
                            <a:rPr lang="es-ES" b="0" i="1" smtClean="0">
                              <a:solidFill>
                                <a:srgbClr val="0070C0"/>
                              </a:solidFill>
                              <a:latin typeface="Cambria Math" panose="02040503050406030204" pitchFamily="18" charset="0"/>
                            </a:rPr>
                            <m:t>!</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m:t>
                          </m:r>
                        </m:num>
                        <m:den>
                          <m:r>
                            <a:rPr lang="es-ES" b="0" i="1" smtClean="0">
                              <a:solidFill>
                                <a:srgbClr val="0070C0"/>
                              </a:solidFill>
                              <a:latin typeface="Cambria Math" panose="02040503050406030204" pitchFamily="18" charset="0"/>
                            </a:rPr>
                            <m:t>3!·17!</m:t>
                          </m:r>
                        </m:den>
                      </m:f>
                    </m:oMath>
                  </m:oMathPara>
                </a14:m>
                <a:endParaRPr lang="es-ES" dirty="0" smtClean="0">
                  <a:solidFill>
                    <a:srgbClr val="0070C0"/>
                  </a:solidFill>
                  <a:latin typeface="Century" panose="02040604050505020304" pitchFamily="18" charset="0"/>
                </a:endParaRPr>
              </a:p>
              <a:p>
                <a:pPr marL="457200" lvl="1" indent="0" algn="just">
                  <a:buNone/>
                </a:pPr>
                <a:r>
                  <a:rPr lang="es-ES" dirty="0" smtClean="0">
                    <a:solidFill>
                      <a:srgbClr val="0070C0"/>
                    </a:solidFill>
                    <a:latin typeface="Century" panose="02040604050505020304" pitchFamily="18" charset="0"/>
                  </a:rPr>
                  <a:t>OJO: hay que intentar calcular siempre utilizando cierta “elegancia” matemática, desarrollando y pensando:</a:t>
                </a:r>
                <a:endParaRPr lang="es-ES" dirty="0">
                  <a:solidFill>
                    <a:srgbClr val="0070C0"/>
                  </a:solidFill>
                  <a:latin typeface="Century" panose="02040604050505020304" pitchFamily="18" charset="0"/>
                </a:endParaRPr>
              </a:p>
              <a:p>
                <a:pPr marL="457200" lvl="1" indent="0" algn="just">
                  <a:buNone/>
                </a:pPr>
                <a14:m>
                  <m:oMathPara xmlns:m="http://schemas.openxmlformats.org/officeDocument/2006/math">
                    <m:oMathParaPr>
                      <m:jc m:val="centerGroup"/>
                    </m:oMathParaPr>
                    <m:oMath xmlns:m="http://schemas.openxmlformats.org/officeDocument/2006/math">
                      <m:f>
                        <m:fPr>
                          <m:ctrlPr>
                            <a:rPr lang="es-ES" i="1">
                              <a:solidFill>
                                <a:srgbClr val="0070C0"/>
                              </a:solidFill>
                              <a:latin typeface="Cambria Math" panose="02040503050406030204" pitchFamily="18" charset="0"/>
                            </a:rPr>
                          </m:ctrlPr>
                        </m:fPr>
                        <m:num>
                          <m:r>
                            <a:rPr lang="es-ES" i="1">
                              <a:solidFill>
                                <a:srgbClr val="0070C0"/>
                              </a:solidFill>
                              <a:latin typeface="Cambria Math" panose="02040503050406030204" pitchFamily="18" charset="0"/>
                            </a:rPr>
                            <m:t>20!</m:t>
                          </m:r>
                        </m:num>
                        <m:den>
                          <m:r>
                            <a:rPr lang="es-ES" i="1">
                              <a:solidFill>
                                <a:srgbClr val="0070C0"/>
                              </a:solidFill>
                              <a:latin typeface="Cambria Math" panose="02040503050406030204" pitchFamily="18" charset="0"/>
                            </a:rPr>
                            <m:t>3!·17!</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20·19·18·</m:t>
                          </m:r>
                          <m:r>
                            <a:rPr lang="es-ES" b="0" i="1" smtClean="0">
                              <a:solidFill>
                                <a:srgbClr val="FF0000"/>
                              </a:solidFill>
                              <a:latin typeface="Cambria Math" panose="02040503050406030204" pitchFamily="18" charset="0"/>
                            </a:rPr>
                            <m:t>17·16·…·4·3·2·1</m:t>
                          </m:r>
                        </m:num>
                        <m:den>
                          <m:r>
                            <a:rPr lang="es-ES" b="0" i="1" smtClean="0">
                              <a:solidFill>
                                <a:srgbClr val="0070C0"/>
                              </a:solidFill>
                              <a:latin typeface="Cambria Math" panose="02040503050406030204" pitchFamily="18" charset="0"/>
                            </a:rPr>
                            <m:t>3·2·1·</m:t>
                          </m:r>
                          <m:r>
                            <a:rPr lang="es-ES" b="0" i="1" smtClean="0">
                              <a:solidFill>
                                <a:srgbClr val="FF0000"/>
                              </a:solidFill>
                              <a:latin typeface="Cambria Math" panose="02040503050406030204" pitchFamily="18" charset="0"/>
                            </a:rPr>
                            <m:t>17·16·…·4·3·2·1</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20·19·18</m:t>
                          </m:r>
                        </m:num>
                        <m:den>
                          <m:r>
                            <a:rPr lang="es-ES" b="0" i="1" smtClean="0">
                              <a:solidFill>
                                <a:srgbClr val="0070C0"/>
                              </a:solidFill>
                              <a:latin typeface="Cambria Math" panose="02040503050406030204" pitchFamily="18" charset="0"/>
                            </a:rPr>
                            <m:t>3·2·1</m:t>
                          </m:r>
                        </m:den>
                      </m:f>
                      <m:r>
                        <a:rPr lang="es-ES" b="0" i="1" smtClean="0">
                          <a:solidFill>
                            <a:srgbClr val="0070C0"/>
                          </a:solidFill>
                          <a:latin typeface="Cambria Math" panose="02040503050406030204" pitchFamily="18" charset="0"/>
                        </a:rPr>
                        <m:t>=10·19·6=1140 </m:t>
                      </m:r>
                      <m:r>
                        <a:rPr lang="es-ES" b="0" i="1" smtClean="0">
                          <a:solidFill>
                            <a:srgbClr val="0070C0"/>
                          </a:solidFill>
                          <a:latin typeface="Cambria Math" panose="02040503050406030204" pitchFamily="18" charset="0"/>
                        </a:rPr>
                        <m:t>𝑓𝑜𝑟𝑚𝑎𝑠</m:t>
                      </m:r>
                      <m:r>
                        <a:rPr lang="es-ES" b="0" i="1" smtClean="0">
                          <a:solidFill>
                            <a:srgbClr val="0070C0"/>
                          </a:solidFill>
                          <a:latin typeface="Cambria Math" panose="02040503050406030204" pitchFamily="18" charset="0"/>
                        </a:rPr>
                        <m:t> </m:t>
                      </m:r>
                      <m:r>
                        <a:rPr lang="es-ES" b="0" i="1" smtClean="0">
                          <a:solidFill>
                            <a:srgbClr val="0070C0"/>
                          </a:solidFill>
                          <a:latin typeface="Cambria Math" panose="02040503050406030204" pitchFamily="18" charset="0"/>
                        </a:rPr>
                        <m:t>𝑑𝑒</m:t>
                      </m:r>
                      <m:r>
                        <a:rPr lang="es-ES" b="0" i="1" smtClean="0">
                          <a:solidFill>
                            <a:srgbClr val="0070C0"/>
                          </a:solidFill>
                          <a:latin typeface="Cambria Math" panose="02040503050406030204" pitchFamily="18" charset="0"/>
                        </a:rPr>
                        <m:t> </m:t>
                      </m:r>
                      <m:r>
                        <a:rPr lang="es-ES" b="0" i="1" smtClean="0">
                          <a:solidFill>
                            <a:srgbClr val="0070C0"/>
                          </a:solidFill>
                          <a:latin typeface="Cambria Math" panose="02040503050406030204" pitchFamily="18" charset="0"/>
                        </a:rPr>
                        <m:t>𝑐𝑎𝑠𝑡𝑖𝑔𝑎𝑟</m:t>
                      </m:r>
                    </m:oMath>
                  </m:oMathPara>
                </a14:m>
                <a:endParaRPr lang="es-ES" dirty="0" smtClean="0">
                  <a:solidFill>
                    <a:srgbClr val="0070C0"/>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13550"/>
                <a:ext cx="7886446" cy="5673687"/>
              </a:xfrm>
              <a:blipFill>
                <a:blip r:embed="rId3"/>
                <a:stretch>
                  <a:fillRect l="-1468" t="-2363" r="-850"/>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0" name="Flowchart: Magnetic Disk 9"/>
          <p:cNvSpPr/>
          <p:nvPr/>
        </p:nvSpPr>
        <p:spPr>
          <a:xfrm>
            <a:off x="1994200"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1" name="Flowchart: Magnetic Disk 10"/>
          <p:cNvSpPr/>
          <p:nvPr/>
        </p:nvSpPr>
        <p:spPr>
          <a:xfrm>
            <a:off x="1333579" y="31491"/>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2" name="Flowchart: Magnetic Disk 11"/>
          <p:cNvSpPr/>
          <p:nvPr/>
        </p:nvSpPr>
        <p:spPr>
          <a:xfrm>
            <a:off x="1553916"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3" name="Flowchart: Magnetic Disk 12"/>
          <p:cNvSpPr/>
          <p:nvPr/>
        </p:nvSpPr>
        <p:spPr>
          <a:xfrm>
            <a:off x="1773481"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5"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072" y="1207588"/>
            <a:ext cx="642938" cy="642938"/>
          </a:xfrm>
          <a:prstGeom prst="rect">
            <a:avLst/>
          </a:prstGeom>
        </p:spPr>
      </p:pic>
    </p:spTree>
    <p:extLst>
      <p:ext uri="{BB962C8B-B14F-4D97-AF65-F5344CB8AC3E}">
        <p14:creationId xmlns:p14="http://schemas.microsoft.com/office/powerpoint/2010/main" val="169109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a:latin typeface="Century" panose="02040604050505020304" pitchFamily="18" charset="0"/>
              </a:rPr>
              <a:t>1.6.2. Combinaciones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13550"/>
                <a:ext cx="7886446" cy="5673687"/>
              </a:xfrm>
            </p:spPr>
            <p:txBody>
              <a:bodyPr anchor="t">
                <a:normAutofit/>
              </a:bodyPr>
              <a:lstStyle/>
              <a:p>
                <a:pPr algn="just"/>
                <a:r>
                  <a:rPr lang="es-ES" sz="2000" dirty="0" smtClean="0">
                    <a:latin typeface="Century" panose="02040604050505020304" pitchFamily="18" charset="0"/>
                  </a:rPr>
                  <a:t>Nótese que, desde este punto de vista, muchas propiedades de las vistas anteriormente son obvias. Por ejemplo:</a:t>
                </a:r>
              </a:p>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𝑚</m:t>
                              </m:r>
                            </m:e>
                            <m:e>
                              <m:r>
                                <a:rPr lang="es-ES" sz="2000" b="0" i="1" smtClean="0">
                                  <a:latin typeface="Cambria Math" panose="02040503050406030204" pitchFamily="18" charset="0"/>
                                </a:rPr>
                                <m:t>𝑚</m:t>
                              </m:r>
                            </m:e>
                          </m:eqArr>
                        </m:e>
                      </m:d>
                      <m:r>
                        <a:rPr lang="es-ES" sz="2000" b="0" i="1" smtClean="0">
                          <a:latin typeface="Cambria Math" panose="02040503050406030204" pitchFamily="18" charset="0"/>
                        </a:rPr>
                        <m:t>=1</m:t>
                      </m:r>
                    </m:oMath>
                  </m:oMathPara>
                </a14:m>
                <a:endParaRPr lang="es-ES" sz="2000" dirty="0" smtClean="0">
                  <a:solidFill>
                    <a:srgbClr val="0070C0"/>
                  </a:solidFill>
                  <a:latin typeface="Century" panose="02040604050505020304" pitchFamily="18" charset="0"/>
                </a:endParaRPr>
              </a:p>
              <a:p>
                <a:pPr marL="0" indent="0" algn="just">
                  <a:buNone/>
                </a:pPr>
                <a:r>
                  <a:rPr lang="es-ES" sz="2000" dirty="0" smtClean="0">
                    <a:latin typeface="Century" panose="02040604050505020304" pitchFamily="18" charset="0"/>
                  </a:rPr>
                  <a:t>	¿De cuántas formas se pueden colocar m elementos tomando m de 	ellos, sin importar el orden? Obviamente de 1 manera: cogiendo 	todos</a:t>
                </a:r>
              </a:p>
              <a:p>
                <a:pPr marL="0" indent="0" algn="just">
                  <a:buNone/>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b="0" i="1" smtClean="0">
                                  <a:latin typeface="Cambria Math" panose="02040503050406030204" pitchFamily="18" charset="0"/>
                                </a:rPr>
                                <m:t>0</m:t>
                              </m:r>
                            </m:e>
                          </m:eqArr>
                        </m:e>
                      </m:d>
                      <m:r>
                        <a:rPr lang="es-ES" sz="2000" i="1">
                          <a:latin typeface="Cambria Math" panose="02040503050406030204" pitchFamily="18" charset="0"/>
                        </a:rPr>
                        <m:t>=</m:t>
                      </m:r>
                      <m:r>
                        <a:rPr lang="es-ES" sz="2000" b="0" i="1" smtClean="0">
                          <a:latin typeface="Cambria Math" panose="02040503050406030204" pitchFamily="18" charset="0"/>
                        </a:rPr>
                        <m:t>1</m:t>
                      </m:r>
                    </m:oMath>
                  </m:oMathPara>
                </a14:m>
                <a:endParaRPr lang="es-ES" sz="2000" dirty="0" smtClean="0">
                  <a:latin typeface="Century" panose="02040604050505020304" pitchFamily="18" charset="0"/>
                </a:endParaRPr>
              </a:p>
              <a:p>
                <a:pPr marL="0" indent="0" algn="just">
                  <a:buNone/>
                </a:pPr>
                <a:r>
                  <a:rPr lang="es-ES" sz="2000" dirty="0" smtClean="0">
                    <a:latin typeface="Century" panose="02040604050505020304" pitchFamily="18" charset="0"/>
                  </a:rPr>
                  <a:t>	¿De cuántas formas se pueden colocar m elementos sin tomar 	ninguno de ellos? De una forma: no cogiendo ninguno</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13550"/>
                <a:ext cx="7886446" cy="5673687"/>
              </a:xfrm>
              <a:blipFill>
                <a:blip r:embed="rId3"/>
                <a:stretch>
                  <a:fillRect l="-1468" t="-2363" r="-850"/>
                </a:stretch>
              </a:blipFill>
            </p:spPr>
            <p:txBody>
              <a:bodyPr/>
              <a:lstStyle/>
              <a:p>
                <a:r>
                  <a:rPr lang="es-ES">
                    <a:noFill/>
                  </a:rPr>
                  <a:t> </a:t>
                </a:r>
              </a:p>
            </p:txBody>
          </p:sp>
        </mc:Fallback>
      </mc:AlternateContent>
      <p:sp>
        <p:nvSpPr>
          <p:cNvPr id="4" name="Flowchart: Magnetic Disk 3"/>
          <p:cNvSpPr/>
          <p:nvPr/>
        </p:nvSpPr>
        <p:spPr>
          <a:xfrm>
            <a:off x="1135797" y="29375"/>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1" name="Flowchart: Magnetic Disk 10"/>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2" name="Flowchart: Magnetic Disk 11"/>
          <p:cNvSpPr/>
          <p:nvPr/>
        </p:nvSpPr>
        <p:spPr>
          <a:xfrm>
            <a:off x="1333571" y="31491"/>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3" name="Flowchart: Magnetic Disk 12"/>
          <p:cNvSpPr/>
          <p:nvPr/>
        </p:nvSpPr>
        <p:spPr>
          <a:xfrm>
            <a:off x="1553908"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4" name="Flowchart: Magnetic Disk 13"/>
          <p:cNvSpPr/>
          <p:nvPr/>
        </p:nvSpPr>
        <p:spPr>
          <a:xfrm>
            <a:off x="1994582" y="31401"/>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5" name="Flowchart: Magnetic Disk 14"/>
          <p:cNvSpPr/>
          <p:nvPr/>
        </p:nvSpPr>
        <p:spPr>
          <a:xfrm>
            <a:off x="1785262" y="29375"/>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531742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a:latin typeface="Century" panose="02040604050505020304" pitchFamily="18" charset="0"/>
              </a:rPr>
              <a:t>1.6.2. Combinaciones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latin typeface="Century" panose="02040604050505020304" pitchFamily="18" charset="0"/>
              </a:rPr>
              <a:t>Ejercicios. </a:t>
            </a:r>
            <a:r>
              <a:rPr lang="es-ES" b="1" u="sng" dirty="0" smtClean="0">
                <a:latin typeface="Century" panose="02040604050505020304" pitchFamily="18" charset="0"/>
              </a:rPr>
              <a:t>Comprueba primero qué tipo de recuento es.</a:t>
            </a:r>
          </a:p>
          <a:p>
            <a:pPr lvl="1" algn="just"/>
            <a:r>
              <a:rPr lang="es-ES" sz="2100" dirty="0" smtClean="0">
                <a:solidFill>
                  <a:srgbClr val="0070C0"/>
                </a:solidFill>
                <a:latin typeface="Century" panose="02040604050505020304" pitchFamily="18" charset="0"/>
              </a:rPr>
              <a:t>Determina de cuántas maneras puede quedar la clasificación de la liga alemana, que cuenta con 17 equipos.</a:t>
            </a:r>
          </a:p>
          <a:p>
            <a:pPr lvl="1" algn="just"/>
            <a:r>
              <a:rPr lang="es-ES" sz="2100" dirty="0" smtClean="0">
                <a:solidFill>
                  <a:srgbClr val="0070C0"/>
                </a:solidFill>
                <a:latin typeface="Century" panose="02040604050505020304" pitchFamily="18" charset="0"/>
              </a:rPr>
              <a:t>En una bodega hay 50 botellas diferentes, y quiero sacar dos de ellas para comer. Determina de cuántas formas puede hacerse.</a:t>
            </a:r>
          </a:p>
          <a:p>
            <a:pPr lvl="1" algn="just"/>
            <a:r>
              <a:rPr lang="es-ES" sz="2100" dirty="0" smtClean="0">
                <a:solidFill>
                  <a:srgbClr val="0070C0"/>
                </a:solidFill>
                <a:latin typeface="Century" panose="02040604050505020304" pitchFamily="18" charset="0"/>
              </a:rPr>
              <a:t>Quiero sacar a cinco alumnos de una clase de 25 alumnos para ayudar a montar un escenario. Determina de cuántas formas puede hacerse.</a:t>
            </a:r>
          </a:p>
          <a:p>
            <a:pPr lvl="1" algn="just"/>
            <a:r>
              <a:rPr lang="es-ES" sz="2100" dirty="0" smtClean="0">
                <a:solidFill>
                  <a:srgbClr val="0070C0"/>
                </a:solidFill>
                <a:latin typeface="Century" panose="02040604050505020304" pitchFamily="18" charset="0"/>
              </a:rPr>
              <a:t>En una baraja de póker hay 52 cartas. Inicialmente dan 2 a cada jugador. Determina cuántas manos posibles puedes tener en </a:t>
            </a:r>
            <a:r>
              <a:rPr lang="es-ES" sz="2100" dirty="0" err="1" smtClean="0">
                <a:solidFill>
                  <a:srgbClr val="0070C0"/>
                </a:solidFill>
                <a:latin typeface="Century" panose="02040604050505020304" pitchFamily="18" charset="0"/>
              </a:rPr>
              <a:t>preflop</a:t>
            </a:r>
            <a:r>
              <a:rPr lang="es-ES" sz="2100" dirty="0" smtClean="0">
                <a:solidFill>
                  <a:srgbClr val="0070C0"/>
                </a:solidFill>
                <a:latin typeface="Century" panose="02040604050505020304" pitchFamily="18" charset="0"/>
              </a:rPr>
              <a:t>.</a:t>
            </a:r>
          </a:p>
        </p:txBody>
      </p:sp>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31345" y="3572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51682" y="37839"/>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192356" y="3563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983036"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0" y="4821645"/>
            <a:ext cx="642938" cy="642938"/>
          </a:xfrm>
          <a:prstGeom prst="rect">
            <a:avLst/>
          </a:prstGeom>
        </p:spPr>
      </p:pic>
      <p:sp>
        <p:nvSpPr>
          <p:cNvPr id="17" name="Elipse 16"/>
          <p:cNvSpPr/>
          <p:nvPr/>
        </p:nvSpPr>
        <p:spPr>
          <a:xfrm>
            <a:off x="779095" y="1617980"/>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22</a:t>
            </a:r>
            <a:endParaRPr lang="es-ES" dirty="0">
              <a:latin typeface="Century" panose="02040604050505020304" pitchFamily="18" charset="0"/>
            </a:endParaRPr>
          </a:p>
        </p:txBody>
      </p:sp>
      <p:sp>
        <p:nvSpPr>
          <p:cNvPr id="18" name="Elipse 17"/>
          <p:cNvSpPr/>
          <p:nvPr/>
        </p:nvSpPr>
        <p:spPr>
          <a:xfrm>
            <a:off x="775462" y="2459182"/>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23</a:t>
            </a:r>
            <a:endParaRPr lang="es-ES" dirty="0">
              <a:latin typeface="Century" panose="02040604050505020304" pitchFamily="18" charset="0"/>
            </a:endParaRPr>
          </a:p>
        </p:txBody>
      </p:sp>
      <p:sp>
        <p:nvSpPr>
          <p:cNvPr id="19" name="Elipse 18"/>
          <p:cNvSpPr/>
          <p:nvPr/>
        </p:nvSpPr>
        <p:spPr>
          <a:xfrm>
            <a:off x="766842" y="3346585"/>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24</a:t>
            </a:r>
            <a:endParaRPr lang="es-ES" dirty="0">
              <a:latin typeface="Century" panose="02040604050505020304" pitchFamily="18" charset="0"/>
            </a:endParaRPr>
          </a:p>
        </p:txBody>
      </p:sp>
      <p:sp>
        <p:nvSpPr>
          <p:cNvPr id="20" name="Elipse 19"/>
          <p:cNvSpPr/>
          <p:nvPr/>
        </p:nvSpPr>
        <p:spPr>
          <a:xfrm>
            <a:off x="766841" y="4388923"/>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25</a:t>
            </a:r>
            <a:endParaRPr lang="es-ES" dirty="0">
              <a:latin typeface="Century" panose="02040604050505020304" pitchFamily="18" charset="0"/>
            </a:endParaRPr>
          </a:p>
        </p:txBody>
      </p:sp>
      <p:sp>
        <p:nvSpPr>
          <p:cNvPr id="5" name="Flecha abajo 4"/>
          <p:cNvSpPr/>
          <p:nvPr/>
        </p:nvSpPr>
        <p:spPr>
          <a:xfrm>
            <a:off x="4589417" y="5782491"/>
            <a:ext cx="461554" cy="931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Tree>
    <p:extLst>
      <p:ext uri="{BB962C8B-B14F-4D97-AF65-F5344CB8AC3E}">
        <p14:creationId xmlns:p14="http://schemas.microsoft.com/office/powerpoint/2010/main" val="821629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1.6.3 Combinaciones con repetición</a:t>
            </a:r>
            <a:endParaRPr lang="es-ES" dirty="0"/>
          </a:p>
        </p:txBody>
      </p:sp>
      <p:sp>
        <p:nvSpPr>
          <p:cNvPr id="5" name="Content Placeholder 4"/>
          <p:cNvSpPr>
            <a:spLocks noGrp="1"/>
          </p:cNvSpPr>
          <p:nvPr>
            <p:ph idx="1"/>
          </p:nvPr>
        </p:nvSpPr>
        <p:spPr/>
        <p:txBody>
          <a:bodyPr/>
          <a:lstStyle/>
          <a:p>
            <a:endParaRPr lang="es-ES"/>
          </a:p>
        </p:txBody>
      </p:sp>
      <p:pic>
        <p:nvPicPr>
          <p:cNvPr id="1026" name="Picture 2" descr="http://clipstonevillage.co.uk/wp-content/uploads/2012/01/comings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79" y="1250405"/>
            <a:ext cx="7590621" cy="5607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Flecha abajo 5"/>
          <p:cNvSpPr/>
          <p:nvPr/>
        </p:nvSpPr>
        <p:spPr>
          <a:xfrm>
            <a:off x="8679086" y="4885508"/>
            <a:ext cx="461554" cy="931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4105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38" y="404813"/>
            <a:ext cx="7515225" cy="617537"/>
          </a:xfrm>
        </p:spPr>
        <p:txBody>
          <a:bodyPr rtlCol="0">
            <a:normAutofit fontScale="90000"/>
          </a:bodyPr>
          <a:lstStyle/>
          <a:p>
            <a:pPr fontAlgn="auto">
              <a:spcAft>
                <a:spcPts val="0"/>
              </a:spcAft>
              <a:defRPr/>
            </a:pPr>
            <a:r>
              <a:rPr lang="es-ES" dirty="0" smtClean="0">
                <a:latin typeface="Century" panose="02040604050505020304" pitchFamily="18" charset="0"/>
              </a:rPr>
              <a:t>RESUMEN</a:t>
            </a:r>
            <a:endParaRPr lang="es-ES" dirty="0">
              <a:latin typeface="Century" panose="020406040505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063" y="629285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a 13"/>
          <p:cNvGraphicFramePr>
            <a:graphicFrameLocks noGrp="1"/>
          </p:cNvGraphicFramePr>
          <p:nvPr>
            <p:extLst>
              <p:ext uri="{D42A27DB-BD31-4B8C-83A1-F6EECF244321}">
                <p14:modId xmlns:p14="http://schemas.microsoft.com/office/powerpoint/2010/main" val="1414143398"/>
              </p:ext>
            </p:extLst>
          </p:nvPr>
        </p:nvGraphicFramePr>
        <p:xfrm>
          <a:off x="190486" y="1231537"/>
          <a:ext cx="8805468" cy="4054350"/>
        </p:xfrm>
        <a:graphic>
          <a:graphicData uri="http://schemas.openxmlformats.org/drawingml/2006/table">
            <a:tbl>
              <a:tblPr firstRow="1" bandRow="1">
                <a:tableStyleId>{5C22544A-7EE6-4342-B048-85BDC9FD1C3A}</a:tableStyleId>
              </a:tblPr>
              <a:tblGrid>
                <a:gridCol w="2717102">
                  <a:extLst>
                    <a:ext uri="{9D8B030D-6E8A-4147-A177-3AD203B41FA5}">
                      <a16:colId xmlns:a16="http://schemas.microsoft.com/office/drawing/2014/main" val="20000"/>
                    </a:ext>
                  </a:extLst>
                </a:gridCol>
                <a:gridCol w="1202858">
                  <a:extLst>
                    <a:ext uri="{9D8B030D-6E8A-4147-A177-3AD203B41FA5}">
                      <a16:colId xmlns:a16="http://schemas.microsoft.com/office/drawing/2014/main" val="20001"/>
                    </a:ext>
                  </a:extLst>
                </a:gridCol>
                <a:gridCol w="992777">
                  <a:extLst>
                    <a:ext uri="{9D8B030D-6E8A-4147-A177-3AD203B41FA5}">
                      <a16:colId xmlns:a16="http://schemas.microsoft.com/office/drawing/2014/main" val="20002"/>
                    </a:ext>
                  </a:extLst>
                </a:gridCol>
                <a:gridCol w="1105988">
                  <a:extLst>
                    <a:ext uri="{9D8B030D-6E8A-4147-A177-3AD203B41FA5}">
                      <a16:colId xmlns:a16="http://schemas.microsoft.com/office/drawing/2014/main" val="20003"/>
                    </a:ext>
                  </a:extLst>
                </a:gridCol>
                <a:gridCol w="2786743">
                  <a:extLst>
                    <a:ext uri="{9D8B030D-6E8A-4147-A177-3AD203B41FA5}">
                      <a16:colId xmlns:a16="http://schemas.microsoft.com/office/drawing/2014/main" val="20004"/>
                    </a:ext>
                  </a:extLst>
                </a:gridCol>
              </a:tblGrid>
              <a:tr h="1066800">
                <a:tc>
                  <a:txBody>
                    <a:bodyPr/>
                    <a:lstStyle/>
                    <a:p>
                      <a:pPr algn="ctr"/>
                      <a:r>
                        <a:rPr lang="es-ES" sz="1600" dirty="0" smtClean="0"/>
                        <a:t>Nombre</a:t>
                      </a:r>
                      <a:endParaRPr lang="es-ES" sz="1600" dirty="0"/>
                    </a:p>
                  </a:txBody>
                  <a:tcPr anchor="ctr">
                    <a:lnB w="12700" cap="flat" cmpd="sng" algn="ctr">
                      <a:solidFill>
                        <a:schemeClr val="tx1"/>
                      </a:solidFill>
                      <a:prstDash val="solid"/>
                      <a:round/>
                      <a:headEnd type="none" w="med" len="med"/>
                      <a:tailEnd type="none" w="med" len="med"/>
                    </a:lnB>
                  </a:tcPr>
                </a:tc>
                <a:tc>
                  <a:txBody>
                    <a:bodyPr/>
                    <a:lstStyle/>
                    <a:p>
                      <a:pPr algn="ctr"/>
                      <a:r>
                        <a:rPr lang="es-ES" sz="1600" dirty="0" smtClean="0"/>
                        <a:t>¿Son</a:t>
                      </a:r>
                      <a:r>
                        <a:rPr lang="es-ES" sz="1600" baseline="0" dirty="0" smtClean="0"/>
                        <a:t> necesarios todos los elementos?</a:t>
                      </a:r>
                      <a:endParaRPr lang="es-ES" sz="1600" dirty="0"/>
                    </a:p>
                  </a:txBody>
                  <a:tcPr anchor="ctr">
                    <a:lnB w="12700" cap="flat" cmpd="sng" algn="ctr">
                      <a:solidFill>
                        <a:schemeClr val="tx1"/>
                      </a:solidFill>
                      <a:prstDash val="solid"/>
                      <a:round/>
                      <a:headEnd type="none" w="med" len="med"/>
                      <a:tailEnd type="none" w="med" len="med"/>
                    </a:lnB>
                  </a:tcPr>
                </a:tc>
                <a:tc>
                  <a:txBody>
                    <a:bodyPr/>
                    <a:lstStyle/>
                    <a:p>
                      <a:pPr algn="ctr"/>
                      <a:r>
                        <a:rPr lang="es-ES" sz="1600" dirty="0" smtClean="0"/>
                        <a:t>¿Importa el orden?</a:t>
                      </a:r>
                      <a:endParaRPr lang="es-ES" sz="1600" dirty="0"/>
                    </a:p>
                  </a:txBody>
                  <a:tcPr anchor="ctr">
                    <a:lnB w="12700" cap="flat" cmpd="sng" algn="ctr">
                      <a:solidFill>
                        <a:schemeClr val="tx1"/>
                      </a:solidFill>
                      <a:prstDash val="solid"/>
                      <a:round/>
                      <a:headEnd type="none" w="med" len="med"/>
                      <a:tailEnd type="none" w="med" len="med"/>
                    </a:lnB>
                  </a:tcPr>
                </a:tc>
                <a:tc>
                  <a:txBody>
                    <a:bodyPr/>
                    <a:lstStyle/>
                    <a:p>
                      <a:pPr algn="ctr"/>
                      <a:r>
                        <a:rPr lang="es-ES" sz="1600" dirty="0" smtClean="0"/>
                        <a:t>¿Pueden repetirse?</a:t>
                      </a:r>
                      <a:endParaRPr lang="es-ES" sz="1600" dirty="0"/>
                    </a:p>
                  </a:txBody>
                  <a:tcPr anchor="ctr">
                    <a:lnB w="12700" cap="flat" cmpd="sng" algn="ctr">
                      <a:solidFill>
                        <a:schemeClr val="tx1"/>
                      </a:solidFill>
                      <a:prstDash val="solid"/>
                      <a:round/>
                      <a:headEnd type="none" w="med" len="med"/>
                      <a:tailEnd type="none" w="med" len="med"/>
                    </a:lnB>
                  </a:tcPr>
                </a:tc>
                <a:tc>
                  <a:txBody>
                    <a:bodyPr/>
                    <a:lstStyle/>
                    <a:p>
                      <a:pPr algn="ctr"/>
                      <a:r>
                        <a:rPr lang="es-ES" sz="1600" dirty="0" smtClean="0"/>
                        <a:t>Cálculo</a:t>
                      </a:r>
                      <a:endParaRPr lang="es-ES" sz="16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2486">
                <a:tc>
                  <a:txBody>
                    <a:bodyPr/>
                    <a:lstStyle/>
                    <a:p>
                      <a:r>
                        <a:rPr lang="es-ES" sz="1600" dirty="0" smtClean="0"/>
                        <a:t>Variaciones</a:t>
                      </a:r>
                      <a:endParaRPr lang="es-E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FF0000"/>
                          </a:solidFill>
                        </a:rPr>
                        <a:t>NO</a:t>
                      </a:r>
                      <a:endParaRPr lang="es-ES" sz="16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00B050"/>
                          </a:solidFill>
                        </a:rPr>
                        <a:t>SI</a:t>
                      </a:r>
                      <a:endParaRPr lang="es-ES" sz="1600" b="1" dirty="0">
                        <a:solidFill>
                          <a:srgbClr val="00B05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FF0000"/>
                          </a:solidFill>
                        </a:rPr>
                        <a:t>NO</a:t>
                      </a:r>
                      <a:endParaRPr lang="es-ES" sz="16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endParaRPr lang="es-ES"/>
                    </a:p>
                  </a:txBody>
                  <a:tcPr anchor="ctr">
                    <a:lnT w="12700" cap="flat" cmpd="sng" algn="ctr">
                      <a:solidFill>
                        <a:schemeClr val="tx1"/>
                      </a:solidFill>
                      <a:prstDash val="solid"/>
                      <a:round/>
                      <a:headEnd type="none" w="med" len="med"/>
                      <a:tailEnd type="none" w="med" len="med"/>
                    </a:lnT>
                    <a:blipFill rotWithShape="0">
                      <a:blip r:embed="rId4"/>
                      <a:stretch>
                        <a:fillRect l="-216411" t="-185417" r="-438" b="-411458"/>
                      </a:stretch>
                    </a:blipFill>
                  </a:tcPr>
                </a:tc>
                <a:extLst>
                  <a:ext uri="{0D108BD9-81ED-4DB2-BD59-A6C34878D82A}">
                    <a16:rowId xmlns:a16="http://schemas.microsoft.com/office/drawing/2014/main" val="10001"/>
                  </a:ext>
                </a:extLst>
              </a:tr>
              <a:tr h="381000">
                <a:tc>
                  <a:txBody>
                    <a:bodyPr/>
                    <a:lstStyle/>
                    <a:p>
                      <a:r>
                        <a:rPr lang="es-ES" sz="1600" dirty="0" smtClean="0"/>
                        <a:t>Variaciones con Repetición</a:t>
                      </a:r>
                      <a:endParaRPr lang="es-E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ES" sz="1600" b="1" dirty="0" smtClean="0">
                          <a:solidFill>
                            <a:srgbClr val="FF0000"/>
                          </a:solidFill>
                        </a:rPr>
                        <a:t>NO</a:t>
                      </a:r>
                      <a:endParaRPr lang="es-ES" sz="1600" b="1"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s-ES" sz="1600" b="1" dirty="0" smtClean="0">
                          <a:solidFill>
                            <a:srgbClr val="00B050"/>
                          </a:solidFill>
                        </a:rPr>
                        <a:t>SI</a:t>
                      </a:r>
                      <a:endParaRPr lang="es-ES" sz="1600" b="1"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s-ES" sz="1600" b="1" dirty="0" smtClean="0">
                          <a:solidFill>
                            <a:srgbClr val="00B050"/>
                          </a:solidFill>
                        </a:rPr>
                        <a:t>SI</a:t>
                      </a:r>
                      <a:endParaRPr lang="es-ES" sz="1600" b="1"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endParaRPr lang="es-ES"/>
                    </a:p>
                  </a:txBody>
                  <a:tcPr anchor="ctr">
                    <a:lnB w="12700" cap="flat" cmpd="sng" algn="ctr">
                      <a:solidFill>
                        <a:schemeClr val="tx1"/>
                      </a:solidFill>
                      <a:prstDash val="solid"/>
                      <a:round/>
                      <a:headEnd type="none" w="med" len="med"/>
                      <a:tailEnd type="none" w="med" len="med"/>
                    </a:lnB>
                    <a:blipFill rotWithShape="0">
                      <a:blip r:embed="rId4"/>
                      <a:stretch>
                        <a:fillRect l="-216411" t="-449180" r="-438" b="-547541"/>
                      </a:stretch>
                    </a:blipFill>
                  </a:tcPr>
                </a:tc>
                <a:extLst>
                  <a:ext uri="{0D108BD9-81ED-4DB2-BD59-A6C34878D82A}">
                    <a16:rowId xmlns:a16="http://schemas.microsoft.com/office/drawing/2014/main" val="10002"/>
                  </a:ext>
                </a:extLst>
              </a:tr>
              <a:tr h="370840">
                <a:tc>
                  <a:txBody>
                    <a:bodyPr/>
                    <a:lstStyle/>
                    <a:p>
                      <a:r>
                        <a:rPr lang="es-ES" sz="1600" dirty="0" smtClean="0"/>
                        <a:t>Permutaciones</a:t>
                      </a:r>
                      <a:endParaRPr lang="es-E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00B050"/>
                          </a:solidFill>
                        </a:rPr>
                        <a:t>SI</a:t>
                      </a:r>
                      <a:endParaRPr lang="es-ES" sz="1600" b="1" dirty="0">
                        <a:solidFill>
                          <a:srgbClr val="00B05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00B050"/>
                          </a:solidFill>
                        </a:rPr>
                        <a:t>SI</a:t>
                      </a:r>
                      <a:endParaRPr lang="es-ES" sz="1600" b="1" dirty="0">
                        <a:solidFill>
                          <a:srgbClr val="00B05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FF0000"/>
                          </a:solidFill>
                        </a:rPr>
                        <a:t>NO</a:t>
                      </a:r>
                      <a:endParaRPr lang="es-ES" sz="16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endParaRPr lang="es-ES"/>
                    </a:p>
                  </a:txBody>
                  <a:tcPr anchor="ctr">
                    <a:lnT w="12700" cap="flat" cmpd="sng" algn="ctr">
                      <a:solidFill>
                        <a:schemeClr val="tx1"/>
                      </a:solidFill>
                      <a:prstDash val="solid"/>
                      <a:round/>
                      <a:headEnd type="none" w="med" len="med"/>
                      <a:tailEnd type="none" w="med" len="med"/>
                    </a:lnT>
                    <a:blipFill rotWithShape="0">
                      <a:blip r:embed="rId4"/>
                      <a:stretch>
                        <a:fillRect l="-216411" t="-549180" r="-438" b="-447541"/>
                      </a:stretch>
                    </a:blipFill>
                  </a:tcPr>
                </a:tc>
                <a:extLst>
                  <a:ext uri="{0D108BD9-81ED-4DB2-BD59-A6C34878D82A}">
                    <a16:rowId xmlns:a16="http://schemas.microsoft.com/office/drawing/2014/main" val="10003"/>
                  </a:ext>
                </a:extLst>
              </a:tr>
              <a:tr h="548069">
                <a:tc>
                  <a:txBody>
                    <a:bodyPr/>
                    <a:lstStyle/>
                    <a:p>
                      <a:r>
                        <a:rPr lang="es-ES" sz="1600" dirty="0" smtClean="0"/>
                        <a:t>Permutaciones con repetición</a:t>
                      </a:r>
                      <a:endParaRPr lang="es-E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ES" sz="1600" b="1" dirty="0" smtClean="0">
                          <a:solidFill>
                            <a:srgbClr val="00B050"/>
                          </a:solidFill>
                        </a:rPr>
                        <a:t>SI</a:t>
                      </a:r>
                      <a:endParaRPr lang="es-ES" sz="1600" b="1"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s-ES" sz="1600" b="1" dirty="0" smtClean="0">
                          <a:solidFill>
                            <a:srgbClr val="00B050"/>
                          </a:solidFill>
                        </a:rPr>
                        <a:t>SI</a:t>
                      </a:r>
                      <a:endParaRPr lang="es-ES" sz="1600" b="1"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s-ES" sz="1600" b="1" dirty="0" smtClean="0">
                          <a:solidFill>
                            <a:srgbClr val="00B050"/>
                          </a:solidFill>
                        </a:rPr>
                        <a:t>SI</a:t>
                      </a:r>
                      <a:endParaRPr lang="es-ES" sz="1600" b="1"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endParaRPr lang="es-ES"/>
                    </a:p>
                  </a:txBody>
                  <a:tcPr anchor="ctr">
                    <a:lnB w="12700" cap="flat" cmpd="sng" algn="ctr">
                      <a:solidFill>
                        <a:schemeClr val="tx1"/>
                      </a:solidFill>
                      <a:prstDash val="solid"/>
                      <a:round/>
                      <a:headEnd type="none" w="med" len="med"/>
                      <a:tailEnd type="none" w="med" len="med"/>
                    </a:lnB>
                    <a:blipFill rotWithShape="0">
                      <a:blip r:embed="rId4"/>
                      <a:stretch>
                        <a:fillRect l="-216411" t="-440000" r="-438" b="-203333"/>
                      </a:stretch>
                    </a:blipFill>
                  </a:tcPr>
                </a:tc>
                <a:extLst>
                  <a:ext uri="{0D108BD9-81ED-4DB2-BD59-A6C34878D82A}">
                    <a16:rowId xmlns:a16="http://schemas.microsoft.com/office/drawing/2014/main" val="10004"/>
                  </a:ext>
                </a:extLst>
              </a:tr>
              <a:tr h="582486">
                <a:tc>
                  <a:txBody>
                    <a:bodyPr/>
                    <a:lstStyle/>
                    <a:p>
                      <a:r>
                        <a:rPr lang="es-ES" sz="1600" dirty="0" smtClean="0"/>
                        <a:t>Combinaciones</a:t>
                      </a:r>
                      <a:endParaRPr lang="es-E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FF0000"/>
                          </a:solidFill>
                        </a:rPr>
                        <a:t>NO</a:t>
                      </a:r>
                      <a:endParaRPr lang="es-ES" sz="16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FF0000"/>
                          </a:solidFill>
                        </a:rPr>
                        <a:t>NO</a:t>
                      </a:r>
                      <a:endParaRPr lang="es-ES" sz="16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s-ES" sz="1600" b="1" dirty="0" smtClean="0">
                          <a:solidFill>
                            <a:srgbClr val="FF0000"/>
                          </a:solidFill>
                        </a:rPr>
                        <a:t>NO</a:t>
                      </a:r>
                      <a:endParaRPr lang="es-ES" sz="16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endParaRPr lang="es-ES"/>
                    </a:p>
                  </a:txBody>
                  <a:tcPr anchor="ctr">
                    <a:lnT w="12700" cap="flat" cmpd="sng" algn="ctr">
                      <a:solidFill>
                        <a:schemeClr val="tx1"/>
                      </a:solidFill>
                      <a:prstDash val="solid"/>
                      <a:round/>
                      <a:headEnd type="none" w="med" len="med"/>
                      <a:tailEnd type="none" w="med" len="med"/>
                    </a:lnT>
                    <a:blipFill rotWithShape="0">
                      <a:blip r:embed="rId4"/>
                      <a:stretch>
                        <a:fillRect l="-216411" t="-511579" r="-438" b="-92632"/>
                      </a:stretch>
                    </a:blipFill>
                  </a:tcPr>
                </a:tc>
                <a:extLst>
                  <a:ext uri="{0D108BD9-81ED-4DB2-BD59-A6C34878D82A}">
                    <a16:rowId xmlns:a16="http://schemas.microsoft.com/office/drawing/2014/main" val="10005"/>
                  </a:ext>
                </a:extLst>
              </a:tr>
              <a:tr h="522669">
                <a:tc>
                  <a:txBody>
                    <a:bodyPr/>
                    <a:lstStyle/>
                    <a:p>
                      <a:r>
                        <a:rPr lang="es-ES" sz="1600" dirty="0" smtClean="0"/>
                        <a:t>Combinaciones con repetición</a:t>
                      </a:r>
                      <a:endParaRPr lang="es-ES" sz="1600" dirty="0"/>
                    </a:p>
                  </a:txBody>
                  <a:tcPr anchor="ctr">
                    <a:lnL w="12700" cap="flat" cmpd="sng" algn="ctr">
                      <a:solidFill>
                        <a:schemeClr val="tx1"/>
                      </a:solidFill>
                      <a:prstDash val="solid"/>
                      <a:round/>
                      <a:headEnd type="none" w="med" len="med"/>
                      <a:tailEnd type="none" w="med" len="med"/>
                    </a:lnL>
                  </a:tcP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endParaRPr lang="es-ES"/>
                    </a:p>
                  </a:txBody>
                  <a:tcPr anchor="ctr">
                    <a:blipFill rotWithShape="0">
                      <a:blip r:embed="rId4"/>
                      <a:stretch>
                        <a:fillRect l="-216411" t="-675581" r="-438" b="-2326"/>
                      </a:stretch>
                    </a:blipFill>
                  </a:tcPr>
                </a:tc>
                <a:extLst>
                  <a:ext uri="{0D108BD9-81ED-4DB2-BD59-A6C34878D82A}">
                    <a16:rowId xmlns:a16="http://schemas.microsoft.com/office/drawing/2014/main" val="10006"/>
                  </a:ext>
                </a:extLst>
              </a:tr>
            </a:tbl>
          </a:graphicData>
        </a:graphic>
      </p:graphicFrame>
      <p:pic>
        <p:nvPicPr>
          <p:cNvPr id="5"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130" y="232228"/>
            <a:ext cx="642938" cy="642938"/>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8068" y="232228"/>
            <a:ext cx="642938" cy="642938"/>
          </a:xfrm>
          <a:prstGeom prst="rect">
            <a:avLst/>
          </a:prstGeom>
        </p:spPr>
      </p:pic>
      <p:sp>
        <p:nvSpPr>
          <p:cNvPr id="3" name="Rectángulo 2"/>
          <p:cNvSpPr/>
          <p:nvPr/>
        </p:nvSpPr>
        <p:spPr>
          <a:xfrm>
            <a:off x="6313714" y="5643154"/>
            <a:ext cx="653143"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Tree>
    <p:extLst>
      <p:ext uri="{BB962C8B-B14F-4D97-AF65-F5344CB8AC3E}">
        <p14:creationId xmlns:p14="http://schemas.microsoft.com/office/powerpoint/2010/main" val="283574370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8" name="Cilindro 7"/>
          <p:cNvSpPr/>
          <p:nvPr/>
        </p:nvSpPr>
        <p:spPr>
          <a:xfrm>
            <a:off x="1113234"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upload.wikimedia.org/wikipedia/commons/8/83/Sir_Isaac_Newton_(1643-17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72" y="2040925"/>
            <a:ext cx="37719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title"/>
          </p:nvPr>
        </p:nvSpPr>
        <p:spPr>
          <a:xfrm>
            <a:off x="1113234" y="404874"/>
            <a:ext cx="7514035" cy="617633"/>
          </a:xfrm>
        </p:spPr>
        <p:txBody>
          <a:bodyPr>
            <a:normAutofit fontScale="90000"/>
          </a:bodyPr>
          <a:lstStyle/>
          <a:p>
            <a:r>
              <a:rPr lang="es-ES" dirty="0" smtClean="0"/>
              <a:t>1.8. Binomio de Newton</a:t>
            </a:r>
            <a:endParaRPr lang="es-ES" dirty="0"/>
          </a:p>
        </p:txBody>
      </p:sp>
      <p:pic>
        <p:nvPicPr>
          <p:cNvPr id="2052" name="Picture 4" descr="http://cde.peru.com/ima/0/0/4/9/9/499138/611x4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972" y="1222006"/>
            <a:ext cx="4485248" cy="33621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europortraits.eu/sites/neuroportraits.eu/files/styles/colorbox_large/public/portraits/NewtonIsaac1642-1727.png?itok=_xu8t47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709646" y="4584109"/>
            <a:ext cx="1482811" cy="15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13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880525" cy="617633"/>
          </a:xfrm>
        </p:spPr>
        <p:txBody>
          <a:bodyPr>
            <a:normAutofit fontScale="90000"/>
          </a:bodyPr>
          <a:lstStyle/>
          <a:p>
            <a:r>
              <a:rPr lang="es-ES" dirty="0" smtClean="0">
                <a:latin typeface="Century" panose="02040604050505020304" pitchFamily="18" charset="0"/>
              </a:rPr>
              <a:t>1.8.1 Binomio de Newton. </a:t>
            </a:r>
            <a:r>
              <a:rPr lang="es-ES" dirty="0" err="1" smtClean="0">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47819" y="1274370"/>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4" name="CuadroTexto 3"/>
              <p:cNvSpPr txBox="1"/>
              <p:nvPr/>
            </p:nvSpPr>
            <p:spPr>
              <a:xfrm>
                <a:off x="1576251" y="1605949"/>
                <a:ext cx="7417508" cy="3569503"/>
              </a:xfrm>
              <a:prstGeom prst="rect">
                <a:avLst/>
              </a:prstGeom>
              <a:noFill/>
            </p:spPr>
            <p:txBody>
              <a:bodyPr wrap="square" rtlCol="0">
                <a:spAutoFit/>
              </a:bodyPr>
              <a:lstStyle/>
              <a:p>
                <a:r>
                  <a:rPr lang="es-ES" dirty="0" smtClean="0">
                    <a:latin typeface="Century" panose="02040604050505020304" pitchFamily="18" charset="0"/>
                  </a:rPr>
                  <a:t>Desarrollemos las siguientes expresiones:</a:t>
                </a:r>
              </a:p>
              <a:p>
                <a:endParaRPr lang="es-ES" sz="1600" b="0" i="1" dirty="0" smtClean="0">
                  <a:latin typeface="Century" panose="02040604050505020304" pitchFamily="18" charset="0"/>
                </a:endParaRPr>
              </a:p>
              <a:p>
                <a:r>
                  <a:rPr lang="es-ES" sz="1600" b="0" i="1" dirty="0" smtClean="0">
                    <a:latin typeface="Century" panose="02040604050505020304" pitchFamily="18" charset="0"/>
                  </a:rPr>
                  <a:t>0. Suma elevada a cero:</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b="0" i="1" smtClean="0">
                              <a:latin typeface="Cambria Math" panose="02040503050406030204" pitchFamily="18" charset="0"/>
                            </a:rPr>
                            <m:t>0</m:t>
                          </m:r>
                        </m:sup>
                      </m:sSup>
                      <m:r>
                        <a:rPr lang="es-ES" sz="1600" i="1">
                          <a:latin typeface="Cambria Math" panose="02040503050406030204" pitchFamily="18" charset="0"/>
                        </a:rPr>
                        <m:t>=</m:t>
                      </m:r>
                      <m:r>
                        <a:rPr lang="es-ES" sz="1600" b="0" i="1" smtClean="0">
                          <a:latin typeface="Cambria Math" panose="02040503050406030204" pitchFamily="18" charset="0"/>
                        </a:rPr>
                        <m:t>1</m:t>
                      </m:r>
                    </m:oMath>
                  </m:oMathPara>
                </a14:m>
                <a:endParaRPr lang="es-ES" sz="1600" i="1" dirty="0">
                  <a:latin typeface="Century" panose="02040604050505020304" pitchFamily="18" charset="0"/>
                </a:endParaRPr>
              </a:p>
              <a:p>
                <a:r>
                  <a:rPr lang="es-ES" sz="1600" i="1" dirty="0" smtClean="0">
                    <a:latin typeface="Century" panose="02040604050505020304" pitchFamily="18" charset="0"/>
                  </a:rPr>
                  <a:t>1. </a:t>
                </a:r>
                <a:r>
                  <a:rPr lang="es-ES" sz="1600" i="1" dirty="0">
                    <a:latin typeface="Century" panose="02040604050505020304" pitchFamily="18" charset="0"/>
                  </a:rPr>
                  <a:t>Suma elevada a 1:</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1</m:t>
                          </m:r>
                        </m:sup>
                      </m:sSup>
                      <m:r>
                        <a:rPr lang="es-ES" sz="1600" i="1">
                          <a:latin typeface="Cambria Math" panose="02040503050406030204" pitchFamily="18" charset="0"/>
                        </a:rPr>
                        <m:t>=</m:t>
                      </m:r>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oMath>
                  </m:oMathPara>
                </a14:m>
                <a:endParaRPr lang="es-ES" sz="1600" i="1" dirty="0">
                  <a:latin typeface="Century" panose="02040604050505020304" pitchFamily="18" charset="0"/>
                </a:endParaRPr>
              </a:p>
              <a:p>
                <a:endParaRPr lang="es-ES" sz="1600" i="1" dirty="0">
                  <a:latin typeface="Century" panose="02040604050505020304" pitchFamily="18" charset="0"/>
                </a:endParaRPr>
              </a:p>
              <a:p>
                <a:endParaRPr lang="es-ES" sz="1600" i="1" dirty="0">
                  <a:latin typeface="Century" panose="02040604050505020304" pitchFamily="18" charset="0"/>
                </a:endParaRPr>
              </a:p>
              <a:p>
                <a:r>
                  <a:rPr lang="es-ES" sz="1600" i="1" dirty="0" smtClean="0">
                    <a:latin typeface="Century" panose="02040604050505020304" pitchFamily="18" charset="0"/>
                  </a:rPr>
                  <a:t>2. </a:t>
                </a:r>
                <a:r>
                  <a:rPr lang="es-ES" sz="1600" i="1" dirty="0">
                    <a:latin typeface="Century" panose="02040604050505020304" pitchFamily="18" charset="0"/>
                  </a:rPr>
                  <a:t>Cuadrado de una suma</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r>
                        <a:rPr lang="es-ES" sz="1600" i="1">
                          <a:latin typeface="Cambria Math" panose="02040503050406030204" pitchFamily="18" charset="0"/>
                        </a:rPr>
                        <m:t>+2</m:t>
                      </m:r>
                      <m:r>
                        <a:rPr lang="es-ES" sz="1600" i="1">
                          <a:latin typeface="Cambria Math" panose="02040503050406030204" pitchFamily="18" charset="0"/>
                        </a:rPr>
                        <m:t>𝑎𝑏</m:t>
                      </m:r>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oMath>
                  </m:oMathPara>
                </a14:m>
                <a:endParaRPr lang="es-ES" sz="1600" i="1" dirty="0">
                  <a:latin typeface="Century" panose="02040604050505020304" pitchFamily="18" charset="0"/>
                </a:endParaRPr>
              </a:p>
              <a:p>
                <a:endParaRPr lang="es-ES" sz="1600" i="1" dirty="0">
                  <a:latin typeface="Century" panose="02040604050505020304" pitchFamily="18" charset="0"/>
                </a:endParaRPr>
              </a:p>
              <a:p>
                <a:r>
                  <a:rPr lang="es-ES" sz="1600" i="1" dirty="0" smtClean="0">
                    <a:latin typeface="Century" panose="02040604050505020304" pitchFamily="18" charset="0"/>
                  </a:rPr>
                  <a:t>3. </a:t>
                </a:r>
                <a:r>
                  <a:rPr lang="es-ES" sz="1600" i="1" dirty="0">
                    <a:latin typeface="Century" panose="02040604050505020304" pitchFamily="18" charset="0"/>
                  </a:rPr>
                  <a:t>Cubo de una suma (con calma)</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3</m:t>
                          </m:r>
                        </m:sup>
                      </m:sSup>
                      <m:r>
                        <a:rPr lang="es-ES" sz="1600" i="1">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r>
                        <a:rPr lang="es-ES" sz="1600" i="1">
                          <a:latin typeface="Cambria Math" panose="02040503050406030204" pitchFamily="18" charset="0"/>
                        </a:rPr>
                        <m:t>·</m:t>
                      </m:r>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r>
                        <a:rPr lang="es-ES" sz="1600" i="1">
                          <a:latin typeface="Cambria Math" panose="02040503050406030204" pitchFamily="18" charset="0"/>
                        </a:rPr>
                        <m:t>·</m:t>
                      </m:r>
                      <m:d>
                        <m:dPr>
                          <m:ctrlPr>
                            <a:rPr lang="es-ES" sz="1600" i="1">
                              <a:latin typeface="Cambria Math" panose="02040503050406030204" pitchFamily="18" charset="0"/>
                            </a:rPr>
                          </m:ctrlPr>
                        </m:dPr>
                        <m:e>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r>
                            <a:rPr lang="es-ES" sz="1600" i="1">
                              <a:latin typeface="Cambria Math" panose="02040503050406030204" pitchFamily="18" charset="0"/>
                            </a:rPr>
                            <m:t>+2</m:t>
                          </m:r>
                          <m:r>
                            <a:rPr lang="es-ES" sz="1600" i="1">
                              <a:latin typeface="Cambria Math" panose="02040503050406030204" pitchFamily="18" charset="0"/>
                            </a:rPr>
                            <m:t>𝑎𝑏</m:t>
                          </m:r>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e>
                      </m:d>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3</m:t>
                          </m:r>
                        </m:sup>
                      </m:sSup>
                      <m:r>
                        <a:rPr lang="es-ES" sz="1600" i="1">
                          <a:latin typeface="Cambria Math" panose="02040503050406030204" pitchFamily="18" charset="0"/>
                        </a:rPr>
                        <m:t>+</m:t>
                      </m:r>
                      <m:r>
                        <a:rPr lang="es-ES" sz="1600" i="1">
                          <a:solidFill>
                            <a:srgbClr val="0070C0"/>
                          </a:solidFill>
                          <a:latin typeface="Cambria Math" panose="02040503050406030204" pitchFamily="18" charset="0"/>
                        </a:rPr>
                        <m:t>2</m:t>
                      </m:r>
                      <m:sSup>
                        <m:sSupPr>
                          <m:ctrlPr>
                            <a:rPr lang="es-ES" sz="1600" i="1">
                              <a:solidFill>
                                <a:srgbClr val="0070C0"/>
                              </a:solidFill>
                              <a:latin typeface="Cambria Math" panose="02040503050406030204" pitchFamily="18" charset="0"/>
                            </a:rPr>
                          </m:ctrlPr>
                        </m:sSupPr>
                        <m:e>
                          <m:r>
                            <a:rPr lang="es-ES" sz="1600" i="1">
                              <a:solidFill>
                                <a:srgbClr val="0070C0"/>
                              </a:solidFill>
                              <a:latin typeface="Cambria Math" panose="02040503050406030204" pitchFamily="18" charset="0"/>
                            </a:rPr>
                            <m:t>𝑎</m:t>
                          </m:r>
                        </m:e>
                        <m:sup>
                          <m:r>
                            <a:rPr lang="es-ES" sz="1600" i="1">
                              <a:solidFill>
                                <a:srgbClr val="0070C0"/>
                              </a:solidFill>
                              <a:latin typeface="Cambria Math" panose="02040503050406030204" pitchFamily="18" charset="0"/>
                            </a:rPr>
                            <m:t>2</m:t>
                          </m:r>
                        </m:sup>
                      </m:sSup>
                      <m:r>
                        <a:rPr lang="es-ES" sz="1600" i="1">
                          <a:solidFill>
                            <a:srgbClr val="0070C0"/>
                          </a:solidFill>
                          <a:latin typeface="Cambria Math" panose="02040503050406030204" pitchFamily="18" charset="0"/>
                        </a:rPr>
                        <m:t>𝑏</m:t>
                      </m:r>
                      <m:r>
                        <a:rPr lang="es-ES" sz="1600" i="1">
                          <a:latin typeface="Cambria Math" panose="02040503050406030204" pitchFamily="18" charset="0"/>
                        </a:rPr>
                        <m:t>+</m:t>
                      </m:r>
                      <m:r>
                        <a:rPr lang="es-ES" sz="1600" i="1">
                          <a:solidFill>
                            <a:srgbClr val="00B050"/>
                          </a:solidFill>
                          <a:latin typeface="Cambria Math" panose="02040503050406030204" pitchFamily="18" charset="0"/>
                        </a:rPr>
                        <m:t>𝑎</m:t>
                      </m:r>
                      <m:sSup>
                        <m:sSupPr>
                          <m:ctrlPr>
                            <a:rPr lang="es-ES" sz="1600" i="1">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𝑏</m:t>
                          </m:r>
                        </m:e>
                        <m:sup>
                          <m:r>
                            <a:rPr lang="es-ES" sz="1600" i="1">
                              <a:solidFill>
                                <a:srgbClr val="00B050"/>
                              </a:solidFill>
                              <a:latin typeface="Cambria Math" panose="02040503050406030204" pitchFamily="18" charset="0"/>
                            </a:rPr>
                            <m:t>2</m:t>
                          </m:r>
                        </m:sup>
                      </m:sSup>
                      <m:r>
                        <a:rPr lang="es-ES" sz="1600" i="1">
                          <a:latin typeface="Cambria Math" panose="02040503050406030204" pitchFamily="18" charset="0"/>
                        </a:rPr>
                        <m:t>+</m:t>
                      </m:r>
                      <m:sSup>
                        <m:sSupPr>
                          <m:ctrlPr>
                            <a:rPr lang="es-ES" sz="1600" i="1">
                              <a:solidFill>
                                <a:srgbClr val="0070C0"/>
                              </a:solidFill>
                              <a:latin typeface="Cambria Math" panose="02040503050406030204" pitchFamily="18" charset="0"/>
                            </a:rPr>
                          </m:ctrlPr>
                        </m:sSupPr>
                        <m:e>
                          <m:r>
                            <a:rPr lang="es-ES" sz="1600" i="1">
                              <a:solidFill>
                                <a:srgbClr val="0070C0"/>
                              </a:solidFill>
                              <a:latin typeface="Cambria Math" panose="02040503050406030204" pitchFamily="18" charset="0"/>
                            </a:rPr>
                            <m:t>𝑎</m:t>
                          </m:r>
                        </m:e>
                        <m:sup>
                          <m:r>
                            <a:rPr lang="es-ES" sz="1600" i="1">
                              <a:solidFill>
                                <a:srgbClr val="0070C0"/>
                              </a:solidFill>
                              <a:latin typeface="Cambria Math" panose="02040503050406030204" pitchFamily="18" charset="0"/>
                            </a:rPr>
                            <m:t>2</m:t>
                          </m:r>
                        </m:sup>
                      </m:sSup>
                      <m:r>
                        <a:rPr lang="es-ES" sz="1600" i="1">
                          <a:solidFill>
                            <a:srgbClr val="0070C0"/>
                          </a:solidFill>
                          <a:latin typeface="Cambria Math" panose="02040503050406030204" pitchFamily="18" charset="0"/>
                        </a:rPr>
                        <m:t>𝑏</m:t>
                      </m:r>
                      <m:r>
                        <a:rPr lang="es-ES" sz="1600" i="1">
                          <a:latin typeface="Cambria Math" panose="02040503050406030204" pitchFamily="18" charset="0"/>
                        </a:rPr>
                        <m:t>+</m:t>
                      </m:r>
                      <m:r>
                        <a:rPr lang="es-ES" sz="1600" i="1">
                          <a:solidFill>
                            <a:srgbClr val="00B050"/>
                          </a:solidFill>
                          <a:latin typeface="Cambria Math" panose="02040503050406030204" pitchFamily="18" charset="0"/>
                        </a:rPr>
                        <m:t>2</m:t>
                      </m:r>
                      <m:r>
                        <a:rPr lang="es-ES" sz="1600" i="1">
                          <a:solidFill>
                            <a:srgbClr val="00B050"/>
                          </a:solidFill>
                          <a:latin typeface="Cambria Math" panose="02040503050406030204" pitchFamily="18" charset="0"/>
                        </a:rPr>
                        <m:t>𝑎</m:t>
                      </m:r>
                      <m:sSup>
                        <m:sSupPr>
                          <m:ctrlPr>
                            <a:rPr lang="es-ES" sz="1600" i="1">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𝑏</m:t>
                          </m:r>
                        </m:e>
                        <m:sup>
                          <m:r>
                            <a:rPr lang="es-ES" sz="1600" i="1">
                              <a:solidFill>
                                <a:srgbClr val="00B050"/>
                              </a:solidFill>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3</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3</m:t>
                          </m:r>
                        </m:sup>
                      </m:sSup>
                      <m:r>
                        <a:rPr lang="es-ES" sz="1600" i="1">
                          <a:latin typeface="Cambria Math" panose="02040503050406030204" pitchFamily="18" charset="0"/>
                        </a:rPr>
                        <m:t>+3</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r>
                        <a:rPr lang="es-ES" sz="1600" i="1">
                          <a:latin typeface="Cambria Math" panose="02040503050406030204" pitchFamily="18" charset="0"/>
                        </a:rPr>
                        <m:t>𝑏</m:t>
                      </m:r>
                      <m:r>
                        <a:rPr lang="es-ES" sz="1600" i="1">
                          <a:latin typeface="Cambria Math" panose="02040503050406030204" pitchFamily="18" charset="0"/>
                        </a:rPr>
                        <m:t>+3</m:t>
                      </m:r>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3</m:t>
                          </m:r>
                        </m:sup>
                      </m:sSup>
                    </m:oMath>
                  </m:oMathPara>
                </a14:m>
                <a:endParaRPr lang="es-ES" sz="1600" b="0" i="1" dirty="0" smtClean="0">
                  <a:latin typeface="Century" panose="02040604050505020304" pitchFamily="18" charset="0"/>
                </a:endParaRPr>
              </a:p>
            </p:txBody>
          </p:sp>
        </mc:Choice>
        <mc:Fallback>
          <p:sp>
            <p:nvSpPr>
              <p:cNvPr id="4" name="CuadroTexto 3"/>
              <p:cNvSpPr txBox="1">
                <a:spLocks noRot="1" noChangeAspect="1" noMove="1" noResize="1" noEditPoints="1" noAdjustHandles="1" noChangeArrowheads="1" noChangeShapeType="1" noTextEdit="1"/>
              </p:cNvSpPr>
              <p:nvPr/>
            </p:nvSpPr>
            <p:spPr>
              <a:xfrm>
                <a:off x="1576251" y="1605949"/>
                <a:ext cx="7417508" cy="3569503"/>
              </a:xfrm>
              <a:prstGeom prst="rect">
                <a:avLst/>
              </a:prstGeom>
              <a:blipFill>
                <a:blip r:embed="rId4"/>
                <a:stretch>
                  <a:fillRect l="-740" t="-853"/>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a:blip r:embed="rId5"/>
                <a:stretch>
                  <a:fillRect/>
                </a:stretch>
              </a:blipFill>
            </p:spPr>
            <p:txBody>
              <a:bodyPr/>
              <a:lstStyle/>
              <a:p>
                <a:r>
                  <a:rPr lang="es-ES">
                    <a:noFill/>
                  </a:rPr>
                  <a:t> </a:t>
                </a:r>
              </a:p>
            </p:txBody>
          </p:sp>
        </mc:Fallback>
      </mc:AlternateContent>
      <p:sp>
        <p:nvSpPr>
          <p:cNvPr id="5" name="CuadroTexto 4"/>
          <p:cNvSpPr txBox="1"/>
          <p:nvPr/>
        </p:nvSpPr>
        <p:spPr>
          <a:xfrm>
            <a:off x="4171406" y="5373189"/>
            <a:ext cx="1773242" cy="369332"/>
          </a:xfrm>
          <a:prstGeom prst="rect">
            <a:avLst/>
          </a:prstGeom>
          <a:noFill/>
        </p:spPr>
        <p:txBody>
          <a:bodyPr wrap="none" rtlCol="0">
            <a:spAutoFit/>
          </a:bodyPr>
          <a:lstStyle/>
          <a:p>
            <a:r>
              <a:rPr lang="es-ES" dirty="0" smtClean="0">
                <a:latin typeface="Century" panose="02040604050505020304" pitchFamily="18" charset="0"/>
              </a:rPr>
              <a:t>¿Algo en claro?</a:t>
            </a:r>
            <a:endParaRPr lang="es-ES" dirty="0">
              <a:latin typeface="Century" panose="02040604050505020304" pitchFamily="18" charset="0"/>
            </a:endParaRPr>
          </a:p>
        </p:txBody>
      </p:sp>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0" name="Cilindro 9"/>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1" name="Cilindro 10"/>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3" name="Cilindro 12"/>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4" name="Cilindro 13"/>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5" name="Cilindro 14"/>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6" name="Cilindro 15"/>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7" name="Cilindro 16"/>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8" name="Cilindro 17"/>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Tree>
    <p:extLst>
      <p:ext uri="{BB962C8B-B14F-4D97-AF65-F5344CB8AC3E}">
        <p14:creationId xmlns:p14="http://schemas.microsoft.com/office/powerpoint/2010/main" val="1709165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 Combinaciones</a:t>
            </a:r>
            <a:endParaRPr lang="es-ES" dirty="0">
              <a:latin typeface="Century" panose="02040604050505020304" pitchFamily="18" charset="0"/>
            </a:endParaRPr>
          </a:p>
        </p:txBody>
      </p:sp>
      <p:sp>
        <p:nvSpPr>
          <p:cNvPr id="3" name="Content Placeholder 2"/>
          <p:cNvSpPr>
            <a:spLocks noGrp="1"/>
          </p:cNvSpPr>
          <p:nvPr>
            <p:ph idx="1"/>
          </p:nvPr>
        </p:nvSpPr>
        <p:spPr>
          <a:xfrm>
            <a:off x="982132" y="1068636"/>
            <a:ext cx="7704667" cy="5486400"/>
          </a:xfrm>
        </p:spPr>
        <p:txBody>
          <a:bodyPr anchor="t">
            <a:normAutofit/>
          </a:bodyPr>
          <a:lstStyle/>
          <a:p>
            <a:pPr marL="0" indent="0" algn="ctr">
              <a:buNone/>
            </a:pPr>
            <a:endParaRPr lang="es-ES" dirty="0" smtClean="0">
              <a:solidFill>
                <a:srgbClr val="0070C0"/>
              </a:solidFill>
              <a:latin typeface="Century" panose="02040604050505020304" pitchFamily="18" charset="0"/>
            </a:endParaRPr>
          </a:p>
          <a:p>
            <a:pPr marL="0" indent="0" algn="ctr">
              <a:buNone/>
            </a:pPr>
            <a:r>
              <a:rPr lang="es-ES" dirty="0" smtClean="0">
                <a:latin typeface="Century" panose="02040604050505020304" pitchFamily="18" charset="0"/>
              </a:rPr>
              <a:t>¿Y si el orden NO importa?</a:t>
            </a:r>
          </a:p>
          <a:p>
            <a:pPr marL="0" indent="0" algn="just">
              <a:buNone/>
            </a:pPr>
            <a:r>
              <a:rPr lang="es-ES" sz="2000" dirty="0" smtClean="0">
                <a:solidFill>
                  <a:srgbClr val="0070C0"/>
                </a:solidFill>
                <a:latin typeface="Century" panose="02040604050505020304" pitchFamily="18" charset="0"/>
              </a:rPr>
              <a:t>Ejemplo: escojo a 3 alumnos al azar para echarles de clase</a:t>
            </a:r>
          </a:p>
          <a:p>
            <a:pPr marL="0" indent="0" algn="just">
              <a:buNone/>
            </a:pPr>
            <a:r>
              <a:rPr lang="es-ES" sz="2000" dirty="0" smtClean="0">
                <a:solidFill>
                  <a:srgbClr val="0070C0"/>
                </a:solidFill>
                <a:latin typeface="Century" panose="02040604050505020304" pitchFamily="18" charset="0"/>
              </a:rPr>
              <a:t>Si los echo a la vez a los tres ¿qué importa que diga primero a Antonio y luego a Benito, que primero a Benito y luego a Antonio?</a:t>
            </a:r>
          </a:p>
          <a:p>
            <a:pPr marL="0" indent="0" algn="just">
              <a:buNone/>
            </a:pPr>
            <a:endParaRPr lang="es-ES" sz="2000" dirty="0">
              <a:solidFill>
                <a:srgbClr val="0070C0"/>
              </a:solidFill>
              <a:latin typeface="Century" panose="02040604050505020304" pitchFamily="18" charset="0"/>
            </a:endParaRPr>
          </a:p>
          <a:p>
            <a:pPr marL="0" indent="0" algn="just">
              <a:buNone/>
            </a:pPr>
            <a:r>
              <a:rPr lang="es-ES" sz="2000" dirty="0" smtClean="0">
                <a:solidFill>
                  <a:srgbClr val="0070C0"/>
                </a:solidFill>
                <a:latin typeface="Century" panose="02040604050505020304" pitchFamily="18" charset="0"/>
              </a:rPr>
              <a:t>Ejemplo: compro 3 canciones de las 60 de iTunes</a:t>
            </a:r>
          </a:p>
          <a:p>
            <a:pPr marL="0" indent="0" algn="just">
              <a:buNone/>
            </a:pPr>
            <a:r>
              <a:rPr lang="es-ES" sz="2000" dirty="0" smtClean="0">
                <a:solidFill>
                  <a:srgbClr val="0070C0"/>
                </a:solidFill>
                <a:latin typeface="Century" panose="02040604050505020304" pitchFamily="18" charset="0"/>
              </a:rPr>
              <a:t>¿Qué importa comprar primero </a:t>
            </a:r>
            <a:r>
              <a:rPr lang="es-ES" sz="2000" dirty="0" err="1" smtClean="0">
                <a:solidFill>
                  <a:srgbClr val="0070C0"/>
                </a:solidFill>
                <a:latin typeface="Century" panose="02040604050505020304" pitchFamily="18" charset="0"/>
              </a:rPr>
              <a:t>Highway</a:t>
            </a:r>
            <a:r>
              <a:rPr lang="es-ES" sz="2000" dirty="0" smtClean="0">
                <a:solidFill>
                  <a:srgbClr val="0070C0"/>
                </a:solidFill>
                <a:latin typeface="Century" panose="02040604050505020304" pitchFamily="18" charset="0"/>
              </a:rPr>
              <a:t> </a:t>
            </a:r>
            <a:r>
              <a:rPr lang="es-ES" sz="2000" dirty="0" err="1" smtClean="0">
                <a:solidFill>
                  <a:srgbClr val="0070C0"/>
                </a:solidFill>
                <a:latin typeface="Century" panose="02040604050505020304" pitchFamily="18" charset="0"/>
              </a:rPr>
              <a:t>to</a:t>
            </a:r>
            <a:r>
              <a:rPr lang="es-ES" sz="2000" dirty="0" smtClean="0">
                <a:solidFill>
                  <a:srgbClr val="0070C0"/>
                </a:solidFill>
                <a:latin typeface="Century" panose="02040604050505020304" pitchFamily="18" charset="0"/>
              </a:rPr>
              <a:t> </a:t>
            </a:r>
            <a:r>
              <a:rPr lang="es-ES" sz="2000" dirty="0" err="1" smtClean="0">
                <a:solidFill>
                  <a:srgbClr val="0070C0"/>
                </a:solidFill>
                <a:latin typeface="Century" panose="02040604050505020304" pitchFamily="18" charset="0"/>
              </a:rPr>
              <a:t>Hell</a:t>
            </a:r>
            <a:r>
              <a:rPr lang="es-ES" sz="2000" dirty="0" smtClean="0">
                <a:solidFill>
                  <a:srgbClr val="0070C0"/>
                </a:solidFill>
                <a:latin typeface="Century" panose="02040604050505020304" pitchFamily="18" charset="0"/>
              </a:rPr>
              <a:t> y luego </a:t>
            </a:r>
            <a:r>
              <a:rPr lang="es-ES" sz="2000" dirty="0" err="1" smtClean="0">
                <a:solidFill>
                  <a:srgbClr val="0070C0"/>
                </a:solidFill>
                <a:latin typeface="Century" panose="02040604050505020304" pitchFamily="18" charset="0"/>
              </a:rPr>
              <a:t>Stairway</a:t>
            </a:r>
            <a:r>
              <a:rPr lang="es-ES" sz="2000" dirty="0" smtClean="0">
                <a:solidFill>
                  <a:srgbClr val="0070C0"/>
                </a:solidFill>
                <a:latin typeface="Century" panose="02040604050505020304" pitchFamily="18" charset="0"/>
              </a:rPr>
              <a:t> </a:t>
            </a:r>
            <a:r>
              <a:rPr lang="es-ES" sz="2000" dirty="0" err="1" smtClean="0">
                <a:solidFill>
                  <a:srgbClr val="0070C0"/>
                </a:solidFill>
                <a:latin typeface="Century" panose="02040604050505020304" pitchFamily="18" charset="0"/>
              </a:rPr>
              <a:t>to</a:t>
            </a:r>
            <a:r>
              <a:rPr lang="es-ES" sz="2000" dirty="0" smtClean="0">
                <a:solidFill>
                  <a:srgbClr val="0070C0"/>
                </a:solidFill>
                <a:latin typeface="Century" panose="02040604050505020304" pitchFamily="18" charset="0"/>
              </a:rPr>
              <a:t> </a:t>
            </a:r>
            <a:r>
              <a:rPr lang="es-ES" sz="2000" dirty="0" err="1" smtClean="0">
                <a:solidFill>
                  <a:srgbClr val="0070C0"/>
                </a:solidFill>
                <a:latin typeface="Century" panose="02040604050505020304" pitchFamily="18" charset="0"/>
              </a:rPr>
              <a:t>Heaven</a:t>
            </a:r>
            <a:r>
              <a:rPr lang="es-ES" sz="2000" dirty="0" smtClean="0">
                <a:solidFill>
                  <a:srgbClr val="0070C0"/>
                </a:solidFill>
                <a:latin typeface="Century" panose="02040604050505020304" pitchFamily="18" charset="0"/>
              </a:rPr>
              <a:t> que al revés, si las voy a comprar ambas?</a:t>
            </a:r>
          </a:p>
        </p:txBody>
      </p:sp>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owchart: Magnetic Disk 4"/>
          <p:cNvSpPr/>
          <p:nvPr/>
        </p:nvSpPr>
        <p:spPr>
          <a:xfrm>
            <a:off x="133357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2"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24076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773071"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922160" y="1280089"/>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4" name="CuadroTexto 3"/>
              <p:cNvSpPr txBox="1"/>
              <p:nvPr/>
            </p:nvSpPr>
            <p:spPr>
              <a:xfrm>
                <a:off x="1576251" y="1719753"/>
                <a:ext cx="7417508" cy="35918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i="1" smtClean="0">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b="0" i="1" smtClean="0">
                              <a:latin typeface="Cambria Math" panose="02040503050406030204" pitchFamily="18" charset="0"/>
                            </a:rPr>
                            <m:t>0</m:t>
                          </m:r>
                        </m:sup>
                      </m:sSup>
                      <m:r>
                        <a:rPr lang="es-ES" sz="1600" i="1">
                          <a:latin typeface="Cambria Math" panose="02040503050406030204" pitchFamily="18" charset="0"/>
                        </a:rPr>
                        <m:t>=</m:t>
                      </m:r>
                      <m:r>
                        <a:rPr lang="es-ES" sz="1600" b="0" i="1" smtClean="0">
                          <a:latin typeface="Cambria Math" panose="02040503050406030204" pitchFamily="18" charset="0"/>
                        </a:rPr>
                        <m:t>1</m:t>
                      </m:r>
                    </m:oMath>
                  </m:oMathPara>
                </a14:m>
                <a:endParaRPr lang="es-ES" sz="1600" i="1" dirty="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oMath>
                  </m:oMathPara>
                </a14:m>
                <a:endParaRPr lang="es-ES" sz="1600" i="1" dirty="0" smtClean="0">
                  <a:latin typeface="Century" panose="02040604050505020304" pitchFamily="18" charset="0"/>
                </a:endParaRP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+3</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+3</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r>
                  <a:rPr lang="es-ES" sz="1600" i="1" dirty="0">
                    <a:latin typeface="Century" panose="02040604050505020304" pitchFamily="18" charset="0"/>
                  </a:rPr>
                  <a:t>4</a:t>
                </a:r>
                <a:r>
                  <a:rPr lang="es-ES" sz="1600" i="1" dirty="0" smtClean="0">
                    <a:latin typeface="Century" panose="02040604050505020304" pitchFamily="18" charset="0"/>
                  </a:rPr>
                  <a:t>. Potencia cuarta:</a:t>
                </a: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e>
                      </m:d>
                      <m:r>
                        <a:rPr lang="es-ES" sz="1600" b="0" i="1" smtClean="0">
                          <a:latin typeface="Cambria Math" panose="02040503050406030204" pitchFamily="18" charset="0"/>
                        </a:rPr>
                        <m:t>=</m:t>
                      </m:r>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4</m:t>
                              </m:r>
                            </m:sup>
                          </m:sSup>
                          <m:r>
                            <a:rPr lang="es-ES" sz="1600" i="1">
                              <a:latin typeface="Cambria Math" panose="02040503050406030204" pitchFamily="18" charset="0"/>
                            </a:rPr>
                            <m:t>+</m:t>
                          </m:r>
                          <m:r>
                            <a:rPr lang="es-ES" sz="1600" i="1" smtClean="0">
                              <a:solidFill>
                                <a:srgbClr val="0070C0"/>
                              </a:solidFill>
                              <a:latin typeface="Cambria Math" panose="02040503050406030204" pitchFamily="18" charset="0"/>
                            </a:rPr>
                            <m:t>2</m:t>
                          </m:r>
                          <m:sSup>
                            <m:sSupPr>
                              <m:ctrlPr>
                                <a:rPr lang="es-ES" sz="1600" i="1">
                                  <a:solidFill>
                                    <a:srgbClr val="0070C0"/>
                                  </a:solidFill>
                                  <a:latin typeface="Cambria Math" panose="02040503050406030204" pitchFamily="18" charset="0"/>
                                </a:rPr>
                              </m:ctrlPr>
                            </m:sSupPr>
                            <m:e>
                              <m:r>
                                <a:rPr lang="es-ES" sz="1600" i="1">
                                  <a:solidFill>
                                    <a:srgbClr val="0070C0"/>
                                  </a:solidFill>
                                  <a:latin typeface="Cambria Math" panose="02040503050406030204" pitchFamily="18" charset="0"/>
                                </a:rPr>
                                <m:t>𝑎</m:t>
                              </m:r>
                            </m:e>
                            <m:sup>
                              <m:r>
                                <a:rPr lang="es-ES" sz="1600" i="1">
                                  <a:solidFill>
                                    <a:srgbClr val="0070C0"/>
                                  </a:solidFill>
                                  <a:latin typeface="Cambria Math" panose="02040503050406030204" pitchFamily="18" charset="0"/>
                                </a:rPr>
                                <m:t>3</m:t>
                              </m:r>
                            </m:sup>
                          </m:sSup>
                          <m:r>
                            <a:rPr lang="es-ES" sz="1600" i="1">
                              <a:solidFill>
                                <a:srgbClr val="0070C0"/>
                              </a:solidFill>
                              <a:latin typeface="Cambria Math" panose="02040503050406030204" pitchFamily="18" charset="0"/>
                            </a:rPr>
                            <m:t>𝑏</m:t>
                          </m:r>
                          <m:r>
                            <a:rPr lang="es-ES" sz="1600" i="1">
                              <a:latin typeface="Cambria Math" panose="02040503050406030204" pitchFamily="18" charset="0"/>
                            </a:rPr>
                            <m:t>+</m:t>
                          </m:r>
                          <m:sSup>
                            <m:sSupPr>
                              <m:ctrlPr>
                                <a:rPr lang="es-ES" sz="1600" i="1" smtClean="0">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𝑎</m:t>
                              </m:r>
                            </m:e>
                            <m:sup>
                              <m:r>
                                <a:rPr lang="es-ES" sz="1600" i="1">
                                  <a:solidFill>
                                    <a:srgbClr val="00B050"/>
                                  </a:solidFill>
                                  <a:latin typeface="Cambria Math" panose="02040503050406030204" pitchFamily="18" charset="0"/>
                                </a:rPr>
                                <m:t>2</m:t>
                              </m:r>
                            </m:sup>
                          </m:sSup>
                          <m:sSup>
                            <m:sSupPr>
                              <m:ctrlPr>
                                <a:rPr lang="es-ES" sz="1600" i="1">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𝑏</m:t>
                              </m:r>
                            </m:e>
                            <m:sup>
                              <m:r>
                                <a:rPr lang="es-ES" sz="1600" i="1">
                                  <a:solidFill>
                                    <a:srgbClr val="00B050"/>
                                  </a:solidFill>
                                  <a:latin typeface="Cambria Math" panose="02040503050406030204" pitchFamily="18" charset="0"/>
                                </a:rPr>
                                <m:t>2</m:t>
                              </m:r>
                            </m:sup>
                          </m:sSup>
                        </m:e>
                      </m:groupChr>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r>
                            <a:rPr lang="es-ES" sz="1600" b="0" i="1" smtClean="0">
                              <a:solidFill>
                                <a:srgbClr val="0070C0"/>
                              </a:solidFill>
                              <a:latin typeface="Cambria Math" panose="02040503050406030204" pitchFamily="18" charset="0"/>
                            </a:rPr>
                            <m:t>2</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3</m:t>
                              </m:r>
                            </m:sup>
                          </m:sSup>
                          <m:r>
                            <a:rPr lang="es-ES" sz="1600" b="0" i="1" smtClean="0">
                              <a:solidFill>
                                <a:srgbClr val="0070C0"/>
                              </a:solidFill>
                              <a:latin typeface="Cambria Math" panose="02040503050406030204" pitchFamily="18" charset="0"/>
                            </a:rPr>
                            <m:t>𝑏</m:t>
                          </m:r>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4</m:t>
                          </m:r>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𝑎</m:t>
                              </m:r>
                            </m:e>
                            <m:sup>
                              <m:r>
                                <a:rPr lang="es-ES" sz="1600" b="0" i="1" smtClean="0">
                                  <a:solidFill>
                                    <a:srgbClr val="00B050"/>
                                  </a:solidFill>
                                  <a:latin typeface="Cambria Math" panose="02040503050406030204" pitchFamily="18" charset="0"/>
                                </a:rPr>
                                <m:t>2</m:t>
                              </m:r>
                            </m:sup>
                          </m:sSup>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𝑏</m:t>
                              </m:r>
                            </m:e>
                            <m:sup>
                              <m:r>
                                <a:rPr lang="es-ES" sz="1600" b="0" i="1" smtClean="0">
                                  <a:solidFill>
                                    <a:srgbClr val="00B050"/>
                                  </a:solidFill>
                                  <a:latin typeface="Cambria Math" panose="02040503050406030204" pitchFamily="18" charset="0"/>
                                </a:rPr>
                                <m:t>2</m:t>
                              </m:r>
                            </m:sup>
                          </m:sSup>
                          <m:r>
                            <a:rPr lang="es-ES" sz="1600" b="0" i="1" smtClean="0">
                              <a:latin typeface="Cambria Math" panose="02040503050406030204" pitchFamily="18" charset="0"/>
                            </a:rPr>
                            <m:t>+</m:t>
                          </m:r>
                          <m:r>
                            <a:rPr lang="es-ES" sz="1600" b="0" i="1" smtClean="0">
                              <a:solidFill>
                                <a:srgbClr val="FF0000"/>
                              </a:solidFill>
                              <a:latin typeface="Cambria Math" panose="02040503050406030204" pitchFamily="18" charset="0"/>
                            </a:rPr>
                            <m:t>2</m:t>
                          </m:r>
                          <m:r>
                            <a:rPr lang="es-ES" sz="1600" b="0" i="1" smtClean="0">
                              <a:solidFill>
                                <a:srgbClr val="FF0000"/>
                              </a:solidFill>
                              <a:latin typeface="Cambria Math" panose="02040503050406030204" pitchFamily="18" charset="0"/>
                            </a:rPr>
                            <m:t>𝑎</m:t>
                          </m:r>
                          <m:sSup>
                            <m:sSupPr>
                              <m:ctrlPr>
                                <a:rPr lang="es-ES" sz="1600" b="0" i="1" smtClean="0">
                                  <a:solidFill>
                                    <a:srgbClr val="FF0000"/>
                                  </a:solidFill>
                                  <a:latin typeface="Cambria Math" panose="02040503050406030204" pitchFamily="18" charset="0"/>
                                </a:rPr>
                              </m:ctrlPr>
                            </m:sSupPr>
                            <m:e>
                              <m:r>
                                <a:rPr lang="es-ES" sz="1600" b="0" i="1" smtClean="0">
                                  <a:solidFill>
                                    <a:srgbClr val="FF0000"/>
                                  </a:solidFill>
                                  <a:latin typeface="Cambria Math" panose="02040503050406030204" pitchFamily="18" charset="0"/>
                                </a:rPr>
                                <m:t>𝑏</m:t>
                              </m:r>
                            </m:e>
                            <m:sup>
                              <m:r>
                                <a:rPr lang="es-ES" sz="1600" b="0" i="1" smtClean="0">
                                  <a:solidFill>
                                    <a:srgbClr val="FF0000"/>
                                  </a:solidFill>
                                  <a:latin typeface="Cambria Math" panose="02040503050406030204" pitchFamily="18" charset="0"/>
                                </a:rPr>
                                <m:t>3</m:t>
                              </m:r>
                            </m:sup>
                          </m:sSup>
                        </m:e>
                      </m:groupChr>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𝑎</m:t>
                              </m:r>
                            </m:e>
                            <m:sup>
                              <m:r>
                                <a:rPr lang="es-ES" sz="1600" b="0" i="1" smtClean="0">
                                  <a:solidFill>
                                    <a:srgbClr val="00B050"/>
                                  </a:solidFill>
                                  <a:latin typeface="Cambria Math" panose="02040503050406030204" pitchFamily="18" charset="0"/>
                                </a:rPr>
                                <m:t>2</m:t>
                              </m:r>
                            </m:sup>
                          </m:sSup>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𝑏</m:t>
                              </m:r>
                            </m:e>
                            <m:sup>
                              <m:r>
                                <a:rPr lang="es-ES" sz="1600" b="0" i="1" smtClean="0">
                                  <a:solidFill>
                                    <a:srgbClr val="00B050"/>
                                  </a:solidFill>
                                  <a:latin typeface="Cambria Math" panose="02040503050406030204" pitchFamily="18" charset="0"/>
                                </a:rPr>
                                <m:t>2</m:t>
                              </m:r>
                            </m:sup>
                          </m:sSup>
                          <m:r>
                            <a:rPr lang="es-ES" sz="1600" b="0" i="1" smtClean="0">
                              <a:latin typeface="Cambria Math" panose="02040503050406030204" pitchFamily="18" charset="0"/>
                            </a:rPr>
                            <m:t>+</m:t>
                          </m:r>
                          <m:r>
                            <a:rPr lang="es-ES" sz="1600" b="0" i="1" smtClean="0">
                              <a:solidFill>
                                <a:srgbClr val="FF0000"/>
                              </a:solidFill>
                              <a:latin typeface="Cambria Math" panose="02040503050406030204" pitchFamily="18" charset="0"/>
                            </a:rPr>
                            <m:t>2</m:t>
                          </m:r>
                          <m:r>
                            <a:rPr lang="es-ES" sz="1600" b="0" i="1" smtClean="0">
                              <a:solidFill>
                                <a:srgbClr val="FF0000"/>
                              </a:solidFill>
                              <a:latin typeface="Cambria Math" panose="02040503050406030204" pitchFamily="18" charset="0"/>
                            </a:rPr>
                            <m:t>𝑎</m:t>
                          </m:r>
                          <m:sSup>
                            <m:sSupPr>
                              <m:ctrlPr>
                                <a:rPr lang="es-ES" sz="1600" b="0" i="1" smtClean="0">
                                  <a:solidFill>
                                    <a:srgbClr val="FF0000"/>
                                  </a:solidFill>
                                  <a:latin typeface="Cambria Math" panose="02040503050406030204" pitchFamily="18" charset="0"/>
                                </a:rPr>
                              </m:ctrlPr>
                            </m:sSupPr>
                            <m:e>
                              <m:r>
                                <a:rPr lang="es-ES" sz="1600" b="0" i="1" smtClean="0">
                                  <a:solidFill>
                                    <a:srgbClr val="FF0000"/>
                                  </a:solidFill>
                                  <a:latin typeface="Cambria Math" panose="02040503050406030204" pitchFamily="18" charset="0"/>
                                </a:rPr>
                                <m:t>𝑏</m:t>
                              </m:r>
                            </m:e>
                            <m:sup>
                              <m:r>
                                <a:rPr lang="es-ES" sz="1600" b="0" i="1" smtClean="0">
                                  <a:solidFill>
                                    <a:srgbClr val="FF0000"/>
                                  </a:solidFill>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e>
                      </m:groupChr>
                      <m:r>
                        <a:rPr lang="es-ES" sz="1600" b="0" i="1" smtClean="0">
                          <a:latin typeface="Cambria Math" panose="02040503050406030204" pitchFamily="18" charset="0"/>
                        </a:rPr>
                        <m:t>=</m:t>
                      </m:r>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r>
                        <a:rPr lang="es-ES" sz="1600" b="0" i="1" smtClean="0">
                          <a:solidFill>
                            <a:srgbClr val="0070C0"/>
                          </a:solidFill>
                          <a:latin typeface="Cambria Math" panose="02040503050406030204" pitchFamily="18" charset="0"/>
                        </a:rPr>
                        <m:t>4</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3</m:t>
                          </m:r>
                        </m:sup>
                      </m:sSup>
                      <m:r>
                        <a:rPr lang="es-ES" sz="1600" b="0" i="1" smtClean="0">
                          <a:solidFill>
                            <a:srgbClr val="0070C0"/>
                          </a:solidFill>
                          <a:latin typeface="Cambria Math" panose="02040503050406030204" pitchFamily="18" charset="0"/>
                        </a:rPr>
                        <m:t>𝑏</m:t>
                      </m:r>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6</m:t>
                      </m:r>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𝑎</m:t>
                          </m:r>
                        </m:e>
                        <m:sup>
                          <m:r>
                            <a:rPr lang="es-ES" sz="1600" b="0" i="1" smtClean="0">
                              <a:solidFill>
                                <a:srgbClr val="00B050"/>
                              </a:solidFill>
                              <a:latin typeface="Cambria Math" panose="02040503050406030204" pitchFamily="18" charset="0"/>
                            </a:rPr>
                            <m:t>2</m:t>
                          </m:r>
                        </m:sup>
                      </m:sSup>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𝑏</m:t>
                          </m:r>
                        </m:e>
                        <m:sup>
                          <m:r>
                            <a:rPr lang="es-ES" sz="1600" b="0" i="1" smtClean="0">
                              <a:solidFill>
                                <a:srgbClr val="00B050"/>
                              </a:solidFill>
                              <a:latin typeface="Cambria Math" panose="02040503050406030204" pitchFamily="18" charset="0"/>
                            </a:rPr>
                            <m:t>2</m:t>
                          </m:r>
                        </m:sup>
                      </m:sSup>
                      <m:r>
                        <a:rPr lang="es-ES" sz="1600" b="0" i="1" smtClean="0">
                          <a:latin typeface="Cambria Math" panose="02040503050406030204" pitchFamily="18" charset="0"/>
                        </a:rPr>
                        <m:t>+</m:t>
                      </m:r>
                      <m:r>
                        <a:rPr lang="es-ES" sz="1600" b="0" i="1" smtClean="0">
                          <a:solidFill>
                            <a:srgbClr val="FF0000"/>
                          </a:solidFill>
                          <a:latin typeface="Cambria Math" panose="02040503050406030204" pitchFamily="18" charset="0"/>
                        </a:rPr>
                        <m:t>4</m:t>
                      </m:r>
                      <m:r>
                        <a:rPr lang="es-ES" sz="1600" b="0" i="1" smtClean="0">
                          <a:solidFill>
                            <a:srgbClr val="FF0000"/>
                          </a:solidFill>
                          <a:latin typeface="Cambria Math" panose="02040503050406030204" pitchFamily="18" charset="0"/>
                        </a:rPr>
                        <m:t>𝑎</m:t>
                      </m:r>
                      <m:sSup>
                        <m:sSupPr>
                          <m:ctrlPr>
                            <a:rPr lang="es-ES" sz="1600" b="0" i="1" smtClean="0">
                              <a:solidFill>
                                <a:srgbClr val="FF0000"/>
                              </a:solidFill>
                              <a:latin typeface="Cambria Math" panose="02040503050406030204" pitchFamily="18" charset="0"/>
                            </a:rPr>
                          </m:ctrlPr>
                        </m:sSupPr>
                        <m:e>
                          <m:r>
                            <a:rPr lang="es-ES" sz="1600" b="0" i="1" smtClean="0">
                              <a:solidFill>
                                <a:srgbClr val="FF0000"/>
                              </a:solidFill>
                              <a:latin typeface="Cambria Math" panose="02040503050406030204" pitchFamily="18" charset="0"/>
                            </a:rPr>
                            <m:t>𝑏</m:t>
                          </m:r>
                        </m:e>
                        <m:sup>
                          <m:r>
                            <a:rPr lang="es-ES" sz="1600" b="0" i="1" smtClean="0">
                              <a:solidFill>
                                <a:srgbClr val="FF0000"/>
                              </a:solidFill>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oMath>
                  </m:oMathPara>
                </a14:m>
                <a:endParaRPr lang="es-ES" sz="1600" b="0" i="1" dirty="0" smtClean="0">
                  <a:latin typeface="Century" panose="02040604050505020304" pitchFamily="18" charset="0"/>
                </a:endParaRPr>
              </a:p>
            </p:txBody>
          </p:sp>
        </mc:Choice>
        <mc:Fallback>
          <p:sp>
            <p:nvSpPr>
              <p:cNvPr id="4" name="CuadroTexto 3"/>
              <p:cNvSpPr txBox="1">
                <a:spLocks noRot="1" noChangeAspect="1" noMove="1" noResize="1" noEditPoints="1" noAdjustHandles="1" noChangeArrowheads="1" noChangeShapeType="1" noTextEdit="1"/>
              </p:cNvSpPr>
              <p:nvPr/>
            </p:nvSpPr>
            <p:spPr>
              <a:xfrm>
                <a:off x="1576251" y="1719753"/>
                <a:ext cx="7417508" cy="3591881"/>
              </a:xfrm>
              <a:prstGeom prst="rect">
                <a:avLst/>
              </a:prstGeom>
              <a:blipFill>
                <a:blip r:embed="rId3"/>
                <a:stretch>
                  <a:fillRect l="-493"/>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a:blip r:embed="rId4"/>
                <a:stretch>
                  <a:fillRect/>
                </a:stretch>
              </a:blipFill>
            </p:spPr>
            <p:txBody>
              <a:bodyPr/>
              <a:lstStyle/>
              <a:p>
                <a:r>
                  <a:rPr lang="es-ES">
                    <a:noFill/>
                  </a:rPr>
                  <a:t> </a:t>
                </a:r>
              </a:p>
            </p:txBody>
          </p:sp>
        </mc:Fallback>
      </mc:AlternateContent>
      <p:sp>
        <p:nvSpPr>
          <p:cNvPr id="5" name="CuadroTexto 4"/>
          <p:cNvSpPr txBox="1"/>
          <p:nvPr/>
        </p:nvSpPr>
        <p:spPr>
          <a:xfrm>
            <a:off x="4171406" y="5373189"/>
            <a:ext cx="1773242" cy="369332"/>
          </a:xfrm>
          <a:prstGeom prst="rect">
            <a:avLst/>
          </a:prstGeom>
          <a:noFill/>
        </p:spPr>
        <p:txBody>
          <a:bodyPr wrap="none" rtlCol="0">
            <a:spAutoFit/>
          </a:bodyPr>
          <a:lstStyle/>
          <a:p>
            <a:r>
              <a:rPr lang="es-ES" dirty="0" smtClean="0">
                <a:latin typeface="Century" panose="02040604050505020304" pitchFamily="18" charset="0"/>
              </a:rPr>
              <a:t>¿Algo en claro?</a:t>
            </a:r>
            <a:endParaRPr lang="es-ES" dirty="0">
              <a:latin typeface="Century" panose="02040604050505020304" pitchFamily="18" charset="0"/>
            </a:endParaRPr>
          </a:p>
        </p:txBody>
      </p:sp>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ilindro 8"/>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35207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anim calcmode="lin" valueType="num">
                                      <p:cBhvr additive="base">
                                        <p:cTn id="1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anim calcmode="lin" valueType="num">
                                      <p:cBhvr additive="base">
                                        <p:cTn id="1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789697"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922160" y="1236617"/>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4" name="CuadroTexto 3"/>
              <p:cNvSpPr txBox="1"/>
              <p:nvPr/>
            </p:nvSpPr>
            <p:spPr>
              <a:xfrm>
                <a:off x="1576251" y="1605949"/>
                <a:ext cx="7417508" cy="2800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oMath>
                  </m:oMathPara>
                </a14:m>
                <a:endParaRPr lang="es-ES" sz="1600" i="1" dirty="0" smtClean="0">
                  <a:latin typeface="Century" panose="02040604050505020304" pitchFamily="18" charset="0"/>
                </a:endParaRP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+3</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+3</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+4</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+6</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+4</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oMath>
                  </m:oMathPara>
                </a14:m>
                <a:endParaRPr lang="es-ES" sz="1600" b="0" i="1" dirty="0" smtClean="0">
                  <a:latin typeface="Century" panose="02040604050505020304" pitchFamily="18" charset="0"/>
                </a:endParaRPr>
              </a:p>
              <a:p>
                <a:endParaRPr lang="es-ES" sz="1600" i="1" dirty="0" smtClean="0">
                  <a:latin typeface="Century" panose="02040604050505020304" pitchFamily="18" charset="0"/>
                </a:endParaRPr>
              </a:p>
              <a:p>
                <a:r>
                  <a:rPr lang="es-ES" sz="1600" i="1" dirty="0" smtClean="0">
                    <a:latin typeface="Century" panose="02040604050505020304" pitchFamily="18" charset="0"/>
                  </a:rPr>
                  <a:t>4. Potencia quinta:</a:t>
                </a:r>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+5</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+5</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p:txBody>
          </p:sp>
        </mc:Choice>
        <mc:Fallback>
          <p:sp>
            <p:nvSpPr>
              <p:cNvPr id="4" name="CuadroTexto 3"/>
              <p:cNvSpPr txBox="1">
                <a:spLocks noRot="1" noChangeAspect="1" noMove="1" noResize="1" noEditPoints="1" noAdjustHandles="1" noChangeArrowheads="1" noChangeShapeType="1" noTextEdit="1"/>
              </p:cNvSpPr>
              <p:nvPr/>
            </p:nvSpPr>
            <p:spPr>
              <a:xfrm>
                <a:off x="1576251" y="1605949"/>
                <a:ext cx="7417508" cy="2800767"/>
              </a:xfrm>
              <a:prstGeom prst="rect">
                <a:avLst/>
              </a:prstGeom>
              <a:blipFill>
                <a:blip r:embed="rId4"/>
                <a:stretch>
                  <a:fillRect l="-493"/>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a:blip r:embed="rId5"/>
                <a:stretch>
                  <a:fillRect/>
                </a:stretch>
              </a:blipFill>
            </p:spPr>
            <p:txBody>
              <a:bodyPr/>
              <a:lstStyle/>
              <a:p>
                <a:r>
                  <a:rPr lang="es-ES">
                    <a:noFill/>
                  </a:rPr>
                  <a:t> </a:t>
                </a:r>
              </a:p>
            </p:txBody>
          </p:sp>
        </mc:Fallback>
      </mc:AlternateContent>
      <p:sp>
        <p:nvSpPr>
          <p:cNvPr id="5" name="CuadroTexto 4"/>
          <p:cNvSpPr txBox="1"/>
          <p:nvPr/>
        </p:nvSpPr>
        <p:spPr>
          <a:xfrm>
            <a:off x="4171406" y="5373189"/>
            <a:ext cx="1773242" cy="369332"/>
          </a:xfrm>
          <a:prstGeom prst="rect">
            <a:avLst/>
          </a:prstGeom>
          <a:noFill/>
        </p:spPr>
        <p:txBody>
          <a:bodyPr wrap="none" rtlCol="0">
            <a:spAutoFit/>
          </a:bodyPr>
          <a:lstStyle/>
          <a:p>
            <a:r>
              <a:rPr lang="es-ES" dirty="0" smtClean="0">
                <a:latin typeface="Century" panose="02040604050505020304" pitchFamily="18" charset="0"/>
              </a:rPr>
              <a:t>¿Algo en claro?</a:t>
            </a:r>
            <a:endParaRPr lang="es-ES" dirty="0">
              <a:latin typeface="Century" panose="02040604050505020304" pitchFamily="18" charset="0"/>
            </a:endParaRPr>
          </a:p>
        </p:txBody>
      </p:sp>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9" name="Cilindro 8"/>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0" name="Cilindro 9"/>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1" name="Cilindro 10"/>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3" name="Cilindro 12"/>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4" name="Cilindro 13"/>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5" name="Cilindro 14"/>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6" name="Cilindro 15"/>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7" name="Cilindro 16"/>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Tree>
    <p:extLst>
      <p:ext uri="{BB962C8B-B14F-4D97-AF65-F5344CB8AC3E}">
        <p14:creationId xmlns:p14="http://schemas.microsoft.com/office/powerpoint/2010/main" val="4011955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789697"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922160" y="1236617"/>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4" name="CuadroTexto 3"/>
              <p:cNvSpPr txBox="1"/>
              <p:nvPr/>
            </p:nvSpPr>
            <p:spPr>
              <a:xfrm>
                <a:off x="1576251" y="1605949"/>
                <a:ext cx="7417508" cy="23111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oMath>
                  </m:oMathPara>
                </a14:m>
                <a:endParaRPr lang="es-ES" sz="1600" i="1" dirty="0" smtClean="0">
                  <a:latin typeface="Century" panose="02040604050505020304" pitchFamily="18" charset="0"/>
                </a:endParaRP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+3</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+3</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+4</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+6</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+4</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+5</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+5</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p:txBody>
          </p:sp>
        </mc:Choice>
        <mc:Fallback>
          <p:sp>
            <p:nvSpPr>
              <p:cNvPr id="4" name="CuadroTexto 3"/>
              <p:cNvSpPr txBox="1">
                <a:spLocks noRot="1" noChangeAspect="1" noMove="1" noResize="1" noEditPoints="1" noAdjustHandles="1" noChangeArrowheads="1" noChangeShapeType="1" noTextEdit="1"/>
              </p:cNvSpPr>
              <p:nvPr/>
            </p:nvSpPr>
            <p:spPr>
              <a:xfrm>
                <a:off x="1576251" y="1605949"/>
                <a:ext cx="7417508" cy="231114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CuadroTexto 4"/>
              <p:cNvSpPr txBox="1"/>
              <p:nvPr/>
            </p:nvSpPr>
            <p:spPr>
              <a:xfrm>
                <a:off x="1113234" y="4065209"/>
                <a:ext cx="6909264" cy="1206484"/>
              </a:xfrm>
              <a:prstGeom prst="rect">
                <a:avLst/>
              </a:prstGeom>
              <a:noFill/>
            </p:spPr>
            <p:txBody>
              <a:bodyPr wrap="none" rtlCol="0">
                <a:spAutoFit/>
              </a:bodyPr>
              <a:lstStyle/>
              <a:p>
                <a:r>
                  <a:rPr lang="es-ES" b="1" u="sng" dirty="0" smtClean="0">
                    <a:latin typeface="Century" panose="02040604050505020304" pitchFamily="18" charset="0"/>
                  </a:rPr>
                  <a:t>Observación 1</a:t>
                </a:r>
                <a:r>
                  <a:rPr lang="es-ES" dirty="0" smtClean="0">
                    <a:latin typeface="Century" panose="02040604050505020304" pitchFamily="18" charset="0"/>
                  </a:rPr>
                  <a:t>: los exponentes de la a y b van </a:t>
                </a:r>
                <a:r>
                  <a:rPr lang="es-ES" dirty="0" smtClean="0">
                    <a:solidFill>
                      <a:srgbClr val="00B050"/>
                    </a:solidFill>
                    <a:latin typeface="Century" panose="02040604050505020304" pitchFamily="18" charset="0"/>
                  </a:rPr>
                  <a:t>subiendo</a:t>
                </a:r>
                <a:r>
                  <a:rPr lang="es-ES" dirty="0" smtClean="0">
                    <a:latin typeface="Century" panose="02040604050505020304" pitchFamily="18" charset="0"/>
                  </a:rPr>
                  <a:t>/</a:t>
                </a:r>
                <a:r>
                  <a:rPr lang="es-ES" dirty="0" smtClean="0">
                    <a:solidFill>
                      <a:srgbClr val="FF0000"/>
                    </a:solidFill>
                    <a:latin typeface="Century" panose="02040604050505020304" pitchFamily="18" charset="0"/>
                  </a:rPr>
                  <a:t>bajando</a:t>
                </a:r>
              </a:p>
              <a:p>
                <a:r>
                  <a:rPr lang="es-ES" dirty="0" smtClean="0">
                    <a:latin typeface="Century" panose="02040604050505020304" pitchFamily="18" charset="0"/>
                  </a:rPr>
                  <a:t>(ojo:</a:t>
                </a:r>
                <a:r>
                  <a:rPr lang="es-ES" dirty="0" smtClean="0">
                    <a:solidFill>
                      <a:srgbClr val="FF0000"/>
                    </a:solidFill>
                    <a:latin typeface="Century" panose="02040604050505020304" pitchFamily="18" charset="0"/>
                  </a:rPr>
                  <a:t> </a:t>
                </a:r>
                <a14:m>
                  <m:oMath xmlns:m="http://schemas.openxmlformats.org/officeDocument/2006/math">
                    <m:sSup>
                      <m:sSupPr>
                        <m:ctrlPr>
                          <a:rPr lang="es-ES" b="0" i="1" smtClean="0">
                            <a:solidFill>
                              <a:srgbClr val="FF0000"/>
                            </a:solidFill>
                            <a:latin typeface="Cambria Math" panose="02040503050406030204" pitchFamily="18" charset="0"/>
                          </a:rPr>
                        </m:ctrlPr>
                      </m:sSupPr>
                      <m:e>
                        <m:r>
                          <a:rPr lang="es-ES" b="0" i="1" smtClean="0">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5</m:t>
                        </m:r>
                      </m:sup>
                    </m:sSup>
                    <m:r>
                      <a:rPr lang="es-ES" b="0" i="1" smtClean="0">
                        <a:latin typeface="Cambria Math" panose="02040503050406030204" pitchFamily="18" charset="0"/>
                      </a:rPr>
                      <m:t>=</m:t>
                    </m:r>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0</m:t>
                        </m:r>
                      </m:sup>
                    </m:sSup>
                    <m:sSup>
                      <m:sSupPr>
                        <m:ctrlPr>
                          <a:rPr lang="es-ES" b="0" i="1" smtClean="0">
                            <a:solidFill>
                              <a:srgbClr val="FF0000"/>
                            </a:solidFill>
                            <a:latin typeface="Cambria Math" panose="02040503050406030204" pitchFamily="18" charset="0"/>
                          </a:rPr>
                        </m:ctrlPr>
                      </m:sSupPr>
                      <m:e>
                        <m:r>
                          <a:rPr lang="es-ES" b="0" i="1" smtClean="0">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5</m:t>
                        </m:r>
                      </m:sup>
                    </m:sSup>
                    <m:r>
                      <a:rPr lang="es-ES" b="0" i="1" smtClean="0">
                        <a:latin typeface="Cambria Math" panose="02040503050406030204" pitchFamily="18" charset="0"/>
                      </a:rPr>
                      <m:t>, </m:t>
                    </m:r>
                  </m:oMath>
                </a14:m>
                <a:r>
                  <a:rPr lang="es-ES" dirty="0" smtClean="0">
                    <a:latin typeface="Century" panose="02040604050505020304" pitchFamily="18" charset="0"/>
                  </a:rPr>
                  <a:t> y </a:t>
                </a:r>
                <a14:m>
                  <m:oMath xmlns:m="http://schemas.openxmlformats.org/officeDocument/2006/math">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5</m:t>
                        </m:r>
                      </m:sup>
                    </m:sSup>
                    <m:r>
                      <a:rPr lang="es-ES" b="0" i="1" smtClean="0">
                        <a:latin typeface="Cambria Math" panose="02040503050406030204" pitchFamily="18" charset="0"/>
                      </a:rPr>
                      <m:t>=</m:t>
                    </m:r>
                    <m:sSup>
                      <m:sSupPr>
                        <m:ctrlPr>
                          <a:rPr lang="es-ES" b="0" i="1" smtClean="0">
                            <a:solidFill>
                              <a:srgbClr val="FF0000"/>
                            </a:solidFill>
                            <a:latin typeface="Cambria Math" panose="02040503050406030204" pitchFamily="18" charset="0"/>
                          </a:rPr>
                        </m:ctrlPr>
                      </m:sSupPr>
                      <m:e>
                        <m:r>
                          <a:rPr lang="es-ES" b="0" i="1" smtClean="0">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0</m:t>
                        </m:r>
                      </m:sup>
                    </m:sSup>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5</m:t>
                        </m:r>
                      </m:sup>
                    </m:sSup>
                  </m:oMath>
                </a14:m>
                <a:r>
                  <a:rPr lang="es-ES" dirty="0" smtClean="0">
                    <a:latin typeface="Century" panose="02040604050505020304" pitchFamily="18" charset="0"/>
                  </a:rPr>
                  <a:t>, pero no se pone)</a:t>
                </a:r>
              </a:p>
              <a:p>
                <a:endParaRPr lang="es-ES"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e>
                          </m:d>
                        </m:e>
                        <m:sup>
                          <m:r>
                            <a:rPr lang="es-ES" i="1">
                              <a:latin typeface="Cambria Math" panose="02040503050406030204" pitchFamily="18" charset="0"/>
                            </a:rPr>
                            <m:t>5</m:t>
                          </m:r>
                        </m:sup>
                      </m:sSup>
                      <m:r>
                        <a:rPr lang="es-ES" i="1">
                          <a:latin typeface="Cambria Math" panose="02040503050406030204" pitchFamily="18" charset="0"/>
                        </a:rPr>
                        <m:t>=…=</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5</m:t>
                          </m:r>
                        </m:sup>
                      </m:sSup>
                      <m:r>
                        <a:rPr lang="es-ES" i="1">
                          <a:latin typeface="Cambria Math" panose="02040503050406030204" pitchFamily="18" charset="0"/>
                        </a:rPr>
                        <m:t>+5</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4</m:t>
                          </m:r>
                        </m:sup>
                      </m:sSup>
                      <m:r>
                        <a:rPr lang="es-ES" i="1" smtClean="0">
                          <a:solidFill>
                            <a:srgbClr val="00B050"/>
                          </a:solidFill>
                          <a:latin typeface="Cambria Math" panose="02040503050406030204" pitchFamily="18" charset="0"/>
                        </a:rPr>
                        <m:t>𝑏</m:t>
                      </m:r>
                      <m:r>
                        <a:rPr lang="es-ES" i="1">
                          <a:latin typeface="Cambria Math" panose="02040503050406030204" pitchFamily="18" charset="0"/>
                        </a:rPr>
                        <m:t>+10</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3</m:t>
                          </m:r>
                        </m:sup>
                      </m:sSup>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2</m:t>
                          </m:r>
                        </m:sup>
                      </m:sSup>
                      <m:r>
                        <a:rPr lang="es-ES" i="1">
                          <a:latin typeface="Cambria Math" panose="02040503050406030204" pitchFamily="18" charset="0"/>
                        </a:rPr>
                        <m:t>+10</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2</m:t>
                          </m:r>
                        </m:sup>
                      </m:sSup>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3</m:t>
                          </m:r>
                        </m:sup>
                      </m:sSup>
                      <m:r>
                        <a:rPr lang="es-ES" i="1">
                          <a:latin typeface="Cambria Math" panose="02040503050406030204" pitchFamily="18" charset="0"/>
                        </a:rPr>
                        <m:t>+5</m:t>
                      </m:r>
                      <m:r>
                        <a:rPr lang="es-ES" i="1" smtClean="0">
                          <a:solidFill>
                            <a:srgbClr val="FF0000"/>
                          </a:solidFill>
                          <a:latin typeface="Cambria Math" panose="02040503050406030204" pitchFamily="18" charset="0"/>
                        </a:rPr>
                        <m:t>𝑎</m:t>
                      </m:r>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4</m:t>
                          </m:r>
                        </m:sup>
                      </m:sSup>
                      <m:r>
                        <a:rPr lang="es-ES" i="1">
                          <a:latin typeface="Cambria Math" panose="02040503050406030204" pitchFamily="18" charset="0"/>
                        </a:rPr>
                        <m:t>+</m:t>
                      </m:r>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5</m:t>
                          </m:r>
                        </m:sup>
                      </m:sSup>
                    </m:oMath>
                  </m:oMathPara>
                </a14:m>
                <a:endParaRPr lang="es-ES" dirty="0">
                  <a:latin typeface="Century" panose="02040604050505020304" pitchFamily="18" charset="0"/>
                </a:endParaRPr>
              </a:p>
            </p:txBody>
          </p:sp>
        </mc:Choice>
        <mc:Fallback>
          <p:sp>
            <p:nvSpPr>
              <p:cNvPr id="5" name="CuadroTexto 4"/>
              <p:cNvSpPr txBox="1">
                <a:spLocks noRot="1" noChangeAspect="1" noMove="1" noResize="1" noEditPoints="1" noAdjustHandles="1" noChangeArrowheads="1" noChangeShapeType="1" noTextEdit="1"/>
              </p:cNvSpPr>
              <p:nvPr/>
            </p:nvSpPr>
            <p:spPr>
              <a:xfrm>
                <a:off x="1113234" y="4065209"/>
                <a:ext cx="6909264" cy="1206484"/>
              </a:xfrm>
              <a:prstGeom prst="rect">
                <a:avLst/>
              </a:prstGeom>
              <a:blipFill>
                <a:blip r:embed="rId6"/>
                <a:stretch>
                  <a:fillRect l="-794" t="-3030"/>
                </a:stretch>
              </a:blipFill>
            </p:spPr>
            <p:txBody>
              <a:bodyPr/>
              <a:lstStyle/>
              <a:p>
                <a:r>
                  <a:rPr lang="es-ES">
                    <a:noFill/>
                  </a:rPr>
                  <a:t> </a:t>
                </a:r>
              </a:p>
            </p:txBody>
          </p:sp>
        </mc:Fallback>
      </mc:AlternateContent>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ilindro 8"/>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02744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805337"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4" name="CuadroTexto 3"/>
              <p:cNvSpPr txBox="1"/>
              <p:nvPr/>
            </p:nvSpPr>
            <p:spPr>
              <a:xfrm>
                <a:off x="1576251" y="1605949"/>
                <a:ext cx="4728755" cy="584775"/>
              </a:xfrm>
              <a:prstGeom prst="rect">
                <a:avLst/>
              </a:prstGeom>
              <a:noFill/>
            </p:spPr>
            <p:txBody>
              <a:bodyPr wrap="square" rtlCol="0">
                <a:spAutoFit/>
              </a:bodyPr>
              <a:lstStyle/>
              <a:p>
                <a:r>
                  <a:rPr lang="es-ES" sz="1600" b="0" dirty="0" smtClean="0">
                    <a:latin typeface="Century" panose="02040604050505020304" pitchFamily="18" charset="0"/>
                  </a:rPr>
                  <a:t>Por lo pronto, para elevar algo a </a:t>
                </a:r>
                <a14:m>
                  <m:oMath xmlns:m="http://schemas.openxmlformats.org/officeDocument/2006/math">
                    <m:r>
                      <a:rPr lang="es-ES" sz="1600" b="0" i="1" smtClean="0">
                        <a:latin typeface="Cambria Math" panose="02040503050406030204" pitchFamily="18" charset="0"/>
                      </a:rPr>
                      <m:t>𝑛</m:t>
                    </m:r>
                  </m:oMath>
                </a14:m>
                <a:r>
                  <a:rPr lang="es-ES" sz="1600" b="0" dirty="0" smtClean="0">
                    <a:latin typeface="Century" panose="02040604050505020304" pitchFamily="18" charset="0"/>
                  </a:rPr>
                  <a:t> podemos decir que tendrá la forma:</a:t>
                </a:r>
              </a:p>
            </p:txBody>
          </p:sp>
        </mc:Choice>
        <mc:Fallback>
          <p:sp>
            <p:nvSpPr>
              <p:cNvPr id="4" name="CuadroTexto 3"/>
              <p:cNvSpPr txBox="1">
                <a:spLocks noRot="1" noChangeAspect="1" noMove="1" noResize="1" noEditPoints="1" noAdjustHandles="1" noChangeArrowheads="1" noChangeShapeType="1" noTextEdit="1"/>
              </p:cNvSpPr>
              <p:nvPr/>
            </p:nvSpPr>
            <p:spPr>
              <a:xfrm>
                <a:off x="1576251" y="1605949"/>
                <a:ext cx="4728755" cy="584775"/>
              </a:xfrm>
              <a:prstGeom prst="rect">
                <a:avLst/>
              </a:prstGeom>
              <a:blipFill>
                <a:blip r:embed="rId4"/>
                <a:stretch>
                  <a:fillRect l="-774" t="-3125" b="-125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CuadroTexto 4"/>
              <p:cNvSpPr txBox="1"/>
              <p:nvPr/>
            </p:nvSpPr>
            <p:spPr>
              <a:xfrm>
                <a:off x="1113234" y="2587961"/>
                <a:ext cx="7691132" cy="1041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e>
                          </m:d>
                        </m:e>
                        <m:sup>
                          <m:r>
                            <a:rPr lang="es-ES" b="0" i="1" smtClean="0">
                              <a:latin typeface="Cambria Math" panose="02040503050406030204" pitchFamily="18" charset="0"/>
                            </a:rPr>
                            <m:t>𝑛</m:t>
                          </m:r>
                        </m:sup>
                      </m:sSup>
                      <m:r>
                        <a:rPr lang="es-ES" i="1">
                          <a:latin typeface="Cambria Math" panose="02040503050406030204" pitchFamily="18" charset="0"/>
                        </a:rPr>
                        <m:t>=…=</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r>
                            <a:rPr lang="es-ES" b="0" i="1" smtClean="0">
                              <a:solidFill>
                                <a:srgbClr val="FF0000"/>
                              </a:solidFill>
                              <a:latin typeface="Cambria Math" panose="02040503050406030204" pitchFamily="18" charset="0"/>
                            </a:rPr>
                            <m:t>−1</m:t>
                          </m:r>
                        </m:sup>
                      </m:sSup>
                      <m:r>
                        <a:rPr lang="es-ES" i="1" smtClean="0">
                          <a:solidFill>
                            <a:srgbClr val="00B050"/>
                          </a:solidFill>
                          <a:latin typeface="Cambria Math" panose="02040503050406030204" pitchFamily="18" charset="0"/>
                        </a:rPr>
                        <m:t>𝑏</m:t>
                      </m:r>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r>
                            <a:rPr lang="es-ES" b="0" i="1" smtClean="0">
                              <a:solidFill>
                                <a:srgbClr val="FF0000"/>
                              </a:solidFill>
                              <a:latin typeface="Cambria Math" panose="02040503050406030204" pitchFamily="18" charset="0"/>
                            </a:rPr>
                            <m:t>−2</m:t>
                          </m:r>
                        </m:sup>
                      </m:sSup>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2</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r>
                            <a:rPr lang="es-ES" b="0" i="1" smtClean="0">
                              <a:solidFill>
                                <a:srgbClr val="FF0000"/>
                              </a:solidFill>
                              <a:latin typeface="Cambria Math" panose="02040503050406030204" pitchFamily="18" charset="0"/>
                            </a:rPr>
                            <m:t>−3</m:t>
                          </m:r>
                        </m:sup>
                      </m:sSup>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3</m:t>
                          </m:r>
                        </m:sup>
                      </m:sSup>
                      <m:r>
                        <a:rPr lang="es-ES" i="1">
                          <a:latin typeface="Cambria Math" panose="02040503050406030204" pitchFamily="18" charset="0"/>
                        </a:rPr>
                        <m:t>+</m:t>
                      </m:r>
                    </m:oMath>
                  </m:oMathPara>
                </a14:m>
                <a:endParaRPr lang="es-ES"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r>
                        <a:rPr lang="es-ES" b="0" i="1" smtClean="0">
                          <a:solidFill>
                            <a:srgbClr val="00B050"/>
                          </a:solidFill>
                          <a:latin typeface="Cambria Math" panose="02040503050406030204" pitchFamily="18" charset="0"/>
                        </a:rPr>
                        <m:t>+</m:t>
                      </m:r>
                      <m:d>
                        <m:dPr>
                          <m:ctrlPr>
                            <a:rPr lang="es-ES" b="0" i="1" smtClean="0">
                              <a:solidFill>
                                <a:srgbClr val="00B050"/>
                              </a:solidFill>
                              <a:latin typeface="Cambria Math" panose="02040503050406030204" pitchFamily="18" charset="0"/>
                            </a:rPr>
                          </m:ctrlPr>
                        </m:dPr>
                        <m:e>
                          <m:r>
                            <a:rPr lang="es-ES" b="0" i="1" smtClean="0">
                              <a:solidFill>
                                <a:srgbClr val="00B050"/>
                              </a:solidFill>
                              <a:latin typeface="Cambria Math" panose="02040503050406030204" pitchFamily="18" charset="0"/>
                            </a:rPr>
                            <m:t>…</m:t>
                          </m:r>
                        </m:e>
                      </m:d>
                      <m:r>
                        <a:rPr lang="es-ES" i="1">
                          <a:latin typeface="Cambria Math" panose="02040503050406030204" pitchFamily="18" charset="0"/>
                        </a:rPr>
                        <m:t>+</m:t>
                      </m:r>
                    </m:oMath>
                  </m:oMathPara>
                </a14:m>
                <a:endParaRPr lang="es-ES"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3</m:t>
                          </m:r>
                        </m:sup>
                      </m:sSup>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r>
                            <a:rPr lang="es-ES" b="0" i="1" smtClean="0">
                              <a:solidFill>
                                <a:srgbClr val="00B050"/>
                              </a:solidFill>
                              <a:latin typeface="Cambria Math" panose="02040503050406030204" pitchFamily="18" charset="0"/>
                            </a:rPr>
                            <m:t>−3</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b="0"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2</m:t>
                          </m:r>
                        </m:sup>
                      </m:sSup>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r>
                            <a:rPr lang="es-ES" b="0" i="1" smtClean="0">
                              <a:solidFill>
                                <a:srgbClr val="00B050"/>
                              </a:solidFill>
                              <a:latin typeface="Cambria Math" panose="02040503050406030204" pitchFamily="18" charset="0"/>
                            </a:rPr>
                            <m:t>−2</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r>
                        <a:rPr lang="es-ES" b="0" i="1" smtClean="0">
                          <a:solidFill>
                            <a:srgbClr val="FF0000"/>
                          </a:solidFill>
                          <a:latin typeface="Cambria Math" panose="02040503050406030204" pitchFamily="18" charset="0"/>
                        </a:rPr>
                        <m:t>𝑎</m:t>
                      </m:r>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r>
                            <a:rPr lang="es-ES" b="0" i="1" smtClean="0">
                              <a:solidFill>
                                <a:srgbClr val="00B050"/>
                              </a:solidFill>
                              <a:latin typeface="Cambria Math" panose="02040503050406030204" pitchFamily="18" charset="0"/>
                            </a:rPr>
                            <m:t>−1</m:t>
                          </m:r>
                        </m:sup>
                      </m:sSup>
                      <m:r>
                        <a:rPr lang="es-ES" b="0" i="1" smtClean="0">
                          <a:solidFill>
                            <a:schemeClr val="tx1"/>
                          </a:solidFill>
                          <a:latin typeface="Cambria Math" panose="02040503050406030204" pitchFamily="18" charset="0"/>
                        </a:rPr>
                        <m:t>+</m:t>
                      </m:r>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sup>
                      </m:sSup>
                    </m:oMath>
                  </m:oMathPara>
                </a14:m>
                <a:endParaRPr lang="es-ES" dirty="0">
                  <a:latin typeface="Century" panose="02040604050505020304" pitchFamily="18" charset="0"/>
                </a:endParaRPr>
              </a:p>
            </p:txBody>
          </p:sp>
        </mc:Choice>
        <mc:Fallback>
          <p:sp>
            <p:nvSpPr>
              <p:cNvPr id="5" name="CuadroTexto 4"/>
              <p:cNvSpPr txBox="1">
                <a:spLocks noRot="1" noChangeAspect="1" noMove="1" noResize="1" noEditPoints="1" noAdjustHandles="1" noChangeArrowheads="1" noChangeShapeType="1" noTextEdit="1"/>
              </p:cNvSpPr>
              <p:nvPr/>
            </p:nvSpPr>
            <p:spPr>
              <a:xfrm>
                <a:off x="1113234" y="2587961"/>
                <a:ext cx="7691132" cy="1041439"/>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8" name="CuadroTexto 7"/>
              <p:cNvSpPr txBox="1"/>
              <p:nvPr/>
            </p:nvSpPr>
            <p:spPr>
              <a:xfrm>
                <a:off x="1458685" y="3756178"/>
                <a:ext cx="4728755" cy="637354"/>
              </a:xfrm>
              <a:prstGeom prst="rect">
                <a:avLst/>
              </a:prstGeom>
              <a:noFill/>
            </p:spPr>
            <p:txBody>
              <a:bodyPr wrap="square" rtlCol="0">
                <a:spAutoFit/>
              </a:bodyPr>
              <a:lstStyle/>
              <a:p>
                <a:r>
                  <a:rPr lang="es-ES" sz="1600" b="0" dirty="0" smtClean="0">
                    <a:latin typeface="Century" panose="02040604050505020304" pitchFamily="18" charset="0"/>
                  </a:rPr>
                  <a:t>A medida que sube </a:t>
                </a:r>
                <a14:m>
                  <m:oMath xmlns:m="http://schemas.openxmlformats.org/officeDocument/2006/math">
                    <m:r>
                      <a:rPr lang="es-ES" sz="1600" i="1">
                        <a:solidFill>
                          <a:srgbClr val="00B050"/>
                        </a:solidFill>
                        <a:latin typeface="Cambria Math" panose="02040503050406030204" pitchFamily="18" charset="0"/>
                      </a:rPr>
                      <m:t>𝑏</m:t>
                    </m:r>
                  </m:oMath>
                </a14:m>
                <a:r>
                  <a:rPr lang="es-ES" sz="1600" b="0" dirty="0" smtClean="0">
                    <a:latin typeface="Century" panose="02040604050505020304" pitchFamily="18" charset="0"/>
                  </a:rPr>
                  <a:t> va bajando </a:t>
                </a:r>
                <a14:m>
                  <m:oMath xmlns:m="http://schemas.openxmlformats.org/officeDocument/2006/math">
                    <m:r>
                      <a:rPr lang="es-ES" sz="1600" i="1">
                        <a:solidFill>
                          <a:srgbClr val="FF0000"/>
                        </a:solidFill>
                        <a:latin typeface="Cambria Math" panose="02040503050406030204" pitchFamily="18" charset="0"/>
                      </a:rPr>
                      <m:t>𝑎</m:t>
                    </m:r>
                  </m:oMath>
                </a14:m>
                <a:endParaRPr lang="es-ES" sz="1600" b="0" dirty="0" smtClean="0">
                  <a:latin typeface="Century" panose="02040604050505020304" pitchFamily="18" charset="0"/>
                </a:endParaRPr>
              </a:p>
              <a:p>
                <a:r>
                  <a:rPr lang="es-ES" sz="1600" b="0" dirty="0" smtClean="0">
                    <a:latin typeface="Century" panose="02040604050505020304" pitchFamily="18" charset="0"/>
                  </a:rPr>
                  <a:t>El problema es ¿qué pasa con los números? </a:t>
                </a:r>
                <a14:m>
                  <m:oMath xmlns:m="http://schemas.openxmlformats.org/officeDocument/2006/math">
                    <m:borderBox>
                      <m:borderBoxPr>
                        <m:ctrlPr>
                          <a:rPr lang="es-ES" sz="1600" b="0" i="1" smtClean="0">
                            <a:solidFill>
                              <a:srgbClr val="0070C0"/>
                            </a:solidFill>
                            <a:latin typeface="Cambria Math" panose="02040503050406030204" pitchFamily="18" charset="0"/>
                          </a:rPr>
                        </m:ctrlPr>
                      </m:borderBoxPr>
                      <m:e/>
                    </m:borderBox>
                  </m:oMath>
                </a14:m>
                <a:endParaRPr lang="es-ES" sz="1600" b="0" dirty="0" smtClean="0">
                  <a:latin typeface="Century" panose="02040604050505020304" pitchFamily="18" charset="0"/>
                </a:endParaRPr>
              </a:p>
            </p:txBody>
          </p:sp>
        </mc:Choice>
        <mc:Fallback>
          <p:sp>
            <p:nvSpPr>
              <p:cNvPr id="8" name="CuadroTexto 7"/>
              <p:cNvSpPr txBox="1">
                <a:spLocks noRot="1" noChangeAspect="1" noMove="1" noResize="1" noEditPoints="1" noAdjustHandles="1" noChangeArrowheads="1" noChangeShapeType="1" noTextEdit="1"/>
              </p:cNvSpPr>
              <p:nvPr/>
            </p:nvSpPr>
            <p:spPr>
              <a:xfrm>
                <a:off x="1458685" y="3756178"/>
                <a:ext cx="4728755" cy="637354"/>
              </a:xfrm>
              <a:prstGeom prst="rect">
                <a:avLst/>
              </a:prstGeom>
              <a:blipFill>
                <a:blip r:embed="rId7"/>
                <a:stretch>
                  <a:fillRect l="-644" t="-2857" b="-8571"/>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0" name="CuadroTexto 9"/>
              <p:cNvSpPr txBox="1"/>
              <p:nvPr/>
            </p:nvSpPr>
            <p:spPr>
              <a:xfrm>
                <a:off x="1949257" y="4536981"/>
                <a:ext cx="6437097" cy="1490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r>
                        <a:rPr lang="es-ES" sz="1600" b="0" i="1" smtClean="0">
                          <a:latin typeface="Cambria Math" panose="02040503050406030204" pitchFamily="18" charset="0"/>
                        </a:rPr>
                        <m:t>𝑎</m:t>
                      </m:r>
                      <m:r>
                        <a:rPr lang="es-ES" sz="1600" b="0" i="1" smtClean="0">
                          <a:latin typeface="Cambria Math" panose="02040503050406030204" pitchFamily="18" charset="0"/>
                        </a:rPr>
                        <m:t>+</m:t>
                      </m:r>
                      <m:borderBox>
                        <m:borderBoxPr>
                          <m:ctrlPr>
                            <a:rPr lang="es-ES" sz="1600" b="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r>
                        <a:rPr lang="es-ES" sz="1600" b="0" i="1" smtClean="0">
                          <a:latin typeface="Cambria Math" panose="02040503050406030204" pitchFamily="18" charset="0"/>
                        </a:rPr>
                        <m:t>𝑏</m:t>
                      </m:r>
                    </m:oMath>
                  </m:oMathPara>
                </a14:m>
                <a:endParaRPr lang="es-ES" sz="160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2</m:t>
                          </m:r>
                        </m:e>
                      </m:borderBox>
                      <m:r>
                        <a:rPr lang="es-ES" sz="1600" b="0" i="1" smtClean="0">
                          <a:latin typeface="Cambria Math" panose="02040503050406030204" pitchFamily="18" charset="0"/>
                        </a:rPr>
                        <m:t>𝑎𝑏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6</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p:txBody>
          </p:sp>
        </mc:Choice>
        <mc:Fallback>
          <p:sp>
            <p:nvSpPr>
              <p:cNvPr id="10" name="CuadroTexto 9"/>
              <p:cNvSpPr txBox="1">
                <a:spLocks noRot="1" noChangeAspect="1" noMove="1" noResize="1" noEditPoints="1" noAdjustHandles="1" noChangeArrowheads="1" noChangeShapeType="1" noTextEdit="1"/>
              </p:cNvSpPr>
              <p:nvPr/>
            </p:nvSpPr>
            <p:spPr>
              <a:xfrm>
                <a:off x="1949257" y="4536981"/>
                <a:ext cx="6437097" cy="1490023"/>
              </a:xfrm>
              <a:prstGeom prst="rect">
                <a:avLst/>
              </a:prstGeom>
              <a:blipFill>
                <a:blip r:embed="rId8"/>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3264" y="3342282"/>
            <a:ext cx="1295307" cy="1822564"/>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3" name="Cilindro 12"/>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4" name="Cilindro 13"/>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5" name="Cilindro 14"/>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6" name="Cilindro 15"/>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7" name="Cilindro 16"/>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8" name="Cilindro 17"/>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9" name="Cilindro 18"/>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0" name="Cilindro 19"/>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Tree>
    <p:extLst>
      <p:ext uri="{BB962C8B-B14F-4D97-AF65-F5344CB8AC3E}">
        <p14:creationId xmlns:p14="http://schemas.microsoft.com/office/powerpoint/2010/main" val="4001246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880525"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0" name="CuadroTexto 9"/>
              <p:cNvSpPr txBox="1"/>
              <p:nvPr/>
            </p:nvSpPr>
            <p:spPr>
              <a:xfrm>
                <a:off x="1651702" y="1812937"/>
                <a:ext cx="6437097" cy="1490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r>
                        <a:rPr lang="es-ES" sz="1600" b="0" i="1" smtClean="0">
                          <a:latin typeface="Cambria Math" panose="02040503050406030204" pitchFamily="18" charset="0"/>
                        </a:rPr>
                        <m:t>𝑎</m:t>
                      </m:r>
                      <m:r>
                        <a:rPr lang="es-ES" sz="1600" b="0" i="1" smtClean="0">
                          <a:latin typeface="Cambria Math" panose="02040503050406030204" pitchFamily="18" charset="0"/>
                        </a:rPr>
                        <m:t>+</m:t>
                      </m:r>
                      <m:borderBox>
                        <m:borderBoxPr>
                          <m:ctrlPr>
                            <a:rPr lang="es-ES" sz="1600" b="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r>
                        <a:rPr lang="es-ES" sz="1600" b="0" i="1" smtClean="0">
                          <a:latin typeface="Cambria Math" panose="02040503050406030204" pitchFamily="18" charset="0"/>
                        </a:rPr>
                        <m:t>𝑏</m:t>
                      </m:r>
                    </m:oMath>
                  </m:oMathPara>
                </a14:m>
                <a:endParaRPr lang="es-ES" sz="160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2</m:t>
                          </m:r>
                        </m:e>
                      </m:borderBox>
                      <m:r>
                        <a:rPr lang="es-ES" sz="1600" b="0" i="1" smtClean="0">
                          <a:latin typeface="Cambria Math" panose="02040503050406030204" pitchFamily="18" charset="0"/>
                        </a:rPr>
                        <m:t>𝑎𝑏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6</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p:txBody>
          </p:sp>
        </mc:Choice>
        <mc:Fallback>
          <p:sp>
            <p:nvSpPr>
              <p:cNvPr id="10" name="CuadroTexto 9"/>
              <p:cNvSpPr txBox="1">
                <a:spLocks noRot="1" noChangeAspect="1" noMove="1" noResize="1" noEditPoints="1" noAdjustHandles="1" noChangeArrowheads="1" noChangeShapeType="1" noTextEdit="1"/>
              </p:cNvSpPr>
              <p:nvPr/>
            </p:nvSpPr>
            <p:spPr>
              <a:xfrm>
                <a:off x="1651702" y="1812937"/>
                <a:ext cx="6437097" cy="1490023"/>
              </a:xfrm>
              <a:prstGeom prst="rect">
                <a:avLst/>
              </a:prstGeom>
              <a:blipFill>
                <a:blip r:embed="rId4"/>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7577" y="3701497"/>
            <a:ext cx="2476500" cy="2286000"/>
          </a:xfrm>
          <a:prstGeom prst="rect">
            <a:avLst/>
          </a:prstGeom>
        </p:spPr>
      </p:pic>
      <p:pic>
        <p:nvPicPr>
          <p:cNvPr id="2050" name="Picture 2" descr="Triangulo_de_Pasca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828" y="3647067"/>
            <a:ext cx="3600660" cy="2340430"/>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3528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748133"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0" name="CuadroTexto 9"/>
              <p:cNvSpPr txBox="1"/>
              <p:nvPr/>
            </p:nvSpPr>
            <p:spPr>
              <a:xfrm>
                <a:off x="1651702" y="1812937"/>
                <a:ext cx="6437097" cy="2720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r>
                        <a:rPr lang="es-ES" sz="1600" b="0" i="1" smtClean="0">
                          <a:latin typeface="Cambria Math" panose="02040503050406030204" pitchFamily="18" charset="0"/>
                        </a:rPr>
                        <m:t>𝑎</m:t>
                      </m:r>
                      <m:r>
                        <a:rPr lang="es-ES" sz="1600" b="0" i="1" smtClean="0">
                          <a:latin typeface="Cambria Math" panose="02040503050406030204" pitchFamily="18" charset="0"/>
                        </a:rPr>
                        <m:t>+</m:t>
                      </m:r>
                      <m:borderBox>
                        <m:borderBoxPr>
                          <m:ctrlPr>
                            <a:rPr lang="es-ES" sz="1600" b="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r>
                        <a:rPr lang="es-ES" sz="1600" b="0" i="1" smtClean="0">
                          <a:latin typeface="Cambria Math" panose="02040503050406030204" pitchFamily="18" charset="0"/>
                        </a:rPr>
                        <m:t>𝑏</m:t>
                      </m:r>
                    </m:oMath>
                  </m:oMathPara>
                </a14:m>
                <a:endParaRPr lang="es-ES" sz="160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2</m:t>
                          </m:r>
                        </m:e>
                      </m:borderBox>
                      <m:r>
                        <a:rPr lang="es-ES" sz="1600" b="0" i="1" smtClean="0">
                          <a:latin typeface="Cambria Math" panose="02040503050406030204" pitchFamily="18" charset="0"/>
                        </a:rPr>
                        <m:t>𝑎𝑏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6</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a:p>
                <a:endParaRPr lang="es-ES" sz="1600" b="0" i="1" dirty="0" smtClean="0">
                  <a:latin typeface="Century" panose="02040604050505020304" pitchFamily="18" charset="0"/>
                </a:endParaRP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b="0" i="1" smtClean="0">
                              <a:latin typeface="Cambria Math" panose="02040503050406030204" pitchFamily="18" charset="0"/>
                            </a:rPr>
                            <m:t>9</m:t>
                          </m:r>
                        </m:sup>
                      </m:sSup>
                      <m:r>
                        <a:rPr lang="es-ES" sz="1600" i="1">
                          <a:latin typeface="Cambria Math" panose="02040503050406030204" pitchFamily="18" charset="0"/>
                        </a:rPr>
                        <m:t>=</m:t>
                      </m:r>
                    </m:oMath>
                  </m:oMathPara>
                </a14:m>
                <a:endParaRPr lang="es-ES" sz="160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10</m:t>
                          </m:r>
                        </m:sup>
                      </m:sSup>
                      <m:r>
                        <a:rPr lang="es-ES" sz="1600" b="0" i="1" smtClean="0">
                          <a:solidFill>
                            <a:srgbClr val="0070C0"/>
                          </a:solidFill>
                          <a:latin typeface="Cambria Math" panose="02040503050406030204" pitchFamily="18" charset="0"/>
                        </a:rPr>
                        <m:t>+9</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9</m:t>
                          </m:r>
                        </m:sup>
                      </m:sSup>
                      <m:r>
                        <a:rPr lang="es-ES" sz="1600" b="0" i="1" smtClean="0">
                          <a:solidFill>
                            <a:srgbClr val="0070C0"/>
                          </a:solidFill>
                          <a:latin typeface="Cambria Math" panose="02040503050406030204" pitchFamily="18" charset="0"/>
                        </a:rPr>
                        <m:t>𝑏</m:t>
                      </m:r>
                      <m:r>
                        <a:rPr lang="es-ES" sz="1600" b="0" i="1" smtClean="0">
                          <a:solidFill>
                            <a:srgbClr val="0070C0"/>
                          </a:solidFill>
                          <a:latin typeface="Cambria Math" panose="02040503050406030204" pitchFamily="18" charset="0"/>
                        </a:rPr>
                        <m:t>+36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8</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2</m:t>
                          </m:r>
                        </m:sup>
                      </m:sSup>
                      <m:r>
                        <a:rPr lang="es-ES" sz="1600" b="0" i="1" smtClean="0">
                          <a:solidFill>
                            <a:srgbClr val="0070C0"/>
                          </a:solidFill>
                          <a:latin typeface="Cambria Math" panose="02040503050406030204" pitchFamily="18" charset="0"/>
                        </a:rPr>
                        <m:t>+84</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7</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3</m:t>
                          </m:r>
                        </m:sup>
                      </m:sSup>
                      <m:r>
                        <a:rPr lang="es-ES" sz="1600" b="0" i="1" smtClean="0">
                          <a:solidFill>
                            <a:srgbClr val="0070C0"/>
                          </a:solidFill>
                          <a:latin typeface="Cambria Math" panose="02040503050406030204" pitchFamily="18" charset="0"/>
                        </a:rPr>
                        <m:t>+126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6</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4</m:t>
                          </m:r>
                        </m:sup>
                      </m:sSup>
                      <m:r>
                        <a:rPr lang="es-ES" sz="1600" b="0" i="1" smtClean="0">
                          <a:solidFill>
                            <a:srgbClr val="0070C0"/>
                          </a:solidFill>
                          <a:latin typeface="Cambria Math" panose="02040503050406030204" pitchFamily="18" charset="0"/>
                        </a:rPr>
                        <m:t>+126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4</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6</m:t>
                          </m:r>
                        </m:sup>
                      </m:sSup>
                      <m:r>
                        <a:rPr lang="es-ES" sz="1600" b="0" i="1" smtClean="0">
                          <a:solidFill>
                            <a:srgbClr val="0070C0"/>
                          </a:solidFill>
                          <a:latin typeface="Cambria Math" panose="02040503050406030204" pitchFamily="18" charset="0"/>
                        </a:rPr>
                        <m:t>+84</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3</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7</m:t>
                          </m:r>
                        </m:sup>
                      </m:sSup>
                      <m:r>
                        <a:rPr lang="es-ES" sz="1600" b="0" i="1" smtClean="0">
                          <a:solidFill>
                            <a:srgbClr val="0070C0"/>
                          </a:solidFill>
                          <a:latin typeface="Cambria Math" panose="02040503050406030204" pitchFamily="18" charset="0"/>
                        </a:rPr>
                        <m:t>+36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2</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8</m:t>
                          </m:r>
                        </m:sup>
                      </m:sSup>
                      <m:r>
                        <a:rPr lang="es-ES" sz="1600" b="0" i="1" smtClean="0">
                          <a:solidFill>
                            <a:srgbClr val="0070C0"/>
                          </a:solidFill>
                          <a:latin typeface="Cambria Math" panose="02040503050406030204" pitchFamily="18" charset="0"/>
                        </a:rPr>
                        <m:t>+9</m:t>
                      </m:r>
                      <m:r>
                        <a:rPr lang="es-ES" sz="1600" b="0" i="1" smtClean="0">
                          <a:solidFill>
                            <a:srgbClr val="0070C0"/>
                          </a:solidFill>
                          <a:latin typeface="Cambria Math" panose="02040503050406030204" pitchFamily="18" charset="0"/>
                        </a:rPr>
                        <m:t>𝑎</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9</m:t>
                          </m:r>
                        </m:sup>
                      </m:sSup>
                      <m:r>
                        <a:rPr lang="es-ES" sz="1600" b="0" i="1" smtClean="0">
                          <a:solidFill>
                            <a:srgbClr val="0070C0"/>
                          </a:solidFill>
                          <a:latin typeface="Cambria Math" panose="02040503050406030204" pitchFamily="18" charset="0"/>
                        </a:rPr>
                        <m:t>+</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10</m:t>
                          </m:r>
                        </m:sup>
                      </m:sSup>
                    </m:oMath>
                  </m:oMathPara>
                </a14:m>
                <a:endParaRPr lang="es-ES" sz="1600" b="0" i="1" dirty="0" smtClean="0">
                  <a:latin typeface="Century" panose="02040604050505020304" pitchFamily="18" charset="0"/>
                </a:endParaRPr>
              </a:p>
            </p:txBody>
          </p:sp>
        </mc:Choice>
        <mc:Fallback>
          <p:sp>
            <p:nvSpPr>
              <p:cNvPr id="10" name="CuadroTexto 9"/>
              <p:cNvSpPr txBox="1">
                <a:spLocks noRot="1" noChangeAspect="1" noMove="1" noResize="1" noEditPoints="1" noAdjustHandles="1" noChangeArrowheads="1" noChangeShapeType="1" noTextEdit="1"/>
              </p:cNvSpPr>
              <p:nvPr/>
            </p:nvSpPr>
            <p:spPr>
              <a:xfrm>
                <a:off x="1651702" y="1812937"/>
                <a:ext cx="6437097" cy="2720425"/>
              </a:xfrm>
              <a:prstGeom prst="rect">
                <a:avLst/>
              </a:prstGeom>
              <a:blipFill>
                <a:blip r:embed="rId4"/>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8468" y="5129348"/>
            <a:ext cx="1401265" cy="1293475"/>
          </a:xfrm>
          <a:prstGeom prst="rect">
            <a:avLst/>
          </a:prstGeom>
        </p:spPr>
      </p:pic>
      <p:pic>
        <p:nvPicPr>
          <p:cNvPr id="2050" name="Picture 2" descr="Triangulo_de_Pasca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828" y="4550046"/>
            <a:ext cx="2964934" cy="1927208"/>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474696"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15599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 calcmode="lin" valueType="num">
                                      <p:cBhvr additive="base">
                                        <p:cTn id="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880525"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3"/>
                <a:stretch>
                  <a:fillRect/>
                </a:stretch>
              </a:blipFill>
            </p:spPr>
            <p:txBody>
              <a:bodyPr/>
              <a:lstStyle/>
              <a:p>
                <a:r>
                  <a:rPr lang="es-ES">
                    <a:noFill/>
                  </a:rPr>
                  <a:t> </a:t>
                </a:r>
              </a:p>
            </p:txBody>
          </p:sp>
        </mc:Fallback>
      </mc:AlternateContent>
      <p:sp>
        <p:nvSpPr>
          <p:cNvPr id="10" name="CuadroTexto 9"/>
          <p:cNvSpPr txBox="1"/>
          <p:nvPr/>
        </p:nvSpPr>
        <p:spPr>
          <a:xfrm>
            <a:off x="1651702" y="1812937"/>
            <a:ext cx="6437097" cy="830997"/>
          </a:xfrm>
          <a:prstGeom prst="rect">
            <a:avLst/>
          </a:prstGeom>
          <a:noFill/>
        </p:spPr>
        <p:txBody>
          <a:bodyPr wrap="square" rtlCol="0">
            <a:spAutoFit/>
          </a:bodyPr>
          <a:lstStyle/>
          <a:p>
            <a:r>
              <a:rPr lang="es-ES" sz="1600" b="0" i="1" dirty="0" smtClean="0">
                <a:latin typeface="Century" panose="02040604050505020304" pitchFamily="18" charset="0"/>
              </a:rPr>
              <a:t>Y esos números ¿vienen de algún sitio?</a:t>
            </a:r>
          </a:p>
          <a:p>
            <a:endParaRPr lang="es-ES" sz="1600" i="1" dirty="0">
              <a:latin typeface="Century" panose="02040604050505020304" pitchFamily="18" charset="0"/>
            </a:endParaRPr>
          </a:p>
          <a:p>
            <a:r>
              <a:rPr lang="es-ES" sz="1600" b="0" i="1" dirty="0" smtClean="0">
                <a:latin typeface="Century" panose="02040604050505020304" pitchFamily="18" charset="0"/>
              </a:rPr>
              <a:t>Newton-Pascal: los números combinatorios</a:t>
            </a:r>
          </a:p>
        </p:txBody>
      </p:sp>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iangulo_de_Pasca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57" y="3982929"/>
            <a:ext cx="2689705" cy="17483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1" name="CuadroTexto 10"/>
              <p:cNvSpPr txBox="1"/>
              <p:nvPr/>
            </p:nvSpPr>
            <p:spPr>
              <a:xfrm>
                <a:off x="1717016" y="2781614"/>
                <a:ext cx="6437097" cy="2145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0</m:t>
                              </m:r>
                            </m:e>
                            <m:e>
                              <m:r>
                                <a:rPr lang="es-ES" sz="1600" b="0" i="1" smtClean="0">
                                  <a:latin typeface="Cambria Math" panose="02040503050406030204" pitchFamily="18" charset="0"/>
                                </a:rPr>
                                <m:t>0</m:t>
                              </m:r>
                            </m:e>
                          </m:eqArr>
                        </m:e>
                      </m:d>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1</m:t>
                                    </m:r>
                                  </m:e>
                                </m:eqArr>
                              </m:e>
                            </m:d>
                          </m:e>
                        </m:mr>
                      </m:m>
                    </m:oMath>
                  </m:oMathPara>
                </a14:m>
                <a:endParaRPr lang="es-ES" sz="160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3"/>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2</m:t>
                                    </m:r>
                                  </m:e>
                                </m:eqArr>
                              </m:e>
                            </m:d>
                          </m:e>
                        </m:mr>
                      </m:m>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4"/>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3</m:t>
                                    </m:r>
                                  </m:e>
                                </m:eqArr>
                              </m:e>
                            </m:d>
                          </m:e>
                        </m:mr>
                      </m:m>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5"/>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3</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4</m:t>
                                    </m:r>
                                  </m:e>
                                </m:eqArr>
                              </m:e>
                            </m:d>
                          </m:e>
                        </m:mr>
                      </m:m>
                    </m:oMath>
                  </m:oMathPara>
                </a14:m>
                <a:endParaRPr lang="es-ES" sz="1600" b="0" i="1" dirty="0" smtClean="0">
                  <a:latin typeface="Century" panose="02040604050505020304" pitchFamily="18" charset="0"/>
                </a:endParaRPr>
              </a:p>
            </p:txBody>
          </p:sp>
        </mc:Choice>
        <mc:Fallback>
          <p:sp>
            <p:nvSpPr>
              <p:cNvPr id="11" name="CuadroTexto 10"/>
              <p:cNvSpPr txBox="1">
                <a:spLocks noRot="1" noChangeAspect="1" noMove="1" noResize="1" noEditPoints="1" noAdjustHandles="1" noChangeArrowheads="1" noChangeShapeType="1" noTextEdit="1"/>
              </p:cNvSpPr>
              <p:nvPr/>
            </p:nvSpPr>
            <p:spPr>
              <a:xfrm>
                <a:off x="1717016" y="2781614"/>
                <a:ext cx="6437097" cy="2145459"/>
              </a:xfrm>
              <a:prstGeom prst="rect">
                <a:avLst/>
              </a:prstGeom>
              <a:blipFill>
                <a:blip r:embed="rId6"/>
                <a:stretch>
                  <a:fillRect/>
                </a:stretch>
              </a:blipFill>
            </p:spPr>
            <p:txBody>
              <a:bodyPr/>
              <a:lstStyle/>
              <a:p>
                <a:r>
                  <a:rPr lang="es-ES">
                    <a:noFill/>
                  </a:rPr>
                  <a:t> </a:t>
                </a:r>
              </a:p>
            </p:txBody>
          </p:sp>
        </mc:Fallback>
      </mc:AlternateContent>
      <p:sp>
        <p:nvSpPr>
          <p:cNvPr id="13" name="Cilindro 12"/>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474696"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701119"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470073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964264" cy="617633"/>
          </a:xfrm>
        </p:spPr>
        <p:txBody>
          <a:bodyPr>
            <a:normAutofit fontScale="90000"/>
          </a:bodyPr>
          <a:lstStyle/>
          <a:p>
            <a:r>
              <a:rPr lang="es-ES" dirty="0">
                <a:latin typeface="Century" panose="02040604050505020304" pitchFamily="18" charset="0"/>
              </a:rPr>
              <a:t>1.8.1 Binomio de Newton. </a:t>
            </a:r>
            <a:r>
              <a:rPr lang="es-ES" dirty="0" err="1">
                <a:latin typeface="Century" panose="02040604050505020304" pitchFamily="18" charset="0"/>
              </a:rPr>
              <a:t>Tartaglia</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23718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triángulo de </a:t>
            </a:r>
            <a:r>
              <a:rPr lang="es-ES" b="1" dirty="0" err="1" smtClean="0">
                <a:latin typeface="Century" panose="02040604050505020304" pitchFamily="18" charset="0"/>
              </a:rPr>
              <a:t>Tartaglia</a:t>
            </a:r>
            <a:r>
              <a:rPr lang="es-ES" b="1" dirty="0" smtClean="0">
                <a:latin typeface="Century" panose="02040604050505020304" pitchFamily="18" charset="0"/>
              </a:rPr>
              <a:t> (o de Pascal)</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3"/>
                <a:stretch>
                  <a:fillRect/>
                </a:stretch>
              </a:blipFill>
            </p:spPr>
            <p:txBody>
              <a:bodyPr/>
              <a:lstStyle/>
              <a:p>
                <a:r>
                  <a:rPr lang="es-ES">
                    <a:noFill/>
                  </a:rPr>
                  <a:t> </a:t>
                </a:r>
              </a:p>
            </p:txBody>
          </p:sp>
        </mc:Fallback>
      </mc:AlternateContent>
      <p:sp>
        <p:nvSpPr>
          <p:cNvPr id="10" name="CuadroTexto 9"/>
          <p:cNvSpPr txBox="1"/>
          <p:nvPr/>
        </p:nvSpPr>
        <p:spPr>
          <a:xfrm>
            <a:off x="1651702" y="1812937"/>
            <a:ext cx="6437097" cy="830997"/>
          </a:xfrm>
          <a:prstGeom prst="rect">
            <a:avLst/>
          </a:prstGeom>
          <a:noFill/>
        </p:spPr>
        <p:txBody>
          <a:bodyPr wrap="square" rtlCol="0">
            <a:spAutoFit/>
          </a:bodyPr>
          <a:lstStyle/>
          <a:p>
            <a:r>
              <a:rPr lang="es-ES" sz="1600" b="0" i="1" dirty="0" smtClean="0">
                <a:latin typeface="Century" panose="02040604050505020304" pitchFamily="18" charset="0"/>
              </a:rPr>
              <a:t>Y esos números ¿vienen de algún sitio?</a:t>
            </a:r>
          </a:p>
          <a:p>
            <a:endParaRPr lang="es-ES" sz="1600" i="1" dirty="0">
              <a:latin typeface="Century" panose="02040604050505020304" pitchFamily="18" charset="0"/>
            </a:endParaRPr>
          </a:p>
          <a:p>
            <a:r>
              <a:rPr lang="es-ES" sz="1600" b="0" i="1" dirty="0" smtClean="0">
                <a:latin typeface="Century" panose="02040604050505020304" pitchFamily="18" charset="0"/>
              </a:rPr>
              <a:t>Newton-Pascal: los números combinatorios</a:t>
            </a:r>
          </a:p>
        </p:txBody>
      </p:sp>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iangulo_de_Pasca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077" y="4746172"/>
            <a:ext cx="3165839" cy="20577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1" name="CuadroTexto 10"/>
              <p:cNvSpPr txBox="1"/>
              <p:nvPr/>
            </p:nvSpPr>
            <p:spPr>
              <a:xfrm>
                <a:off x="5981291" y="4658508"/>
                <a:ext cx="2645978" cy="2145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0</m:t>
                              </m:r>
                            </m:e>
                            <m:e>
                              <m:r>
                                <a:rPr lang="es-ES" sz="1600" b="0" i="1" smtClean="0">
                                  <a:latin typeface="Cambria Math" panose="02040503050406030204" pitchFamily="18" charset="0"/>
                                </a:rPr>
                                <m:t>0</m:t>
                              </m:r>
                            </m:e>
                          </m:eqArr>
                        </m:e>
                      </m:d>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1</m:t>
                                    </m:r>
                                  </m:e>
                                </m:eqArr>
                              </m:e>
                            </m:d>
                          </m:e>
                        </m:mr>
                      </m:m>
                    </m:oMath>
                  </m:oMathPara>
                </a14:m>
                <a:endParaRPr lang="es-ES" sz="160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3"/>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2</m:t>
                                    </m:r>
                                  </m:e>
                                </m:eqArr>
                              </m:e>
                            </m:d>
                          </m:e>
                        </m:mr>
                      </m:m>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4"/>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3</m:t>
                                    </m:r>
                                  </m:e>
                                </m:eqArr>
                              </m:e>
                            </m:d>
                          </m:e>
                        </m:mr>
                      </m:m>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m>
                        <m:mPr>
                          <m:mcs>
                            <m:mc>
                              <m:mcPr>
                                <m:count m:val="5"/>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3</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4</m:t>
                                    </m:r>
                                  </m:e>
                                </m:eqArr>
                              </m:e>
                            </m:d>
                          </m:e>
                        </m:mr>
                      </m:m>
                    </m:oMath>
                  </m:oMathPara>
                </a14:m>
                <a:endParaRPr lang="es-ES" sz="1600" b="0" i="1" dirty="0" smtClean="0">
                  <a:latin typeface="Century" panose="02040604050505020304" pitchFamily="18" charset="0"/>
                </a:endParaRPr>
              </a:p>
            </p:txBody>
          </p:sp>
        </mc:Choice>
        <mc:Fallback>
          <p:sp>
            <p:nvSpPr>
              <p:cNvPr id="11" name="CuadroTexto 10"/>
              <p:cNvSpPr txBox="1">
                <a:spLocks noRot="1" noChangeAspect="1" noMove="1" noResize="1" noEditPoints="1" noAdjustHandles="1" noChangeArrowheads="1" noChangeShapeType="1" noTextEdit="1"/>
              </p:cNvSpPr>
              <p:nvPr/>
            </p:nvSpPr>
            <p:spPr>
              <a:xfrm>
                <a:off x="5981291" y="4658508"/>
                <a:ext cx="2645978" cy="2145459"/>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3" name="CuadroTexto 12"/>
              <p:cNvSpPr txBox="1"/>
              <p:nvPr/>
            </p:nvSpPr>
            <p:spPr>
              <a:xfrm>
                <a:off x="461319" y="3412391"/>
                <a:ext cx="8682681" cy="1063625"/>
              </a:xfrm>
              <a:prstGeom prst="rect">
                <a:avLst/>
              </a:prstGeom>
              <a:noFill/>
            </p:spPr>
            <p:txBody>
              <a:bodyPr wrap="square" rtlCol="0">
                <a:spAutoFit/>
              </a:bodyPr>
              <a:lstStyle/>
              <a:p>
                <a:r>
                  <a:rPr lang="es-ES" sz="1600" b="0" i="1" dirty="0" smtClean="0">
                    <a:latin typeface="Century" panose="02040604050505020304" pitchFamily="18" charset="0"/>
                  </a:rPr>
                  <a:t>Y ahora, todo junto</a:t>
                </a:r>
              </a:p>
              <a:p>
                <a:endParaRPr lang="es-ES" sz="1600" i="1" dirty="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461319" y="3412391"/>
                <a:ext cx="8682681" cy="1063625"/>
              </a:xfrm>
              <a:prstGeom prst="rect">
                <a:avLst/>
              </a:prstGeom>
              <a:blipFill>
                <a:blip r:embed="rId7"/>
                <a:stretch>
                  <a:fillRect l="-421" t="-1724"/>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5" name="Cilindro 14"/>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6" name="Cilindro 15"/>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7" name="Cilindro 16"/>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8" name="Cilindro 17"/>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9" name="Cilindro 18"/>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0" name="Cilindro 19"/>
          <p:cNvSpPr/>
          <p:nvPr/>
        </p:nvSpPr>
        <p:spPr>
          <a:xfrm>
            <a:off x="2474696"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1" name="Cilindro 20"/>
          <p:cNvSpPr/>
          <p:nvPr/>
        </p:nvSpPr>
        <p:spPr>
          <a:xfrm>
            <a:off x="2701119"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2" name="Cilindro 21"/>
          <p:cNvSpPr/>
          <p:nvPr/>
        </p:nvSpPr>
        <p:spPr>
          <a:xfrm>
            <a:off x="2927542"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4" name="Flecha abajo 3"/>
          <p:cNvSpPr/>
          <p:nvPr/>
        </p:nvSpPr>
        <p:spPr>
          <a:xfrm>
            <a:off x="1991336" y="5644530"/>
            <a:ext cx="368686" cy="930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Tree>
    <p:extLst>
      <p:ext uri="{BB962C8B-B14F-4D97-AF65-F5344CB8AC3E}">
        <p14:creationId xmlns:p14="http://schemas.microsoft.com/office/powerpoint/2010/main" val="2601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latin typeface="Century" panose="02040604050505020304" pitchFamily="18" charset="0"/>
              </a:rPr>
              <a:t>1.8.2 </a:t>
            </a:r>
            <a:r>
              <a:rPr lang="es-ES" dirty="0">
                <a:latin typeface="Century" panose="02040604050505020304" pitchFamily="18" charset="0"/>
              </a:rPr>
              <a:t>Binomio de </a:t>
            </a:r>
            <a:r>
              <a:rPr lang="es-ES" dirty="0" smtClean="0">
                <a:latin typeface="Century" panose="02040604050505020304" pitchFamily="18" charset="0"/>
              </a:rPr>
              <a:t>Newton</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542684"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3"/>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488" y="95038"/>
            <a:ext cx="707884" cy="996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3" name="CuadroTexto 12"/>
              <p:cNvSpPr txBox="1"/>
              <p:nvPr/>
            </p:nvSpPr>
            <p:spPr>
              <a:xfrm>
                <a:off x="775061" y="1928537"/>
                <a:ext cx="7985759" cy="5711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775061" y="1928537"/>
                <a:ext cx="7985759" cy="571182"/>
              </a:xfrm>
              <a:prstGeom prst="rect">
                <a:avLst/>
              </a:prstGeom>
              <a:blipFill>
                <a:blip r:embed="rId5"/>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775061" y="2543238"/>
                <a:ext cx="7985759" cy="8738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775061" y="2543238"/>
                <a:ext cx="7985759" cy="873894"/>
              </a:xfrm>
              <a:prstGeom prst="rect">
                <a:avLst/>
              </a:prstGeom>
              <a:blipFill>
                <a:blip r:embed="rId6"/>
                <a:stretch>
                  <a:fillRect/>
                </a:stretch>
              </a:blipFill>
            </p:spPr>
            <p:txBody>
              <a:bodyPr/>
              <a:lstStyle/>
              <a:p>
                <a:r>
                  <a:rPr lang="es-ES">
                    <a:noFill/>
                  </a:rPr>
                  <a:t> </a:t>
                </a:r>
              </a:p>
            </p:txBody>
          </p:sp>
        </mc:Fallback>
      </mc:AlternateContent>
      <p:sp>
        <p:nvSpPr>
          <p:cNvPr id="17" name="Cilindro 16"/>
          <p:cNvSpPr/>
          <p:nvPr/>
        </p:nvSpPr>
        <p:spPr>
          <a:xfrm>
            <a:off x="179542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28053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latin typeface="Century" panose="02040604050505020304" pitchFamily="18" charset="0"/>
              </a:rPr>
              <a:t>1.8.2 Binomio de Newton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542684"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3"/>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488" y="95038"/>
            <a:ext cx="707884" cy="996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3" name="CuadroTexto 12"/>
              <p:cNvSpPr txBox="1"/>
              <p:nvPr/>
            </p:nvSpPr>
            <p:spPr>
              <a:xfrm>
                <a:off x="775061" y="1928537"/>
                <a:ext cx="7985759" cy="5711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775061" y="1928537"/>
                <a:ext cx="7985759" cy="571182"/>
              </a:xfrm>
              <a:prstGeom prst="rect">
                <a:avLst/>
              </a:prstGeom>
              <a:blipFill>
                <a:blip r:embed="rId5"/>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775061" y="2844295"/>
                <a:ext cx="7985759" cy="8738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775061" y="2844295"/>
                <a:ext cx="7985759" cy="873894"/>
              </a:xfrm>
              <a:prstGeom prst="rect">
                <a:avLst/>
              </a:prstGeom>
              <a:blipFill>
                <a:blip r:embed="rId6"/>
                <a:stretch>
                  <a:fillRect/>
                </a:stretch>
              </a:blipFill>
            </p:spPr>
            <p:txBody>
              <a:bodyPr/>
              <a:lstStyle/>
              <a:p>
                <a:r>
                  <a:rPr lang="es-ES">
                    <a:noFill/>
                  </a:rPr>
                  <a:t> </a:t>
                </a:r>
              </a:p>
            </p:txBody>
          </p:sp>
        </mc:Fallback>
      </mc:AlternateContent>
      <p:sp>
        <p:nvSpPr>
          <p:cNvPr id="4" name="CuadroTexto 3"/>
          <p:cNvSpPr txBox="1"/>
          <p:nvPr/>
        </p:nvSpPr>
        <p:spPr>
          <a:xfrm>
            <a:off x="2701119" y="4484914"/>
            <a:ext cx="805029" cy="369332"/>
          </a:xfrm>
          <a:prstGeom prst="rect">
            <a:avLst/>
          </a:prstGeom>
          <a:noFill/>
        </p:spPr>
        <p:txBody>
          <a:bodyPr wrap="none" rtlCol="0">
            <a:spAutoFit/>
          </a:bodyPr>
          <a:lstStyle/>
          <a:p>
            <a:r>
              <a:rPr lang="es-ES" dirty="0" smtClean="0">
                <a:latin typeface="Century" panose="02040604050505020304" pitchFamily="18" charset="0"/>
              </a:rPr>
              <a:t>Suma</a:t>
            </a:r>
            <a:endParaRPr lang="es-ES" dirty="0">
              <a:latin typeface="Century" panose="02040604050505020304" pitchFamily="18" charset="0"/>
            </a:endParaRPr>
          </a:p>
        </p:txBody>
      </p:sp>
      <p:cxnSp>
        <p:nvCxnSpPr>
          <p:cNvPr id="6" name="Conector recto de flecha 5"/>
          <p:cNvCxnSpPr>
            <a:stCxn id="4" idx="0"/>
          </p:cNvCxnSpPr>
          <p:nvPr/>
        </p:nvCxnSpPr>
        <p:spPr>
          <a:xfrm flipV="1">
            <a:off x="3103634" y="3323852"/>
            <a:ext cx="1664306" cy="1161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3489911" y="4484914"/>
            <a:ext cx="1641796" cy="369332"/>
          </a:xfrm>
          <a:prstGeom prst="rect">
            <a:avLst/>
          </a:prstGeom>
          <a:noFill/>
        </p:spPr>
        <p:txBody>
          <a:bodyPr wrap="none" rtlCol="0">
            <a:spAutoFit/>
          </a:bodyPr>
          <a:lstStyle/>
          <a:p>
            <a:r>
              <a:rPr lang="es-ES" dirty="0" smtClean="0">
                <a:latin typeface="Century" panose="02040604050505020304" pitchFamily="18" charset="0"/>
              </a:rPr>
              <a:t>desde que i=0</a:t>
            </a:r>
            <a:endParaRPr lang="es-ES" dirty="0">
              <a:latin typeface="Century" panose="02040604050505020304" pitchFamily="18" charset="0"/>
            </a:endParaRPr>
          </a:p>
        </p:txBody>
      </p:sp>
      <p:cxnSp>
        <p:nvCxnSpPr>
          <p:cNvPr id="25" name="Conector recto de flecha 24"/>
          <p:cNvCxnSpPr>
            <a:stCxn id="24" idx="0"/>
          </p:cNvCxnSpPr>
          <p:nvPr/>
        </p:nvCxnSpPr>
        <p:spPr>
          <a:xfrm flipV="1">
            <a:off x="4310809" y="3590552"/>
            <a:ext cx="457131" cy="894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5057269" y="4484914"/>
            <a:ext cx="1936749" cy="369332"/>
          </a:xfrm>
          <a:prstGeom prst="rect">
            <a:avLst/>
          </a:prstGeom>
          <a:noFill/>
        </p:spPr>
        <p:txBody>
          <a:bodyPr wrap="none" rtlCol="0">
            <a:spAutoFit/>
          </a:bodyPr>
          <a:lstStyle/>
          <a:p>
            <a:r>
              <a:rPr lang="es-ES" dirty="0" smtClean="0">
                <a:latin typeface="Century" panose="02040604050505020304" pitchFamily="18" charset="0"/>
              </a:rPr>
              <a:t>hasta que vale n</a:t>
            </a:r>
            <a:endParaRPr lang="es-ES" dirty="0">
              <a:latin typeface="Century" panose="02040604050505020304" pitchFamily="18" charset="0"/>
            </a:endParaRPr>
          </a:p>
        </p:txBody>
      </p:sp>
      <p:cxnSp>
        <p:nvCxnSpPr>
          <p:cNvPr id="27" name="Conector recto de flecha 26"/>
          <p:cNvCxnSpPr>
            <a:stCxn id="26" idx="0"/>
          </p:cNvCxnSpPr>
          <p:nvPr/>
        </p:nvCxnSpPr>
        <p:spPr>
          <a:xfrm flipH="1" flipV="1">
            <a:off x="4840978" y="3048000"/>
            <a:ext cx="1184666" cy="1436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6772803" y="4484914"/>
            <a:ext cx="1443024" cy="369332"/>
          </a:xfrm>
          <a:prstGeom prst="rect">
            <a:avLst/>
          </a:prstGeom>
          <a:noFill/>
        </p:spPr>
        <p:txBody>
          <a:bodyPr wrap="none" rtlCol="0">
            <a:spAutoFit/>
          </a:bodyPr>
          <a:lstStyle/>
          <a:p>
            <a:r>
              <a:rPr lang="es-ES" dirty="0" smtClean="0">
                <a:latin typeface="Century" panose="02040604050505020304" pitchFamily="18" charset="0"/>
              </a:rPr>
              <a:t>de todo esto</a:t>
            </a:r>
            <a:endParaRPr lang="es-ES" dirty="0">
              <a:latin typeface="Century" panose="02040604050505020304" pitchFamily="18" charset="0"/>
            </a:endParaRPr>
          </a:p>
        </p:txBody>
      </p:sp>
      <p:cxnSp>
        <p:nvCxnSpPr>
          <p:cNvPr id="30" name="Conector recto de flecha 29"/>
          <p:cNvCxnSpPr>
            <a:stCxn id="29" idx="0"/>
          </p:cNvCxnSpPr>
          <p:nvPr/>
        </p:nvCxnSpPr>
        <p:spPr>
          <a:xfrm flipH="1" flipV="1">
            <a:off x="5515101" y="3509554"/>
            <a:ext cx="1979214" cy="97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ilindro 19"/>
          <p:cNvSpPr/>
          <p:nvPr/>
        </p:nvSpPr>
        <p:spPr>
          <a:xfrm>
            <a:off x="179542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07752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1.6.1 Números combinatorios</a:t>
            </a:r>
            <a:endParaRPr lang="es-ES"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chemeClr val="tx1"/>
                    </a:solidFill>
                    <a:latin typeface="Century" panose="02040604050505020304" pitchFamily="18" charset="0"/>
                  </a:rPr>
                  <a:t>Para simplificar los cálculos, los matemáticos inventaron el </a:t>
                </a:r>
                <a:r>
                  <a:rPr lang="es-ES" b="1" dirty="0" smtClean="0">
                    <a:solidFill>
                      <a:schemeClr val="tx1"/>
                    </a:solidFill>
                    <a:latin typeface="Century" panose="02040604050505020304" pitchFamily="18" charset="0"/>
                  </a:rPr>
                  <a:t>número combinatorio</a:t>
                </a:r>
                <a:r>
                  <a:rPr lang="es-ES" dirty="0" smtClean="0">
                    <a:solidFill>
                      <a:schemeClr val="tx1"/>
                    </a:solidFill>
                    <a:latin typeface="Century" panose="02040604050505020304" pitchFamily="18" charset="0"/>
                  </a:rPr>
                  <a:t>, que se define como:</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solidFill>
                                <a:schemeClr val="tx1"/>
                              </a:solidFill>
                              <a:latin typeface="Cambria Math" panose="02040503050406030204" pitchFamily="18" charset="0"/>
                            </a:rPr>
                          </m:ctrlPr>
                        </m:dPr>
                        <m:e>
                          <m:eqArr>
                            <m:eqArrPr>
                              <m:ctrlPr>
                                <a:rPr lang="es-ES" b="0" i="1" smtClean="0">
                                  <a:solidFill>
                                    <a:schemeClr val="tx1"/>
                                  </a:solidFill>
                                  <a:latin typeface="Cambria Math" panose="02040503050406030204" pitchFamily="18" charset="0"/>
                                </a:rPr>
                              </m:ctrlPr>
                            </m:eqArrPr>
                            <m:e>
                              <m:r>
                                <a:rPr lang="es-ES" b="0" i="1" smtClean="0">
                                  <a:solidFill>
                                    <a:schemeClr val="tx1"/>
                                  </a:solidFill>
                                  <a:latin typeface="Cambria Math" panose="02040503050406030204" pitchFamily="18" charset="0"/>
                                </a:rPr>
                                <m:t>𝑛</m:t>
                              </m:r>
                            </m:e>
                            <m:e>
                              <m:r>
                                <a:rPr lang="es-ES" b="0" i="1" smtClean="0">
                                  <a:solidFill>
                                    <a:schemeClr val="tx1"/>
                                  </a:solidFill>
                                  <a:latin typeface="Cambria Math" panose="02040503050406030204" pitchFamily="18" charset="0"/>
                                </a:rPr>
                                <m:t>𝑘</m:t>
                              </m:r>
                            </m:e>
                          </m:eqArr>
                        </m:e>
                      </m:d>
                      <m:r>
                        <a:rPr lang="es-ES" b="0" i="1" smtClean="0">
                          <a:solidFill>
                            <a:schemeClr val="tx1"/>
                          </a:solidFill>
                          <a:latin typeface="Cambria Math" panose="02040503050406030204" pitchFamily="18" charset="0"/>
                        </a:rPr>
                        <m:t>=</m:t>
                      </m:r>
                      <m:f>
                        <m:fPr>
                          <m:ctrlPr>
                            <a:rPr lang="es-ES" b="0" i="1" smtClean="0">
                              <a:solidFill>
                                <a:schemeClr val="tx1"/>
                              </a:solidFill>
                              <a:latin typeface="Cambria Math" panose="02040503050406030204" pitchFamily="18" charset="0"/>
                            </a:rPr>
                          </m:ctrlPr>
                        </m:fPr>
                        <m:num>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num>
                        <m:den>
                          <m:r>
                            <a:rPr lang="es-ES" b="0" i="1" smtClean="0">
                              <a:solidFill>
                                <a:schemeClr val="tx1"/>
                              </a:solidFill>
                              <a:latin typeface="Cambria Math" panose="02040503050406030204" pitchFamily="18" charset="0"/>
                            </a:rPr>
                            <m:t>𝑘</m:t>
                          </m:r>
                          <m:r>
                            <a:rPr lang="es-ES" b="0" i="1" smtClean="0">
                              <a:solidFill>
                                <a:schemeClr val="tx1"/>
                              </a:solidFill>
                              <a:latin typeface="Cambria Math" panose="02040503050406030204" pitchFamily="18" charset="0"/>
                            </a:rPr>
                            <m:t>!</m:t>
                          </m:r>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𝑘</m:t>
                              </m:r>
                            </m:e>
                          </m:d>
                          <m:r>
                            <a:rPr lang="es-ES" b="0" i="1" smtClean="0">
                              <a:solidFill>
                                <a:schemeClr val="tx1"/>
                              </a:solidFill>
                              <a:latin typeface="Cambria Math" panose="02040503050406030204" pitchFamily="18" charset="0"/>
                            </a:rPr>
                            <m:t>!</m:t>
                          </m:r>
                        </m:den>
                      </m:f>
                    </m:oMath>
                  </m:oMathPara>
                </a14:m>
                <a:endParaRPr lang="es-ES" dirty="0" smtClean="0">
                  <a:solidFill>
                    <a:srgbClr val="0070C0"/>
                  </a:solidFill>
                  <a:latin typeface="Century" panose="02040604050505020304" pitchFamily="18" charset="0"/>
                </a:endParaRPr>
              </a:p>
              <a:p>
                <a:pPr marL="0" indent="0" algn="just">
                  <a:buNone/>
                </a:pPr>
                <a:endParaRPr lang="es-ES" dirty="0" smtClean="0">
                  <a:solidFill>
                    <a:srgbClr val="0070C0"/>
                  </a:solidFill>
                  <a:latin typeface="Century" panose="02040604050505020304" pitchFamily="18" charset="0"/>
                </a:endParaRPr>
              </a:p>
              <a:p>
                <a:pPr marL="0" indent="0" algn="just">
                  <a:buNone/>
                </a:pPr>
                <a:r>
                  <a:rPr lang="es-ES" dirty="0" smtClean="0">
                    <a:solidFill>
                      <a:srgbClr val="0070C0"/>
                    </a:solidFill>
                    <a:latin typeface="Century" panose="02040604050505020304" pitchFamily="18" charset="0"/>
                  </a:rPr>
                  <a:t>Por ejemplo, el número combinatorio 5 sobre 3 es:</a:t>
                </a:r>
              </a:p>
              <a:p>
                <a:pPr marL="0" indent="0" algn="just">
                  <a:buNone/>
                </a:pPr>
                <a14:m>
                  <m:oMathPara xmlns:m="http://schemas.openxmlformats.org/officeDocument/2006/math">
                    <m:oMathParaPr>
                      <m:jc m:val="centerGroup"/>
                    </m:oMathParaPr>
                    <m:oMath xmlns:m="http://schemas.openxmlformats.org/officeDocument/2006/math">
                      <m:d>
                        <m:dPr>
                          <m:ctrlPr>
                            <a:rPr lang="es-ES" i="1">
                              <a:solidFill>
                                <a:srgbClr val="0070C0"/>
                              </a:solidFill>
                              <a:latin typeface="Cambria Math" panose="02040503050406030204" pitchFamily="18" charset="0"/>
                            </a:rPr>
                          </m:ctrlPr>
                        </m:dPr>
                        <m:e>
                          <m:eqArr>
                            <m:eqArrPr>
                              <m:ctrlPr>
                                <a:rPr lang="es-ES" i="1">
                                  <a:solidFill>
                                    <a:srgbClr val="0070C0"/>
                                  </a:solidFill>
                                  <a:latin typeface="Cambria Math" panose="02040503050406030204" pitchFamily="18" charset="0"/>
                                </a:rPr>
                              </m:ctrlPr>
                            </m:eqArrPr>
                            <m:e>
                              <m:r>
                                <a:rPr lang="es-ES" b="0" i="1" smtClean="0">
                                  <a:solidFill>
                                    <a:srgbClr val="0070C0"/>
                                  </a:solidFill>
                                  <a:latin typeface="Cambria Math" panose="02040503050406030204" pitchFamily="18" charset="0"/>
                                </a:rPr>
                                <m:t>5</m:t>
                              </m:r>
                            </m:e>
                            <m:e>
                              <m:r>
                                <a:rPr lang="es-ES" b="0" i="1" smtClean="0">
                                  <a:solidFill>
                                    <a:srgbClr val="0070C0"/>
                                  </a:solidFill>
                                  <a:latin typeface="Cambria Math" panose="02040503050406030204" pitchFamily="18" charset="0"/>
                                </a:rPr>
                                <m:t>3</m:t>
                              </m:r>
                            </m:e>
                          </m:eqArr>
                        </m:e>
                      </m:d>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5!</m:t>
                          </m:r>
                        </m:num>
                        <m:den>
                          <m:r>
                            <a:rPr lang="es-ES" b="0" i="1" smtClean="0">
                              <a:solidFill>
                                <a:srgbClr val="0070C0"/>
                              </a:solidFill>
                              <a:latin typeface="Cambria Math" panose="02040503050406030204" pitchFamily="18" charset="0"/>
                            </a:rPr>
                            <m:t>3!·</m:t>
                          </m:r>
                          <m:d>
                            <m:dPr>
                              <m:ctrlPr>
                                <a:rPr lang="es-ES" b="0" i="1" smtClean="0">
                                  <a:solidFill>
                                    <a:srgbClr val="0070C0"/>
                                  </a:solidFill>
                                  <a:latin typeface="Cambria Math" panose="02040503050406030204" pitchFamily="18" charset="0"/>
                                </a:rPr>
                              </m:ctrlPr>
                            </m:dPr>
                            <m:e>
                              <m:r>
                                <a:rPr lang="es-ES" b="0" i="1" smtClean="0">
                                  <a:solidFill>
                                    <a:srgbClr val="0070C0"/>
                                  </a:solidFill>
                                  <a:latin typeface="Cambria Math" panose="02040503050406030204" pitchFamily="18" charset="0"/>
                                </a:rPr>
                                <m:t>5−3</m:t>
                              </m:r>
                            </m:e>
                          </m:d>
                          <m:r>
                            <a:rPr lang="es-ES" b="0" i="1" smtClean="0">
                              <a:solidFill>
                                <a:srgbClr val="0070C0"/>
                              </a:solidFill>
                              <a:latin typeface="Cambria Math" panose="02040503050406030204" pitchFamily="18" charset="0"/>
                            </a:rPr>
                            <m:t>!</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5!</m:t>
                          </m:r>
                        </m:num>
                        <m:den>
                          <m:r>
                            <a:rPr lang="es-ES" b="0" i="1" smtClean="0">
                              <a:solidFill>
                                <a:srgbClr val="0070C0"/>
                              </a:solidFill>
                              <a:latin typeface="Cambria Math" panose="02040503050406030204" pitchFamily="18" charset="0"/>
                            </a:rPr>
                            <m:t>3!·2!</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5·</m:t>
                          </m:r>
                          <m:r>
                            <a:rPr lang="es-ES" b="0" i="1" smtClean="0">
                              <a:solidFill>
                                <a:srgbClr val="FF0000"/>
                              </a:solidFill>
                              <a:latin typeface="Cambria Math" panose="02040503050406030204" pitchFamily="18" charset="0"/>
                            </a:rPr>
                            <m:t>4·3</m:t>
                          </m:r>
                          <m:r>
                            <a:rPr lang="es-ES" b="0" i="1" smtClean="0">
                              <a:solidFill>
                                <a:srgbClr val="0070C0"/>
                              </a:solidFill>
                              <a:latin typeface="Cambria Math" panose="02040503050406030204" pitchFamily="18" charset="0"/>
                            </a:rPr>
                            <m:t>·2·1</m:t>
                          </m:r>
                        </m:num>
                        <m:den>
                          <m:r>
                            <a:rPr lang="es-ES" b="0" i="1" smtClean="0">
                              <a:solidFill>
                                <a:srgbClr val="FF0000"/>
                              </a:solidFill>
                              <a:latin typeface="Cambria Math" panose="02040503050406030204" pitchFamily="18" charset="0"/>
                            </a:rPr>
                            <m:t>3·2·1·2·1</m:t>
                          </m:r>
                        </m:den>
                      </m:f>
                      <m:r>
                        <a:rPr lang="es-ES" b="0" i="1" smtClean="0">
                          <a:solidFill>
                            <a:srgbClr val="0070C0"/>
                          </a:solidFill>
                          <a:latin typeface="Cambria Math" panose="02040503050406030204" pitchFamily="18" charset="0"/>
                        </a:rPr>
                        <m:t>=10</m:t>
                      </m:r>
                    </m:oMath>
                  </m:oMathPara>
                </a14:m>
                <a:endParaRPr lang="es-ES" dirty="0" smtClean="0">
                  <a:solidFill>
                    <a:srgbClr val="0070C0"/>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a:blip r:embed="rId2"/>
                <a:stretch>
                  <a:fillRect l="-1978" t="-3222" r="-126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3"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593" y="2008777"/>
            <a:ext cx="642938" cy="642938"/>
          </a:xfrm>
          <a:prstGeom prst="rect">
            <a:avLst/>
          </a:prstGeom>
        </p:spPr>
      </p:pic>
      <p:sp>
        <p:nvSpPr>
          <p:cNvPr id="15"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6097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latin typeface="Century" panose="02040604050505020304" pitchFamily="18" charset="0"/>
              </a:rPr>
              <a:t>1.8.2 Binomio de Newton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542684"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3551582726"/>
                  </p:ext>
                </p:extLst>
              </p:nvPr>
            </p:nvGraphicFramePr>
            <p:xfrm>
              <a:off x="1008731" y="3005116"/>
              <a:ext cx="7807894" cy="2164843"/>
            </p:xfrm>
            <a:graphic>
              <a:graphicData uri="http://schemas.openxmlformats.org/drawingml/2006/table">
                <a:tbl>
                  <a:tblPr firstRow="1" bandRow="1">
                    <a:tableStyleId>{5C22544A-7EE6-4342-B048-85BDC9FD1C3A}</a:tableStyleId>
                  </a:tblPr>
                  <a:tblGrid>
                    <a:gridCol w="365442">
                      <a:extLst>
                        <a:ext uri="{9D8B030D-6E8A-4147-A177-3AD203B41FA5}">
                          <a16:colId xmlns:a16="http://schemas.microsoft.com/office/drawing/2014/main" val="20000"/>
                        </a:ext>
                      </a:extLst>
                    </a:gridCol>
                    <a:gridCol w="1132522">
                      <a:extLst>
                        <a:ext uri="{9D8B030D-6E8A-4147-A177-3AD203B41FA5}">
                          <a16:colId xmlns:a16="http://schemas.microsoft.com/office/drawing/2014/main" val="20001"/>
                        </a:ext>
                      </a:extLst>
                    </a:gridCol>
                    <a:gridCol w="2408428">
                      <a:extLst>
                        <a:ext uri="{9D8B030D-6E8A-4147-A177-3AD203B41FA5}">
                          <a16:colId xmlns:a16="http://schemas.microsoft.com/office/drawing/2014/main" val="20002"/>
                        </a:ext>
                      </a:extLst>
                    </a:gridCol>
                    <a:gridCol w="365442">
                      <a:extLst>
                        <a:ext uri="{9D8B030D-6E8A-4147-A177-3AD203B41FA5}">
                          <a16:colId xmlns:a16="http://schemas.microsoft.com/office/drawing/2014/main" val="20003"/>
                        </a:ext>
                      </a:extLst>
                    </a:gridCol>
                    <a:gridCol w="1132522">
                      <a:extLst>
                        <a:ext uri="{9D8B030D-6E8A-4147-A177-3AD203B41FA5}">
                          <a16:colId xmlns:a16="http://schemas.microsoft.com/office/drawing/2014/main" val="20004"/>
                        </a:ext>
                      </a:extLst>
                    </a:gridCol>
                    <a:gridCol w="2403538">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𝒊</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i="1">
                                            <a:latin typeface="Cambria Math" panose="02040503050406030204" pitchFamily="18" charset="0"/>
                                          </a:rPr>
                                          <m:t>𝑛</m:t>
                                        </m:r>
                                      </m:e>
                                      <m:e>
                                        <m:r>
                                          <a:rPr lang="es-ES" sz="1800" i="1">
                                            <a:latin typeface="Cambria Math" panose="02040503050406030204" pitchFamily="18" charset="0"/>
                                          </a:rPr>
                                          <m:t>𝑖</m:t>
                                        </m:r>
                                      </m:e>
                                    </m:eqArr>
                                  </m:e>
                                </m:d>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i="1" smtClean="0">
                                        <a:latin typeface="Cambria Math" panose="02040503050406030204" pitchFamily="18" charset="0"/>
                                      </a:rPr>
                                    </m:ctrlPr>
                                  </m:sSupPr>
                                  <m:e>
                                    <m:r>
                                      <a:rPr lang="es-ES" sz="1800" i="1">
                                        <a:latin typeface="Cambria Math" panose="02040503050406030204" pitchFamily="18" charset="0"/>
                                      </a:rPr>
                                      <m:t>𝑎</m:t>
                                    </m:r>
                                  </m:e>
                                  <m:sup>
                                    <m:r>
                                      <a:rPr lang="es-ES" sz="1800" i="1">
                                        <a:latin typeface="Cambria Math" panose="02040503050406030204" pitchFamily="18" charset="0"/>
                                      </a:rPr>
                                      <m:t>𝑛</m:t>
                                    </m:r>
                                    <m:r>
                                      <a:rPr lang="es-ES" sz="1800" i="1">
                                        <a:latin typeface="Cambria Math" panose="02040503050406030204" pitchFamily="18" charset="0"/>
                                      </a:rPr>
                                      <m:t>−</m:t>
                                    </m:r>
                                    <m:r>
                                      <a:rPr lang="es-ES" sz="1800" i="1">
                                        <a:latin typeface="Cambria Math" panose="02040503050406030204" pitchFamily="18" charset="0"/>
                                      </a:rPr>
                                      <m:t>𝑖</m:t>
                                    </m:r>
                                  </m:sup>
                                </m:sSup>
                                <m:sSup>
                                  <m:sSupPr>
                                    <m:ctrlPr>
                                      <a:rPr lang="es-ES" sz="1800" i="1">
                                        <a:latin typeface="Cambria Math" panose="02040503050406030204" pitchFamily="18" charset="0"/>
                                      </a:rPr>
                                    </m:ctrlPr>
                                  </m:sSupPr>
                                  <m:e>
                                    <m:r>
                                      <a:rPr lang="es-ES" sz="1800" i="1">
                                        <a:latin typeface="Cambria Math" panose="02040503050406030204" pitchFamily="18" charset="0"/>
                                      </a:rPr>
                                      <m:t>𝑏</m:t>
                                    </m:r>
                                  </m:e>
                                  <m:sup>
                                    <m:r>
                                      <a:rPr lang="es-ES" sz="1800" i="1">
                                        <a:latin typeface="Cambria Math" panose="02040503050406030204" pitchFamily="18" charset="0"/>
                                      </a:rPr>
                                      <m:t>𝑖</m:t>
                                    </m:r>
                                  </m:sup>
                                </m:sSup>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𝒊</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i="1">
                                            <a:latin typeface="Cambria Math" panose="02040503050406030204" pitchFamily="18" charset="0"/>
                                          </a:rPr>
                                          <m:t>𝑛</m:t>
                                        </m:r>
                                      </m:e>
                                      <m:e>
                                        <m:r>
                                          <a:rPr lang="es-ES" sz="1800" i="1">
                                            <a:latin typeface="Cambria Math" panose="02040503050406030204" pitchFamily="18" charset="0"/>
                                          </a:rPr>
                                          <m:t>𝑖</m:t>
                                        </m:r>
                                      </m:e>
                                    </m:eqArr>
                                  </m:e>
                                </m:d>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i="1" smtClean="0">
                                        <a:latin typeface="Cambria Math" panose="02040503050406030204" pitchFamily="18" charset="0"/>
                                      </a:rPr>
                                    </m:ctrlPr>
                                  </m:sSupPr>
                                  <m:e>
                                    <m:r>
                                      <a:rPr lang="es-ES" sz="1800" i="1">
                                        <a:latin typeface="Cambria Math" panose="02040503050406030204" pitchFamily="18" charset="0"/>
                                      </a:rPr>
                                      <m:t>𝑎</m:t>
                                    </m:r>
                                  </m:e>
                                  <m:sup>
                                    <m:r>
                                      <a:rPr lang="es-ES" sz="1800" i="1">
                                        <a:latin typeface="Cambria Math" panose="02040503050406030204" pitchFamily="18" charset="0"/>
                                      </a:rPr>
                                      <m:t>𝑛</m:t>
                                    </m:r>
                                    <m:r>
                                      <a:rPr lang="es-ES" sz="1800" i="1">
                                        <a:latin typeface="Cambria Math" panose="02040503050406030204" pitchFamily="18" charset="0"/>
                                      </a:rPr>
                                      <m:t>−</m:t>
                                    </m:r>
                                    <m:r>
                                      <a:rPr lang="es-ES" sz="1800" i="1">
                                        <a:latin typeface="Cambria Math" panose="02040503050406030204" pitchFamily="18" charset="0"/>
                                      </a:rPr>
                                      <m:t>𝑖</m:t>
                                    </m:r>
                                  </m:sup>
                                </m:sSup>
                                <m:sSup>
                                  <m:sSupPr>
                                    <m:ctrlPr>
                                      <a:rPr lang="es-ES" sz="1800" i="1">
                                        <a:latin typeface="Cambria Math" panose="02040503050406030204" pitchFamily="18" charset="0"/>
                                      </a:rPr>
                                    </m:ctrlPr>
                                  </m:sSupPr>
                                  <m:e>
                                    <m:r>
                                      <a:rPr lang="es-ES" sz="1800" i="1">
                                        <a:latin typeface="Cambria Math" panose="02040503050406030204" pitchFamily="18" charset="0"/>
                                      </a:rPr>
                                      <m:t>𝑏</m:t>
                                    </m:r>
                                  </m:e>
                                  <m:sup>
                                    <m:r>
                                      <a:rPr lang="es-ES" sz="1800" i="1">
                                        <a:latin typeface="Cambria Math" panose="02040503050406030204" pitchFamily="18" charset="0"/>
                                      </a:rPr>
                                      <m:t>𝑖</m:t>
                                    </m:r>
                                  </m:sup>
                                </m:sSup>
                              </m:oMath>
                            </m:oMathPara>
                          </a14:m>
                          <a:endParaRPr lang="es-ES" dirty="0"/>
                        </a:p>
                      </a:txBody>
                      <a:tcPr anchor="ct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𝟎</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0</m:t>
                                        </m:r>
                                      </m:e>
                                    </m:eqArr>
                                  </m:e>
                                </m:d>
                                <m:r>
                                  <a:rPr lang="es-ES" sz="1800" b="0" i="1" smtClean="0">
                                    <a:latin typeface="Cambria Math" panose="02040503050406030204" pitchFamily="18" charset="0"/>
                                  </a:rPr>
                                  <m:t>=1</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5</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0</m:t>
                                    </m:r>
                                  </m:sup>
                                </m:sSup>
                                <m:r>
                                  <a:rPr lang="es-ES" sz="1800" b="0" i="1" smtClean="0">
                                    <a:latin typeface="Cambria Math" panose="02040503050406030204" pitchFamily="18" charset="0"/>
                                  </a:rPr>
                                  <m:t>=9</m:t>
                                </m:r>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𝟑</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3</m:t>
                                        </m:r>
                                      </m:e>
                                    </m:eqArr>
                                  </m:e>
                                </m:d>
                                <m:r>
                                  <a:rPr lang="es-ES" sz="1800" b="0" i="1" smtClean="0">
                                    <a:latin typeface="Cambria Math" panose="02040503050406030204" pitchFamily="18" charset="0"/>
                                  </a:rPr>
                                  <m:t>=10</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2</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3</m:t>
                                    </m:r>
                                  </m:sup>
                                </m:sSup>
                                <m:r>
                                  <a:rPr lang="es-ES" sz="1800" b="0" i="1" smtClean="0">
                                    <a:latin typeface="Cambria Math" panose="02040503050406030204" pitchFamily="18" charset="0"/>
                                  </a:rPr>
                                  <m:t>=−72</m:t>
                                </m:r>
                              </m:oMath>
                            </m:oMathPara>
                          </a14:m>
                          <a:endParaRPr lang="es-ES" dirty="0"/>
                        </a:p>
                      </a:txBody>
                      <a:tcPr anchor="ct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𝟏</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1</m:t>
                                        </m:r>
                                      </m:e>
                                    </m:eqArr>
                                  </m:e>
                                </m:d>
                                <m:r>
                                  <a:rPr lang="es-ES" sz="1800" b="0" i="1" smtClean="0">
                                    <a:latin typeface="Cambria Math" panose="02040503050406030204" pitchFamily="18" charset="0"/>
                                  </a:rPr>
                                  <m:t>=5</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4</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1</m:t>
                                    </m:r>
                                  </m:sup>
                                </m:sSup>
                                <m:r>
                                  <a:rPr lang="es-ES" sz="1800" b="0" i="1" smtClean="0">
                                    <a:latin typeface="Cambria Math" panose="02040503050406030204" pitchFamily="18" charset="0"/>
                                  </a:rPr>
                                  <m:t>=−18</m:t>
                                </m:r>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𝟒</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4</m:t>
                                        </m:r>
                                      </m:e>
                                    </m:eqArr>
                                  </m:e>
                                </m:d>
                                <m:r>
                                  <a:rPr lang="es-ES" sz="1800" b="0" i="1" smtClean="0">
                                    <a:latin typeface="Cambria Math" panose="02040503050406030204" pitchFamily="18" charset="0"/>
                                  </a:rPr>
                                  <m:t>=5</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1</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4</m:t>
                                    </m:r>
                                  </m:sup>
                                </m:sSup>
                                <m:r>
                                  <a:rPr lang="es-ES" sz="1800" b="0" i="1" smtClean="0">
                                    <a:latin typeface="Cambria Math" panose="02040503050406030204" pitchFamily="18" charset="0"/>
                                  </a:rPr>
                                  <m:t>=16</m:t>
                                </m:r>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oMath>
                            </m:oMathPara>
                          </a14:m>
                          <a:endParaRPr lang="es-ES" dirty="0"/>
                        </a:p>
                      </a:txBody>
                      <a:tcPr anchor="ct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𝟐</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2</m:t>
                                        </m:r>
                                      </m:e>
                                    </m:eqArr>
                                  </m:e>
                                </m:d>
                                <m:r>
                                  <a:rPr lang="es-ES" sz="1800" b="0" i="1" smtClean="0">
                                    <a:latin typeface="Cambria Math" panose="02040503050406030204" pitchFamily="18" charset="0"/>
                                  </a:rPr>
                                  <m:t>=10</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3</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2</m:t>
                                    </m:r>
                                  </m:sup>
                                </m:sSup>
                                <m:r>
                                  <a:rPr lang="es-ES" sz="1800" b="0" i="1" smtClean="0">
                                    <a:latin typeface="Cambria Math" panose="02040503050406030204" pitchFamily="18" charset="0"/>
                                  </a:rPr>
                                  <m:t>=12</m:t>
                                </m:r>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𝟓</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5</m:t>
                                        </m:r>
                                      </m:e>
                                    </m:eqArr>
                                  </m:e>
                                </m:d>
                                <m:r>
                                  <a:rPr lang="es-ES" sz="1800" b="0" i="1" smtClean="0">
                                    <a:latin typeface="Cambria Math" panose="02040503050406030204" pitchFamily="18" charset="0"/>
                                  </a:rPr>
                                  <m:t>=1</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0</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5</m:t>
                                    </m:r>
                                  </m:sup>
                                </m:sSup>
                                <m:r>
                                  <a:rPr lang="es-ES" sz="1800" b="0" i="1" smtClean="0">
                                    <a:latin typeface="Cambria Math" panose="02040503050406030204" pitchFamily="18" charset="0"/>
                                  </a:rPr>
                                  <m:t>=−32</m:t>
                                </m:r>
                              </m:oMath>
                            </m:oMathPara>
                          </a14:m>
                          <a:endParaRPr lang="es-ES" dirty="0"/>
                        </a:p>
                      </a:txBody>
                      <a:tcPr anchor="ctr"/>
                    </a:tc>
                    <a:extLst>
                      <a:ext uri="{0D108BD9-81ED-4DB2-BD59-A6C34878D82A}">
                        <a16:rowId xmlns:a16="http://schemas.microsoft.com/office/drawing/2014/main" val="10003"/>
                      </a:ext>
                    </a:extLst>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3551582726"/>
                  </p:ext>
                </p:extLst>
              </p:nvPr>
            </p:nvGraphicFramePr>
            <p:xfrm>
              <a:off x="1008731" y="3005116"/>
              <a:ext cx="7807894" cy="2164843"/>
            </p:xfrm>
            <a:graphic>
              <a:graphicData uri="http://schemas.openxmlformats.org/drawingml/2006/table">
                <a:tbl>
                  <a:tblPr firstRow="1" bandRow="1">
                    <a:tableStyleId>{5C22544A-7EE6-4342-B048-85BDC9FD1C3A}</a:tableStyleId>
                  </a:tblPr>
                  <a:tblGrid>
                    <a:gridCol w="365442">
                      <a:extLst>
                        <a:ext uri="{9D8B030D-6E8A-4147-A177-3AD203B41FA5}">
                          <a16:colId xmlns:a16="http://schemas.microsoft.com/office/drawing/2014/main" val="20000"/>
                        </a:ext>
                      </a:extLst>
                    </a:gridCol>
                    <a:gridCol w="1132522">
                      <a:extLst>
                        <a:ext uri="{9D8B030D-6E8A-4147-A177-3AD203B41FA5}">
                          <a16:colId xmlns:a16="http://schemas.microsoft.com/office/drawing/2014/main" val="20001"/>
                        </a:ext>
                      </a:extLst>
                    </a:gridCol>
                    <a:gridCol w="2408428">
                      <a:extLst>
                        <a:ext uri="{9D8B030D-6E8A-4147-A177-3AD203B41FA5}">
                          <a16:colId xmlns:a16="http://schemas.microsoft.com/office/drawing/2014/main" val="20002"/>
                        </a:ext>
                      </a:extLst>
                    </a:gridCol>
                    <a:gridCol w="365442">
                      <a:extLst>
                        <a:ext uri="{9D8B030D-6E8A-4147-A177-3AD203B41FA5}">
                          <a16:colId xmlns:a16="http://schemas.microsoft.com/office/drawing/2014/main" val="20003"/>
                        </a:ext>
                      </a:extLst>
                    </a:gridCol>
                    <a:gridCol w="1132522">
                      <a:extLst>
                        <a:ext uri="{9D8B030D-6E8A-4147-A177-3AD203B41FA5}">
                          <a16:colId xmlns:a16="http://schemas.microsoft.com/office/drawing/2014/main" val="20004"/>
                        </a:ext>
                      </a:extLst>
                    </a:gridCol>
                    <a:gridCol w="2403538">
                      <a:extLst>
                        <a:ext uri="{9D8B030D-6E8A-4147-A177-3AD203B41FA5}">
                          <a16:colId xmlns:a16="http://schemas.microsoft.com/office/drawing/2014/main" val="20005"/>
                        </a:ext>
                      </a:extLst>
                    </a:gridCol>
                  </a:tblGrid>
                  <a:tr h="503301">
                    <a:tc>
                      <a:txBody>
                        <a:bodyPr/>
                        <a:lstStyle/>
                        <a:p>
                          <a:endParaRPr lang="es-ES"/>
                        </a:p>
                      </a:txBody>
                      <a:tcPr anchor="ctr">
                        <a:blipFill>
                          <a:blip r:embed="rId5"/>
                          <a:stretch>
                            <a:fillRect l="-1667" t="-1205" r="-2043333" b="-332530"/>
                          </a:stretch>
                        </a:blipFill>
                      </a:tcPr>
                    </a:tc>
                    <a:tc>
                      <a:txBody>
                        <a:bodyPr/>
                        <a:lstStyle/>
                        <a:p>
                          <a:endParaRPr lang="es-ES"/>
                        </a:p>
                      </a:txBody>
                      <a:tcPr anchor="ctr">
                        <a:blipFill>
                          <a:blip r:embed="rId5"/>
                          <a:stretch>
                            <a:fillRect l="-32796" t="-1205" r="-559140" b="-332530"/>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a:blip r:embed="rId5"/>
                          <a:stretch>
                            <a:fillRect l="-62532" t="-1205" r="-163291" b="-332530"/>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a:blip r:embed="rId5"/>
                          <a:stretch>
                            <a:fillRect l="-1070000" t="-1205" r="-975000" b="-332530"/>
                          </a:stretch>
                        </a:blipFill>
                      </a:tcPr>
                    </a:tc>
                    <a:tc>
                      <a:txBody>
                        <a:bodyPr/>
                        <a:lstStyle/>
                        <a:p>
                          <a:endParaRPr lang="es-ES"/>
                        </a:p>
                      </a:txBody>
                      <a:tcPr anchor="ctr">
                        <a:blipFill>
                          <a:blip r:embed="rId5"/>
                          <a:stretch>
                            <a:fillRect l="-377419" t="-1205" r="-214516" b="-332530"/>
                          </a:stretch>
                        </a:blipFill>
                      </a:tcPr>
                    </a:tc>
                    <a:tc>
                      <a:txBody>
                        <a:bodyPr/>
                        <a:lstStyle/>
                        <a:p>
                          <a:endParaRPr lang="es-ES"/>
                        </a:p>
                      </a:txBody>
                      <a:tcPr anchor="ctr">
                        <a:blipFill>
                          <a:blip r:embed="rId5"/>
                          <a:stretch>
                            <a:fillRect l="-224810" t="-1205" r="-1013" b="-332530"/>
                          </a:stretch>
                        </a:blipFill>
                      </a:tcPr>
                    </a:tc>
                    <a:extLst>
                      <a:ext uri="{0D108BD9-81ED-4DB2-BD59-A6C34878D82A}">
                        <a16:rowId xmlns:a16="http://schemas.microsoft.com/office/drawing/2014/main" val="10000"/>
                      </a:ext>
                    </a:extLst>
                  </a:tr>
                  <a:tr h="554419">
                    <a:tc>
                      <a:txBody>
                        <a:bodyPr/>
                        <a:lstStyle/>
                        <a:p>
                          <a:endParaRPr lang="es-ES"/>
                        </a:p>
                      </a:txBody>
                      <a:tcPr anchor="ctr">
                        <a:blipFill>
                          <a:blip r:embed="rId5"/>
                          <a:stretch>
                            <a:fillRect l="-1667" t="-92308" r="-2043333" b="-203297"/>
                          </a:stretch>
                        </a:blipFill>
                      </a:tcPr>
                    </a:tc>
                    <a:tc>
                      <a:txBody>
                        <a:bodyPr/>
                        <a:lstStyle/>
                        <a:p>
                          <a:endParaRPr lang="es-ES"/>
                        </a:p>
                      </a:txBody>
                      <a:tcPr anchor="ctr">
                        <a:blipFill>
                          <a:blip r:embed="rId5"/>
                          <a:stretch>
                            <a:fillRect l="-32796" t="-92308" r="-559140" b="-203297"/>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a:blip r:embed="rId5"/>
                          <a:stretch>
                            <a:fillRect l="-62532" t="-92308" r="-163291" b="-20329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a:blip r:embed="rId5"/>
                          <a:stretch>
                            <a:fillRect l="-1070000" t="-92308" r="-975000" b="-203297"/>
                          </a:stretch>
                        </a:blipFill>
                      </a:tcPr>
                    </a:tc>
                    <a:tc>
                      <a:txBody>
                        <a:bodyPr/>
                        <a:lstStyle/>
                        <a:p>
                          <a:endParaRPr lang="es-ES"/>
                        </a:p>
                      </a:txBody>
                      <a:tcPr anchor="ctr">
                        <a:blipFill>
                          <a:blip r:embed="rId5"/>
                          <a:stretch>
                            <a:fillRect l="-377419" t="-92308" r="-214516" b="-203297"/>
                          </a:stretch>
                        </a:blipFill>
                      </a:tcPr>
                    </a:tc>
                    <a:tc>
                      <a:txBody>
                        <a:bodyPr/>
                        <a:lstStyle/>
                        <a:p>
                          <a:endParaRPr lang="es-ES"/>
                        </a:p>
                      </a:txBody>
                      <a:tcPr anchor="ctr">
                        <a:blipFill>
                          <a:blip r:embed="rId5"/>
                          <a:stretch>
                            <a:fillRect l="-224810" t="-92308" r="-1013" b="-203297"/>
                          </a:stretch>
                        </a:blipFill>
                      </a:tcPr>
                    </a:tc>
                    <a:extLst>
                      <a:ext uri="{0D108BD9-81ED-4DB2-BD59-A6C34878D82A}">
                        <a16:rowId xmlns:a16="http://schemas.microsoft.com/office/drawing/2014/main" val="10001"/>
                      </a:ext>
                    </a:extLst>
                  </a:tr>
                  <a:tr h="552641">
                    <a:tc>
                      <a:txBody>
                        <a:bodyPr/>
                        <a:lstStyle/>
                        <a:p>
                          <a:endParaRPr lang="es-ES"/>
                        </a:p>
                      </a:txBody>
                      <a:tcPr anchor="ctr">
                        <a:blipFill>
                          <a:blip r:embed="rId5"/>
                          <a:stretch>
                            <a:fillRect l="-1667" t="-190217" r="-2043333" b="-101087"/>
                          </a:stretch>
                        </a:blipFill>
                      </a:tcPr>
                    </a:tc>
                    <a:tc>
                      <a:txBody>
                        <a:bodyPr/>
                        <a:lstStyle/>
                        <a:p>
                          <a:endParaRPr lang="es-ES"/>
                        </a:p>
                      </a:txBody>
                      <a:tcPr anchor="ctr">
                        <a:blipFill>
                          <a:blip r:embed="rId5"/>
                          <a:stretch>
                            <a:fillRect l="-32796" t="-190217" r="-559140" b="-101087"/>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a:blip r:embed="rId5"/>
                          <a:stretch>
                            <a:fillRect l="-62532" t="-190217" r="-163291" b="-10108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a:blip r:embed="rId5"/>
                          <a:stretch>
                            <a:fillRect l="-1070000" t="-190217" r="-975000" b="-101087"/>
                          </a:stretch>
                        </a:blipFill>
                      </a:tcPr>
                    </a:tc>
                    <a:tc>
                      <a:txBody>
                        <a:bodyPr/>
                        <a:lstStyle/>
                        <a:p>
                          <a:endParaRPr lang="es-ES"/>
                        </a:p>
                      </a:txBody>
                      <a:tcPr anchor="ctr">
                        <a:blipFill>
                          <a:blip r:embed="rId5"/>
                          <a:stretch>
                            <a:fillRect l="-377419" t="-190217" r="-214516" b="-101087"/>
                          </a:stretch>
                        </a:blipFill>
                      </a:tcPr>
                    </a:tc>
                    <a:tc>
                      <a:txBody>
                        <a:bodyPr/>
                        <a:lstStyle/>
                        <a:p>
                          <a:endParaRPr lang="es-ES"/>
                        </a:p>
                      </a:txBody>
                      <a:tcPr anchor="ctr">
                        <a:blipFill>
                          <a:blip r:embed="rId5"/>
                          <a:stretch>
                            <a:fillRect l="-224810" t="-190217" r="-1013" b="-101087"/>
                          </a:stretch>
                        </a:blipFill>
                      </a:tcPr>
                    </a:tc>
                    <a:extLst>
                      <a:ext uri="{0D108BD9-81ED-4DB2-BD59-A6C34878D82A}">
                        <a16:rowId xmlns:a16="http://schemas.microsoft.com/office/drawing/2014/main" val="10002"/>
                      </a:ext>
                    </a:extLst>
                  </a:tr>
                  <a:tr h="554482">
                    <a:tc>
                      <a:txBody>
                        <a:bodyPr/>
                        <a:lstStyle/>
                        <a:p>
                          <a:endParaRPr lang="es-ES"/>
                        </a:p>
                      </a:txBody>
                      <a:tcPr anchor="ctr">
                        <a:blipFill>
                          <a:blip r:embed="rId5"/>
                          <a:stretch>
                            <a:fillRect l="-1667" t="-293407" r="-2043333" b="-2198"/>
                          </a:stretch>
                        </a:blipFill>
                      </a:tcPr>
                    </a:tc>
                    <a:tc>
                      <a:txBody>
                        <a:bodyPr/>
                        <a:lstStyle/>
                        <a:p>
                          <a:endParaRPr lang="es-ES"/>
                        </a:p>
                      </a:txBody>
                      <a:tcPr anchor="ctr">
                        <a:blipFill>
                          <a:blip r:embed="rId5"/>
                          <a:stretch>
                            <a:fillRect l="-32796" t="-293407" r="-559140" b="-2198"/>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a:blip r:embed="rId5"/>
                          <a:stretch>
                            <a:fillRect l="-62532" t="-293407" r="-163291" b="-2198"/>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a:blip r:embed="rId5"/>
                          <a:stretch>
                            <a:fillRect l="-1070000" t="-293407" r="-975000" b="-2198"/>
                          </a:stretch>
                        </a:blipFill>
                      </a:tcPr>
                    </a:tc>
                    <a:tc>
                      <a:txBody>
                        <a:bodyPr/>
                        <a:lstStyle/>
                        <a:p>
                          <a:endParaRPr lang="es-ES"/>
                        </a:p>
                      </a:txBody>
                      <a:tcPr anchor="ctr">
                        <a:blipFill>
                          <a:blip r:embed="rId5"/>
                          <a:stretch>
                            <a:fillRect l="-377419" t="-293407" r="-214516" b="-2198"/>
                          </a:stretch>
                        </a:blipFill>
                      </a:tcPr>
                    </a:tc>
                    <a:tc>
                      <a:txBody>
                        <a:bodyPr/>
                        <a:lstStyle/>
                        <a:p>
                          <a:endParaRPr lang="es-ES"/>
                        </a:p>
                      </a:txBody>
                      <a:tcPr anchor="ctr">
                        <a:blipFill>
                          <a:blip r:embed="rId5"/>
                          <a:stretch>
                            <a:fillRect l="-224810" t="-293407" r="-1013" b="-2198"/>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sp>
            <p:nvSpPr>
              <p:cNvPr id="28" name="CuadroTexto 27"/>
              <p:cNvSpPr txBox="1"/>
              <p:nvPr/>
            </p:nvSpPr>
            <p:spPr>
              <a:xfrm>
                <a:off x="3979784" y="2275702"/>
                <a:ext cx="2971053"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𝐸𝑗</m:t>
                      </m:r>
                      <m:r>
                        <a:rPr lang="es-ES" sz="1600" b="0" i="1" smtClean="0">
                          <a:latin typeface="Cambria Math" panose="02040503050406030204" pitchFamily="18" charset="0"/>
                        </a:rPr>
                        <m:t>:</m:t>
                      </m:r>
                      <m:r>
                        <a:rPr lang="es-ES" sz="1600" b="0" i="1" smtClean="0">
                          <a:latin typeface="Cambria Math" panose="02040503050406030204" pitchFamily="18" charset="0"/>
                        </a:rPr>
                        <m:t>𝑑𝑒𝑠𝑎𝑟𝑟𝑜𝑙𝑙𝑎</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b="0" i="1" smtClean="0">
                                  <a:latin typeface="Cambria Math" panose="02040503050406030204" pitchFamily="18" charset="0"/>
                                </a:rPr>
                                <m:t>−2</m:t>
                              </m:r>
                            </m:e>
                          </m:d>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p:txBody>
          </p:sp>
        </mc:Choice>
        <mc:Fallback>
          <p:sp>
            <p:nvSpPr>
              <p:cNvPr id="28" name="CuadroTexto 27"/>
              <p:cNvSpPr txBox="1">
                <a:spLocks noRot="1" noChangeAspect="1" noMove="1" noResize="1" noEditPoints="1" noAdjustHandles="1" noChangeArrowheads="1" noChangeShapeType="1" noTextEdit="1"/>
              </p:cNvSpPr>
              <p:nvPr/>
            </p:nvSpPr>
            <p:spPr>
              <a:xfrm>
                <a:off x="3979784" y="2275702"/>
                <a:ext cx="2971053" cy="439479"/>
              </a:xfrm>
              <a:prstGeom prst="rect">
                <a:avLst/>
              </a:prstGeom>
              <a:blipFill>
                <a:blip r:embed="rId6"/>
                <a:stretch>
                  <a:fillRect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3" name="CuadroTexto 32"/>
              <p:cNvSpPr txBox="1"/>
              <p:nvPr/>
            </p:nvSpPr>
            <p:spPr>
              <a:xfrm>
                <a:off x="7067441" y="2126670"/>
                <a:ext cx="1136034" cy="8784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s-ES" sz="1600" b="0" i="1" smtClean="0">
                              <a:latin typeface="Cambria Math" panose="02040503050406030204" pitchFamily="18" charset="0"/>
                            </a:rPr>
                          </m:ctrlPr>
                        </m:dPr>
                        <m:e>
                          <m:m>
                            <m:mPr>
                              <m:mcs>
                                <m:mc>
                                  <m:mcPr>
                                    <m:count m:val="1"/>
                                    <m:mcJc m:val="center"/>
                                  </m:mcPr>
                                </m:mc>
                              </m:mcs>
                              <m:ctrlPr>
                                <a:rPr lang="es-ES" sz="1600" i="1">
                                  <a:latin typeface="Cambria Math" panose="02040503050406030204" pitchFamily="18" charset="0"/>
                                </a:rPr>
                              </m:ctrlPr>
                            </m:mPr>
                            <m:mr>
                              <m:e>
                                <m:r>
                                  <m:rPr>
                                    <m:brk m:alnAt="7"/>
                                  </m:rPr>
                                  <a:rPr lang="es-ES" sz="1600" i="1">
                                    <a:latin typeface="Cambria Math" panose="02040503050406030204" pitchFamily="18" charset="0"/>
                                  </a:rPr>
                                  <m:t>𝑎</m:t>
                                </m:r>
                                <m:r>
                                  <a:rPr lang="es-ES" sz="1600" i="1">
                                    <a:latin typeface="Cambria Math" panose="02040503050406030204" pitchFamily="18" charset="0"/>
                                  </a:rPr>
                                  <m:t>=</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e>
                            </m:mr>
                            <m:mr>
                              <m:e>
                                <m:r>
                                  <a:rPr lang="es-ES" sz="1600" i="1">
                                    <a:latin typeface="Cambria Math" panose="02040503050406030204" pitchFamily="18" charset="0"/>
                                  </a:rPr>
                                  <m:t>𝑏</m:t>
                                </m:r>
                                <m:r>
                                  <a:rPr lang="es-ES" sz="1600" i="1">
                                    <a:latin typeface="Cambria Math" panose="02040503050406030204" pitchFamily="18" charset="0"/>
                                  </a:rPr>
                                  <m:t>=−2</m:t>
                                </m:r>
                              </m:e>
                            </m:mr>
                            <m:mr>
                              <m:e>
                                <m:r>
                                  <a:rPr lang="es-ES" sz="1600" i="1">
                                    <a:latin typeface="Cambria Math" panose="02040503050406030204" pitchFamily="18" charset="0"/>
                                  </a:rPr>
                                  <m:t>𝑛</m:t>
                                </m:r>
                                <m:r>
                                  <a:rPr lang="es-ES" sz="1600" i="1">
                                    <a:latin typeface="Cambria Math" panose="02040503050406030204" pitchFamily="18" charset="0"/>
                                  </a:rPr>
                                  <m:t>=5</m:t>
                                </m:r>
                              </m:e>
                            </m:mr>
                          </m:m>
                        </m:e>
                      </m:d>
                    </m:oMath>
                  </m:oMathPara>
                </a14:m>
                <a:endParaRPr lang="es-ES" sz="1600" b="0" i="1" dirty="0" smtClean="0">
                  <a:latin typeface="Century" panose="02040604050505020304" pitchFamily="18" charset="0"/>
                </a:endParaRPr>
              </a:p>
            </p:txBody>
          </p:sp>
        </mc:Choice>
        <mc:Fallback>
          <p:sp>
            <p:nvSpPr>
              <p:cNvPr id="33" name="CuadroTexto 32"/>
              <p:cNvSpPr txBox="1">
                <a:spLocks noRot="1" noChangeAspect="1" noMove="1" noResize="1" noEditPoints="1" noAdjustHandles="1" noChangeArrowheads="1" noChangeShapeType="1" noTextEdit="1"/>
              </p:cNvSpPr>
              <p:nvPr/>
            </p:nvSpPr>
            <p:spPr>
              <a:xfrm>
                <a:off x="7067441" y="2126670"/>
                <a:ext cx="1136034" cy="878446"/>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873614" y="5329895"/>
                <a:ext cx="6602385" cy="48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b="0" i="1" smtClean="0">
                          <a:latin typeface="Cambria Math" panose="02040503050406030204" pitchFamily="18" charset="0"/>
                        </a:rPr>
                        <m:t>=9</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−5·18+10·12</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−10·72+5·16</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−32</m:t>
                      </m:r>
                    </m:oMath>
                  </m:oMathPara>
                </a14:m>
                <a:endParaRPr lang="es-ES" dirty="0">
                  <a:latin typeface="Century" panose="02040604050505020304" pitchFamily="18" charset="0"/>
                </a:endParaRPr>
              </a:p>
            </p:txBody>
          </p:sp>
        </mc:Choice>
        <mc:Fallback>
          <p:sp>
            <p:nvSpPr>
              <p:cNvPr id="9" name="Rectángulo 8"/>
              <p:cNvSpPr>
                <a:spLocks noRot="1" noChangeAspect="1" noMove="1" noResize="1" noEditPoints="1" noAdjustHandles="1" noChangeArrowheads="1" noChangeShapeType="1" noTextEdit="1"/>
              </p:cNvSpPr>
              <p:nvPr/>
            </p:nvSpPr>
            <p:spPr>
              <a:xfrm>
                <a:off x="873614" y="5329895"/>
                <a:ext cx="6602385" cy="482824"/>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6" name="Rectángulo 35"/>
              <p:cNvSpPr/>
              <p:nvPr/>
            </p:nvSpPr>
            <p:spPr>
              <a:xfrm>
                <a:off x="1466724" y="5752610"/>
                <a:ext cx="5416163" cy="48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b="0" i="1" smtClean="0">
                          <a:latin typeface="Cambria Math" panose="02040503050406030204" pitchFamily="18" charset="0"/>
                        </a:rPr>
                        <m:t>=9</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−90+120</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−720+80</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−32</m:t>
                      </m:r>
                    </m:oMath>
                  </m:oMathPara>
                </a14:m>
                <a:endParaRPr lang="es-ES" dirty="0">
                  <a:latin typeface="Century" panose="02040604050505020304" pitchFamily="18" charset="0"/>
                </a:endParaRPr>
              </a:p>
            </p:txBody>
          </p:sp>
        </mc:Choice>
        <mc:Fallback>
          <p:sp>
            <p:nvSpPr>
              <p:cNvPr id="36" name="Rectángulo 35"/>
              <p:cNvSpPr>
                <a:spLocks noRot="1" noChangeAspect="1" noMove="1" noResize="1" noEditPoints="1" noAdjustHandles="1" noChangeArrowheads="1" noChangeShapeType="1" noTextEdit="1"/>
              </p:cNvSpPr>
              <p:nvPr/>
            </p:nvSpPr>
            <p:spPr>
              <a:xfrm>
                <a:off x="1466724" y="5752610"/>
                <a:ext cx="5416163" cy="482824"/>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7" name="Rectángulo 36"/>
              <p:cNvSpPr/>
              <p:nvPr/>
            </p:nvSpPr>
            <p:spPr>
              <a:xfrm>
                <a:off x="2746817" y="6204562"/>
                <a:ext cx="2855975" cy="48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b="0" i="1" smtClean="0">
                          <a:latin typeface="Cambria Math" panose="02040503050406030204" pitchFamily="18" charset="0"/>
                        </a:rPr>
                        <m:t>=209</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−362</m:t>
                      </m:r>
                    </m:oMath>
                  </m:oMathPara>
                </a14:m>
                <a:endParaRPr lang="es-ES" dirty="0">
                  <a:latin typeface="Century" panose="02040604050505020304" pitchFamily="18" charset="0"/>
                </a:endParaRPr>
              </a:p>
            </p:txBody>
          </p:sp>
        </mc:Choice>
        <mc:Fallback>
          <p:sp>
            <p:nvSpPr>
              <p:cNvPr id="37" name="Rectángulo 36"/>
              <p:cNvSpPr>
                <a:spLocks noRot="1" noChangeAspect="1" noMove="1" noResize="1" noEditPoints="1" noAdjustHandles="1" noChangeArrowheads="1" noChangeShapeType="1" noTextEdit="1"/>
              </p:cNvSpPr>
              <p:nvPr/>
            </p:nvSpPr>
            <p:spPr>
              <a:xfrm>
                <a:off x="2746817" y="6204562"/>
                <a:ext cx="2855975" cy="482824"/>
              </a:xfrm>
              <a:prstGeom prst="rect">
                <a:avLst/>
              </a:prstGeom>
              <a:blipFill>
                <a:blip r:embed="rId11"/>
                <a:stretch>
                  <a:fillRect/>
                </a:stretch>
              </a:blipFill>
            </p:spPr>
            <p:txBody>
              <a:bodyPr/>
              <a:lstStyle/>
              <a:p>
                <a:r>
                  <a:rPr lang="es-ES">
                    <a:noFill/>
                  </a:rPr>
                  <a:t> </a:t>
                </a:r>
              </a:p>
            </p:txBody>
          </p:sp>
        </mc:Fallback>
      </mc:AlternateContent>
      <p:sp>
        <p:nvSpPr>
          <p:cNvPr id="4" name="Rectángulo 3"/>
          <p:cNvSpPr/>
          <p:nvPr/>
        </p:nvSpPr>
        <p:spPr>
          <a:xfrm>
            <a:off x="7635458" y="2126670"/>
            <a:ext cx="510746" cy="878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8" name="Rectángulo 17"/>
          <p:cNvSpPr/>
          <p:nvPr/>
        </p:nvSpPr>
        <p:spPr>
          <a:xfrm>
            <a:off x="1425379" y="3517788"/>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19" name="Rectángulo 18"/>
          <p:cNvSpPr/>
          <p:nvPr/>
        </p:nvSpPr>
        <p:spPr>
          <a:xfrm>
            <a:off x="2512540" y="3517788"/>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0" name="Rectángulo 19"/>
          <p:cNvSpPr/>
          <p:nvPr/>
        </p:nvSpPr>
        <p:spPr>
          <a:xfrm>
            <a:off x="1425379" y="4072549"/>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1" name="Rectángulo 20"/>
          <p:cNvSpPr/>
          <p:nvPr/>
        </p:nvSpPr>
        <p:spPr>
          <a:xfrm>
            <a:off x="2512540" y="4072549"/>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2" name="Rectángulo 21"/>
          <p:cNvSpPr/>
          <p:nvPr/>
        </p:nvSpPr>
        <p:spPr>
          <a:xfrm>
            <a:off x="1425379" y="4641444"/>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4" name="Rectángulo 23"/>
          <p:cNvSpPr/>
          <p:nvPr/>
        </p:nvSpPr>
        <p:spPr>
          <a:xfrm>
            <a:off x="2512540" y="4641444"/>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5" name="Rectángulo 24"/>
          <p:cNvSpPr/>
          <p:nvPr/>
        </p:nvSpPr>
        <p:spPr>
          <a:xfrm>
            <a:off x="5349691" y="3513137"/>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6" name="Rectángulo 25"/>
          <p:cNvSpPr/>
          <p:nvPr/>
        </p:nvSpPr>
        <p:spPr>
          <a:xfrm>
            <a:off x="6436852" y="3513137"/>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7" name="Rectángulo 26"/>
          <p:cNvSpPr/>
          <p:nvPr/>
        </p:nvSpPr>
        <p:spPr>
          <a:xfrm>
            <a:off x="5345746" y="4073711"/>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29" name="Rectángulo 28"/>
          <p:cNvSpPr/>
          <p:nvPr/>
        </p:nvSpPr>
        <p:spPr>
          <a:xfrm>
            <a:off x="6432907" y="4073711"/>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30" name="Rectángulo 29"/>
          <p:cNvSpPr/>
          <p:nvPr/>
        </p:nvSpPr>
        <p:spPr>
          <a:xfrm>
            <a:off x="5345746" y="4641444"/>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31" name="Rectángulo 30"/>
          <p:cNvSpPr/>
          <p:nvPr/>
        </p:nvSpPr>
        <p:spPr>
          <a:xfrm>
            <a:off x="6432907" y="4641444"/>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32" name="Cilindro 31"/>
          <p:cNvSpPr/>
          <p:nvPr/>
        </p:nvSpPr>
        <p:spPr>
          <a:xfrm>
            <a:off x="179542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41793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20"/>
                                        </p:tgtEl>
                                        <p:attrNameLst>
                                          <p:attrName>ppt_x</p:attrName>
                                        </p:attrNameLst>
                                      </p:cBhvr>
                                      <p:tavLst>
                                        <p:tav tm="0">
                                          <p:val>
                                            <p:strVal val="ppt_x"/>
                                          </p:val>
                                        </p:tav>
                                        <p:tav tm="100000">
                                          <p:val>
                                            <p:strVal val="ppt_x"/>
                                          </p:val>
                                        </p:tav>
                                      </p:tavLst>
                                    </p:anim>
                                    <p:anim calcmode="lin" valueType="num">
                                      <p:cBhvr additive="base">
                                        <p:cTn id="31" dur="500"/>
                                        <p:tgtEl>
                                          <p:spTgt spid="20"/>
                                        </p:tgtEl>
                                        <p:attrNameLst>
                                          <p:attrName>ppt_y</p:attrName>
                                        </p:attrNameLst>
                                      </p:cBhvr>
                                      <p:tavLst>
                                        <p:tav tm="0">
                                          <p:val>
                                            <p:strVal val="ppt_y"/>
                                          </p:val>
                                        </p:tav>
                                        <p:tav tm="100000">
                                          <p:val>
                                            <p:strVal val="1+ppt_h/2"/>
                                          </p:val>
                                        </p:tav>
                                      </p:tavLst>
                                    </p:anim>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22"/>
                                        </p:tgtEl>
                                        <p:attrNameLst>
                                          <p:attrName>ppt_x</p:attrName>
                                        </p:attrNameLst>
                                      </p:cBhvr>
                                      <p:tavLst>
                                        <p:tav tm="0">
                                          <p:val>
                                            <p:strVal val="ppt_x"/>
                                          </p:val>
                                        </p:tav>
                                        <p:tav tm="100000">
                                          <p:val>
                                            <p:strVal val="ppt_x"/>
                                          </p:val>
                                        </p:tav>
                                      </p:tavLst>
                                    </p:anim>
                                    <p:anim calcmode="lin" valueType="num">
                                      <p:cBhvr additive="base">
                                        <p:cTn id="43" dur="500"/>
                                        <p:tgtEl>
                                          <p:spTgt spid="22"/>
                                        </p:tgtEl>
                                        <p:attrNameLst>
                                          <p:attrName>ppt_y</p:attrName>
                                        </p:attrNameLst>
                                      </p:cBhvr>
                                      <p:tavLst>
                                        <p:tav tm="0">
                                          <p:val>
                                            <p:strVal val="ppt_y"/>
                                          </p:val>
                                        </p:tav>
                                        <p:tav tm="100000">
                                          <p:val>
                                            <p:strVal val="1+ppt_h/2"/>
                                          </p:val>
                                        </p:tav>
                                      </p:tavLst>
                                    </p:anim>
                                    <p:set>
                                      <p:cBhvr>
                                        <p:cTn id="44" dur="1" fill="hold">
                                          <p:stCondLst>
                                            <p:cond delay="4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26"/>
                                        </p:tgtEl>
                                        <p:attrNameLst>
                                          <p:attrName>ppt_x</p:attrName>
                                        </p:attrNameLst>
                                      </p:cBhvr>
                                      <p:tavLst>
                                        <p:tav tm="0">
                                          <p:val>
                                            <p:strVal val="ppt_x"/>
                                          </p:val>
                                        </p:tav>
                                        <p:tav tm="100000">
                                          <p:val>
                                            <p:strVal val="ppt_x"/>
                                          </p:val>
                                        </p:tav>
                                      </p:tavLst>
                                    </p:anim>
                                    <p:anim calcmode="lin" valueType="num">
                                      <p:cBhvr additive="base">
                                        <p:cTn id="61" dur="500"/>
                                        <p:tgtEl>
                                          <p:spTgt spid="26"/>
                                        </p:tgtEl>
                                        <p:attrNameLst>
                                          <p:attrName>ppt_y</p:attrName>
                                        </p:attrNameLst>
                                      </p:cBhvr>
                                      <p:tavLst>
                                        <p:tav tm="0">
                                          <p:val>
                                            <p:strVal val="ppt_y"/>
                                          </p:val>
                                        </p:tav>
                                        <p:tav tm="100000">
                                          <p:val>
                                            <p:strVal val="1+ppt_h/2"/>
                                          </p:val>
                                        </p:tav>
                                      </p:tavLst>
                                    </p:anim>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27"/>
                                        </p:tgtEl>
                                        <p:attrNameLst>
                                          <p:attrName>ppt_x</p:attrName>
                                        </p:attrNameLst>
                                      </p:cBhvr>
                                      <p:tavLst>
                                        <p:tav tm="0">
                                          <p:val>
                                            <p:strVal val="ppt_x"/>
                                          </p:val>
                                        </p:tav>
                                        <p:tav tm="100000">
                                          <p:val>
                                            <p:strVal val="ppt_x"/>
                                          </p:val>
                                        </p:tav>
                                      </p:tavLst>
                                    </p:anim>
                                    <p:anim calcmode="lin" valueType="num">
                                      <p:cBhvr additive="base">
                                        <p:cTn id="67" dur="500"/>
                                        <p:tgtEl>
                                          <p:spTgt spid="27"/>
                                        </p:tgtEl>
                                        <p:attrNameLst>
                                          <p:attrName>ppt_y</p:attrName>
                                        </p:attrNameLst>
                                      </p:cBhvr>
                                      <p:tavLst>
                                        <p:tav tm="0">
                                          <p:val>
                                            <p:strVal val="ppt_y"/>
                                          </p:val>
                                        </p:tav>
                                        <p:tav tm="100000">
                                          <p:val>
                                            <p:strVal val="1+ppt_h/2"/>
                                          </p:val>
                                        </p:tav>
                                      </p:tavLst>
                                    </p:anim>
                                    <p:set>
                                      <p:cBhvr>
                                        <p:cTn id="68" dur="1" fill="hold">
                                          <p:stCondLst>
                                            <p:cond delay="499"/>
                                          </p:stCondLst>
                                        </p:cTn>
                                        <p:tgtEl>
                                          <p:spTgt spid="2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29"/>
                                        </p:tgtEl>
                                        <p:attrNameLst>
                                          <p:attrName>ppt_x</p:attrName>
                                        </p:attrNameLst>
                                      </p:cBhvr>
                                      <p:tavLst>
                                        <p:tav tm="0">
                                          <p:val>
                                            <p:strVal val="ppt_x"/>
                                          </p:val>
                                        </p:tav>
                                        <p:tav tm="100000">
                                          <p:val>
                                            <p:strVal val="ppt_x"/>
                                          </p:val>
                                        </p:tav>
                                      </p:tavLst>
                                    </p:anim>
                                    <p:anim calcmode="lin" valueType="num">
                                      <p:cBhvr additive="base">
                                        <p:cTn id="73" dur="500"/>
                                        <p:tgtEl>
                                          <p:spTgt spid="29"/>
                                        </p:tgtEl>
                                        <p:attrNameLst>
                                          <p:attrName>ppt_y</p:attrName>
                                        </p:attrNameLst>
                                      </p:cBhvr>
                                      <p:tavLst>
                                        <p:tav tm="0">
                                          <p:val>
                                            <p:strVal val="ppt_y"/>
                                          </p:val>
                                        </p:tav>
                                        <p:tav tm="100000">
                                          <p:val>
                                            <p:strVal val="1+ppt_h/2"/>
                                          </p:val>
                                        </p:tav>
                                      </p:tavLst>
                                    </p:anim>
                                    <p:set>
                                      <p:cBhvr>
                                        <p:cTn id="74" dur="1" fill="hold">
                                          <p:stCondLst>
                                            <p:cond delay="499"/>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30"/>
                                        </p:tgtEl>
                                        <p:attrNameLst>
                                          <p:attrName>ppt_x</p:attrName>
                                        </p:attrNameLst>
                                      </p:cBhvr>
                                      <p:tavLst>
                                        <p:tav tm="0">
                                          <p:val>
                                            <p:strVal val="ppt_x"/>
                                          </p:val>
                                        </p:tav>
                                        <p:tav tm="100000">
                                          <p:val>
                                            <p:strVal val="ppt_x"/>
                                          </p:val>
                                        </p:tav>
                                      </p:tavLst>
                                    </p:anim>
                                    <p:anim calcmode="lin" valueType="num">
                                      <p:cBhvr additive="base">
                                        <p:cTn id="79" dur="500"/>
                                        <p:tgtEl>
                                          <p:spTgt spid="30"/>
                                        </p:tgtEl>
                                        <p:attrNameLst>
                                          <p:attrName>ppt_y</p:attrName>
                                        </p:attrNameLst>
                                      </p:cBhvr>
                                      <p:tavLst>
                                        <p:tav tm="0">
                                          <p:val>
                                            <p:strVal val="ppt_y"/>
                                          </p:val>
                                        </p:tav>
                                        <p:tav tm="100000">
                                          <p:val>
                                            <p:strVal val="1+ppt_h/2"/>
                                          </p:val>
                                        </p:tav>
                                      </p:tavLst>
                                    </p:anim>
                                    <p:set>
                                      <p:cBhvr>
                                        <p:cTn id="80" dur="1" fill="hold">
                                          <p:stCondLst>
                                            <p:cond delay="499"/>
                                          </p:stCondLst>
                                        </p:cTn>
                                        <p:tgtEl>
                                          <p:spTgt spid="3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1"/>
                                        </p:tgtEl>
                                        <p:attrNameLst>
                                          <p:attrName>ppt_x</p:attrName>
                                        </p:attrNameLst>
                                      </p:cBhvr>
                                      <p:tavLst>
                                        <p:tav tm="0">
                                          <p:val>
                                            <p:strVal val="ppt_x"/>
                                          </p:val>
                                        </p:tav>
                                        <p:tav tm="100000">
                                          <p:val>
                                            <p:strVal val="ppt_x"/>
                                          </p:val>
                                        </p:tav>
                                      </p:tavLst>
                                    </p:anim>
                                    <p:anim calcmode="lin" valueType="num">
                                      <p:cBhvr additive="base">
                                        <p:cTn id="85" dur="500"/>
                                        <p:tgtEl>
                                          <p:spTgt spid="31"/>
                                        </p:tgtEl>
                                        <p:attrNameLst>
                                          <p:attrName>ppt_y</p:attrName>
                                        </p:attrNameLst>
                                      </p:cBhvr>
                                      <p:tavLst>
                                        <p:tav tm="0">
                                          <p:val>
                                            <p:strVal val="ppt_y"/>
                                          </p:val>
                                        </p:tav>
                                        <p:tav tm="100000">
                                          <p:val>
                                            <p:strVal val="1+ppt_h/2"/>
                                          </p:val>
                                        </p:tav>
                                      </p:tavLst>
                                    </p:anim>
                                    <p:set>
                                      <p:cBhvr>
                                        <p:cTn id="86" dur="1" fill="hold">
                                          <p:stCondLst>
                                            <p:cond delay="499"/>
                                          </p:stCondLst>
                                        </p:cTn>
                                        <p:tgtEl>
                                          <p:spTgt spid="3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10"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4" grpId="0" animBg="1"/>
      <p:bldP spid="18" grpId="0" animBg="1"/>
      <p:bldP spid="19" grpId="0" animBg="1"/>
      <p:bldP spid="20" grpId="0" animBg="1"/>
      <p:bldP spid="21" grpId="0" animBg="1"/>
      <p:bldP spid="22" grpId="0" animBg="1"/>
      <p:bldP spid="24" grpId="0" animBg="1"/>
      <p:bldP spid="25" grpId="0" animBg="1"/>
      <p:bldP spid="26" grpId="0" animBg="1"/>
      <p:bldP spid="27"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latin typeface="Century" panose="02040604050505020304" pitchFamily="18" charset="0"/>
              </a:rPr>
              <a:t>1.8.2 Binomio de Newton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542684"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8" name="CuadroTexto 27"/>
              <p:cNvSpPr txBox="1"/>
              <p:nvPr/>
            </p:nvSpPr>
            <p:spPr>
              <a:xfrm>
                <a:off x="746933" y="3218180"/>
                <a:ext cx="6073997" cy="1177374"/>
              </a:xfrm>
              <a:prstGeom prst="rect">
                <a:avLst/>
              </a:prstGeom>
              <a:noFill/>
            </p:spPr>
            <p:txBody>
              <a:bodyPr wrap="square" rtlCol="0">
                <a:spAutoFit/>
              </a:bodyPr>
              <a:lstStyle/>
              <a:p>
                <a:r>
                  <a:rPr lang="es-ES" sz="1600" b="0" dirty="0" smtClean="0">
                    <a:latin typeface="Century" panose="02040604050505020304" pitchFamily="18" charset="0"/>
                  </a:rPr>
                  <a:t>Desarrolla usando el binomio de Newton:</a:t>
                </a: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3+</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2</m:t>
                                  </m:r>
                                </m:e>
                              </m:rad>
                            </m:e>
                          </m:d>
                        </m:e>
                        <m:sup>
                          <m:r>
                            <a:rPr lang="es-ES" sz="1600" b="0" i="1" smtClean="0">
                              <a:latin typeface="Cambria Math" panose="02040503050406030204" pitchFamily="18" charset="0"/>
                            </a:rPr>
                            <m:t>3</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𝑏</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1+</m:t>
                              </m:r>
                              <m:r>
                                <a:rPr lang="es-ES" sz="1600" b="0" i="1" smtClean="0">
                                  <a:latin typeface="Cambria Math" panose="02040503050406030204" pitchFamily="18" charset="0"/>
                                </a:rPr>
                                <m:t>𝑥</m:t>
                              </m:r>
                            </m:e>
                          </m:d>
                        </m:e>
                        <m:sup>
                          <m:r>
                            <a:rPr lang="es-ES" sz="1600" b="0" i="1" smtClean="0">
                              <a:latin typeface="Cambria Math" panose="02040503050406030204" pitchFamily="18" charset="0"/>
                            </a:rPr>
                            <m:t>4</m:t>
                          </m:r>
                        </m:sup>
                      </m:sSup>
                    </m:oMath>
                  </m:oMathPara>
                </a14:m>
                <a:endParaRPr lang="es-ES" sz="1600" b="0" i="1"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𝑐</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1−</m:t>
                              </m:r>
                              <m:r>
                                <a:rPr lang="es-ES" sz="1600" b="0" i="1" smtClean="0">
                                  <a:latin typeface="Cambria Math" panose="02040503050406030204" pitchFamily="18" charset="0"/>
                                </a:rPr>
                                <m:t>𝑦</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𝑥</m:t>
                                  </m:r>
                                </m:e>
                              </m:rad>
                            </m:e>
                          </m:d>
                        </m:e>
                        <m:sup>
                          <m:r>
                            <a:rPr lang="es-ES" sz="1600" b="0" i="1" smtClean="0">
                              <a:latin typeface="Cambria Math" panose="02040503050406030204" pitchFamily="18" charset="0"/>
                            </a:rPr>
                            <m:t>5</m:t>
                          </m:r>
                        </m:sup>
                      </m:sSup>
                    </m:oMath>
                  </m:oMathPara>
                </a14:m>
                <a:endParaRPr lang="es-ES" sz="1600" b="0" i="1" dirty="0" smtClean="0">
                  <a:latin typeface="Century" panose="02040604050505020304" pitchFamily="18" charset="0"/>
                </a:endParaRPr>
              </a:p>
            </p:txBody>
          </p:sp>
        </mc:Choice>
        <mc:Fallback>
          <p:sp>
            <p:nvSpPr>
              <p:cNvPr id="28" name="CuadroTexto 27"/>
              <p:cNvSpPr txBox="1">
                <a:spLocks noRot="1" noChangeAspect="1" noMove="1" noResize="1" noEditPoints="1" noAdjustHandles="1" noChangeArrowheads="1" noChangeShapeType="1" noTextEdit="1"/>
              </p:cNvSpPr>
              <p:nvPr/>
            </p:nvSpPr>
            <p:spPr>
              <a:xfrm>
                <a:off x="746933" y="3218180"/>
                <a:ext cx="6073997" cy="1177374"/>
              </a:xfrm>
              <a:prstGeom prst="rect">
                <a:avLst/>
              </a:prstGeom>
              <a:blipFill>
                <a:blip r:embed="rId5"/>
                <a:stretch>
                  <a:fillRect l="-602" t="-1554" b="-3109"/>
                </a:stretch>
              </a:blipFill>
            </p:spPr>
            <p:txBody>
              <a:bodyPr/>
              <a:lstStyle/>
              <a:p>
                <a:r>
                  <a:rPr lang="es-ES">
                    <a:noFill/>
                  </a:rPr>
                  <a:t> </a:t>
                </a:r>
              </a:p>
            </p:txBody>
          </p:sp>
        </mc:Fallback>
      </mc:AlternateContent>
      <p:sp>
        <p:nvSpPr>
          <p:cNvPr id="17" name="Cilindro 16"/>
          <p:cNvSpPr/>
          <p:nvPr/>
        </p:nvSpPr>
        <p:spPr>
          <a:xfrm>
            <a:off x="1792503"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p:cNvSpPr/>
          <p:nvPr/>
        </p:nvSpPr>
        <p:spPr>
          <a:xfrm>
            <a:off x="2241193" y="3671948"/>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29</a:t>
            </a:r>
            <a:endParaRPr lang="es-ES" dirty="0">
              <a:latin typeface="Century" panose="02040604050505020304" pitchFamily="18" charset="0"/>
            </a:endParaRPr>
          </a:p>
        </p:txBody>
      </p:sp>
      <p:pic>
        <p:nvPicPr>
          <p:cNvPr id="19"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421" y="4058736"/>
            <a:ext cx="642938" cy="642938"/>
          </a:xfrm>
          <a:prstGeom prst="rect">
            <a:avLst/>
          </a:prstGeom>
        </p:spPr>
      </p:pic>
    </p:spTree>
    <p:extLst>
      <p:ext uri="{BB962C8B-B14F-4D97-AF65-F5344CB8AC3E}">
        <p14:creationId xmlns:p14="http://schemas.microsoft.com/office/powerpoint/2010/main" val="3714616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2" y="404874"/>
            <a:ext cx="8046108" cy="617633"/>
          </a:xfrm>
        </p:spPr>
        <p:txBody>
          <a:bodyPr>
            <a:normAutofit fontScale="90000"/>
          </a:bodyPr>
          <a:lstStyle/>
          <a:p>
            <a:r>
              <a:rPr lang="es-ES" dirty="0" smtClean="0">
                <a:latin typeface="Century" panose="02040604050505020304" pitchFamily="18" charset="0"/>
              </a:rPr>
              <a:t>1.8.3 </a:t>
            </a:r>
            <a:r>
              <a:rPr lang="es-ES" dirty="0">
                <a:latin typeface="Century" panose="02040604050505020304" pitchFamily="18" charset="0"/>
              </a:rPr>
              <a:t>Binomio de </a:t>
            </a:r>
            <a:r>
              <a:rPr lang="es-ES" dirty="0" smtClean="0">
                <a:latin typeface="Century" panose="02040604050505020304" pitchFamily="18" charset="0"/>
              </a:rPr>
              <a:t>Newton. Término n</a:t>
            </a:r>
            <a:endParaRPr lang="es-ES" dirty="0">
              <a:latin typeface="Century" panose="020406040505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70032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 el término enésimo</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8" name="CuadroTexto 27"/>
              <p:cNvSpPr txBox="1"/>
              <p:nvPr/>
            </p:nvSpPr>
            <p:spPr>
              <a:xfrm>
                <a:off x="1008730" y="2987202"/>
                <a:ext cx="7090241" cy="4359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𝐸𝑗</m:t>
                      </m:r>
                      <m:r>
                        <a:rPr lang="es-ES" sz="1600" b="0" i="1" smtClean="0">
                          <a:latin typeface="Cambria Math" panose="02040503050406030204" pitchFamily="18" charset="0"/>
                        </a:rPr>
                        <m:t>:</m:t>
                      </m:r>
                      <m:r>
                        <a:rPr lang="es-ES" sz="1600" b="0" i="1" smtClean="0">
                          <a:latin typeface="Cambria Math" panose="02040503050406030204" pitchFamily="18" charset="0"/>
                        </a:rPr>
                        <m:t>𝑐𝑎𝑙𝑐𝑢𝑙𝑎</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 </m:t>
                      </m:r>
                      <m:r>
                        <a:rPr lang="es-ES" sz="1600" b="0" i="1" smtClean="0">
                          <a:latin typeface="Cambria Math" panose="02040503050406030204" pitchFamily="18" charset="0"/>
                        </a:rPr>
                        <m:t>𝑑</m:t>
                      </m:r>
                      <m:r>
                        <a:rPr lang="es-ES" sz="1600" b="0" i="1" smtClean="0">
                          <a:latin typeface="Cambria Math" panose="02040503050406030204" pitchFamily="18" charset="0"/>
                        </a:rPr>
                        <m:t>é</m:t>
                      </m:r>
                      <m:r>
                        <a:rPr lang="es-ES" sz="1600" b="0" i="1" smtClean="0">
                          <a:latin typeface="Cambria Math" panose="02040503050406030204" pitchFamily="18" charset="0"/>
                        </a:rPr>
                        <m:t>𝑐𝑖𝑚𝑜𝑠</m:t>
                      </m:r>
                      <m:r>
                        <a:rPr lang="es-ES" sz="1600" b="0" i="1" smtClean="0">
                          <a:latin typeface="Cambria Math" panose="02040503050406030204" pitchFamily="18" charset="0"/>
                        </a:rPr>
                        <m:t>é</m:t>
                      </m:r>
                      <m:r>
                        <a:rPr lang="es-ES" sz="1600" b="0" i="1" smtClean="0">
                          <a:latin typeface="Cambria Math" panose="02040503050406030204" pitchFamily="18" charset="0"/>
                        </a:rPr>
                        <m:t>𝑝𝑡𝑖𝑚𝑜</m:t>
                      </m:r>
                      <m:r>
                        <a:rPr lang="es-ES" sz="1600" b="0" i="1" smtClean="0">
                          <a:latin typeface="Cambria Math" panose="02040503050406030204" pitchFamily="18" charset="0"/>
                        </a:rPr>
                        <m:t> </m:t>
                      </m:r>
                      <m:r>
                        <a:rPr lang="es-ES" sz="1600" b="0" i="1" smtClean="0">
                          <a:latin typeface="Cambria Math" panose="02040503050406030204" pitchFamily="18" charset="0"/>
                        </a:rPr>
                        <m:t>𝑑𝑒𝑙</m:t>
                      </m:r>
                      <m:r>
                        <a:rPr lang="es-ES" sz="1600" b="0" i="1" smtClean="0">
                          <a:latin typeface="Cambria Math" panose="02040503050406030204" pitchFamily="18" charset="0"/>
                        </a:rPr>
                        <m:t> </m:t>
                      </m:r>
                      <m:r>
                        <a:rPr lang="es-ES" sz="1600" b="0" i="1" smtClean="0">
                          <a:latin typeface="Cambria Math" panose="02040503050406030204" pitchFamily="18" charset="0"/>
                        </a:rPr>
                        <m:t>𝑑𝑒𝑠𝑎𝑟𝑟𝑜𝑙𝑙𝑜</m:t>
                      </m:r>
                      <m:r>
                        <a:rPr lang="es-ES" sz="1600" b="0" i="1" smtClean="0">
                          <a:latin typeface="Cambria Math" panose="02040503050406030204" pitchFamily="18" charset="0"/>
                        </a:rPr>
                        <m:t> </m:t>
                      </m:r>
                      <m:r>
                        <a:rPr lang="es-ES" sz="1600" b="0" i="1" smtClean="0">
                          <a:latin typeface="Cambria Math" panose="02040503050406030204" pitchFamily="18" charset="0"/>
                        </a:rPr>
                        <m:t>𝑑𝑒</m:t>
                      </m:r>
                      <m:r>
                        <a:rPr lang="es-ES" sz="1600" b="0" i="1" smtClean="0">
                          <a:latin typeface="Cambria Math" panose="02040503050406030204" pitchFamily="18" charset="0"/>
                        </a:rPr>
                        <m:t> </m:t>
                      </m:r>
                      <m:r>
                        <a:rPr lang="es-ES" sz="1600" b="0" i="1" smtClean="0">
                          <a:latin typeface="Cambria Math" panose="02040503050406030204" pitchFamily="18" charset="0"/>
                        </a:rPr>
                        <m:t>𝑁𝑒𝑤𝑡𝑜𝑛</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2</m:t>
                                  </m:r>
                                </m:e>
                              </m:rad>
                            </m:e>
                          </m:d>
                        </m:e>
                        <m:sup>
                          <m:r>
                            <a:rPr lang="es-ES" sz="1600" b="0" i="1" smtClean="0">
                              <a:latin typeface="Cambria Math" panose="02040503050406030204" pitchFamily="18" charset="0"/>
                            </a:rPr>
                            <m:t>20</m:t>
                          </m:r>
                        </m:sup>
                      </m:sSup>
                    </m:oMath>
                  </m:oMathPara>
                </a14:m>
                <a:endParaRPr lang="es-ES" sz="1600" b="0" i="1" dirty="0" smtClean="0">
                  <a:latin typeface="Century" panose="02040604050505020304" pitchFamily="18" charset="0"/>
                </a:endParaRPr>
              </a:p>
            </p:txBody>
          </p:sp>
        </mc:Choice>
        <mc:Fallback>
          <p:sp>
            <p:nvSpPr>
              <p:cNvPr id="28" name="CuadroTexto 27"/>
              <p:cNvSpPr txBox="1">
                <a:spLocks noRot="1" noChangeAspect="1" noMove="1" noResize="1" noEditPoints="1" noAdjustHandles="1" noChangeArrowheads="1" noChangeShapeType="1" noTextEdit="1"/>
              </p:cNvSpPr>
              <p:nvPr/>
            </p:nvSpPr>
            <p:spPr>
              <a:xfrm>
                <a:off x="1008730" y="2987202"/>
                <a:ext cx="7090241" cy="435953"/>
              </a:xfrm>
              <a:prstGeom prst="rect">
                <a:avLst/>
              </a:prstGeom>
              <a:blipFill>
                <a:blip r:embed="rId5"/>
                <a:stretch>
                  <a:fillRect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7" name="Rectángulo 36"/>
              <p:cNvSpPr/>
              <p:nvPr/>
            </p:nvSpPr>
            <p:spPr>
              <a:xfrm>
                <a:off x="1823271" y="3935474"/>
                <a:ext cx="2266710"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20</m:t>
                              </m:r>
                            </m:e>
                            <m:e>
                              <m:r>
                                <a:rPr lang="es-ES" b="0" i="1" smtClean="0">
                                  <a:latin typeface="Cambria Math" panose="02040503050406030204" pitchFamily="18" charset="0"/>
                                </a:rPr>
                                <m:t>17</m:t>
                              </m:r>
                            </m:e>
                          </m:eqArr>
                        </m:e>
                      </m:d>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20−17</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e>
                          </m:d>
                        </m:e>
                        <m:sup>
                          <m:r>
                            <a:rPr lang="es-ES" b="0" i="1" smtClean="0">
                              <a:latin typeface="Cambria Math" panose="02040503050406030204" pitchFamily="18" charset="0"/>
                            </a:rPr>
                            <m:t>17</m:t>
                          </m:r>
                        </m:sup>
                      </m:sSup>
                    </m:oMath>
                  </m:oMathPara>
                </a14:m>
                <a:endParaRPr lang="es-ES" dirty="0">
                  <a:latin typeface="Century" panose="02040604050505020304" pitchFamily="18" charset="0"/>
                </a:endParaRPr>
              </a:p>
            </p:txBody>
          </p:sp>
        </mc:Choice>
        <mc:Fallback>
          <p:sp>
            <p:nvSpPr>
              <p:cNvPr id="37" name="Rectángulo 36"/>
              <p:cNvSpPr>
                <a:spLocks noRot="1" noChangeAspect="1" noMove="1" noResize="1" noEditPoints="1" noAdjustHandles="1" noChangeArrowheads="1" noChangeShapeType="1" noTextEdit="1"/>
              </p:cNvSpPr>
              <p:nvPr/>
            </p:nvSpPr>
            <p:spPr>
              <a:xfrm>
                <a:off x="1823271" y="3935474"/>
                <a:ext cx="2266710" cy="552459"/>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7" name="Rectángulo 16"/>
              <p:cNvSpPr/>
              <p:nvPr/>
            </p:nvSpPr>
            <p:spPr>
              <a:xfrm>
                <a:off x="1793965" y="4724022"/>
                <a:ext cx="188122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20!</m:t>
                          </m:r>
                        </m:num>
                        <m:den>
                          <m:r>
                            <a:rPr lang="es-ES" b="0" i="1" smtClean="0">
                              <a:latin typeface="Cambria Math" panose="02040503050406030204" pitchFamily="18" charset="0"/>
                            </a:rPr>
                            <m:t>17!·3!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8</m:t>
                          </m:r>
                        </m:sup>
                      </m:sSup>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oMath>
                  </m:oMathPara>
                </a14:m>
                <a:endParaRPr lang="es-ES" dirty="0">
                  <a:latin typeface="Century" panose="02040604050505020304" pitchFamily="18" charset="0"/>
                </a:endParaRPr>
              </a:p>
            </p:txBody>
          </p:sp>
        </mc:Choice>
        <mc:Fallback>
          <p:sp>
            <p:nvSpPr>
              <p:cNvPr id="17" name="Rectángulo 16"/>
              <p:cNvSpPr>
                <a:spLocks noRot="1" noChangeAspect="1" noMove="1" noResize="1" noEditPoints="1" noAdjustHandles="1" noChangeArrowheads="1" noChangeShapeType="1" noTextEdit="1"/>
              </p:cNvSpPr>
              <p:nvPr/>
            </p:nvSpPr>
            <p:spPr>
              <a:xfrm>
                <a:off x="1793965" y="4724022"/>
                <a:ext cx="1881221" cy="612732"/>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8" name="Rectángulo 17"/>
              <p:cNvSpPr/>
              <p:nvPr/>
            </p:nvSpPr>
            <p:spPr>
              <a:xfrm>
                <a:off x="3979784" y="4724022"/>
                <a:ext cx="4434804"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solidFill>
                                <a:srgbClr val="FF0000"/>
                              </a:solidFill>
                              <a:latin typeface="Cambria Math" panose="02040503050406030204" pitchFamily="18" charset="0"/>
                            </a:rPr>
                            <m:t>20·19·18·17·16…·3·2·1</m:t>
                          </m:r>
                        </m:num>
                        <m:den>
                          <m:r>
                            <a:rPr lang="es-ES" b="0" i="1" smtClean="0">
                              <a:solidFill>
                                <a:srgbClr val="FF0000"/>
                              </a:solidFill>
                              <a:latin typeface="Cambria Math" panose="02040503050406030204" pitchFamily="18" charset="0"/>
                            </a:rPr>
                            <m:t>17·16·15·…·3·2·1</m:t>
                          </m:r>
                          <m:r>
                            <a:rPr lang="es-ES" b="0" i="1" smtClean="0">
                              <a:latin typeface="Cambria Math" panose="02040503050406030204" pitchFamily="18" charset="0"/>
                            </a:rPr>
                            <m:t>·3·2·1</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8</m:t>
                          </m:r>
                        </m:sup>
                      </m:sSup>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oMath>
                  </m:oMathPara>
                </a14:m>
                <a:endParaRPr lang="es-ES" dirty="0">
                  <a:latin typeface="Century" panose="02040604050505020304" pitchFamily="18" charset="0"/>
                </a:endParaRPr>
              </a:p>
            </p:txBody>
          </p:sp>
        </mc:Choice>
        <mc:Fallback>
          <p:sp>
            <p:nvSpPr>
              <p:cNvPr id="18" name="Rectángulo 17"/>
              <p:cNvSpPr>
                <a:spLocks noRot="1" noChangeAspect="1" noMove="1" noResize="1" noEditPoints="1" noAdjustHandles="1" noChangeArrowheads="1" noChangeShapeType="1" noTextEdit="1"/>
              </p:cNvSpPr>
              <p:nvPr/>
            </p:nvSpPr>
            <p:spPr>
              <a:xfrm>
                <a:off x="3979784" y="4724022"/>
                <a:ext cx="4434804" cy="612796"/>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9" name="Rectángulo 18"/>
              <p:cNvSpPr/>
              <p:nvPr/>
            </p:nvSpPr>
            <p:spPr>
              <a:xfrm>
                <a:off x="4089981" y="5580973"/>
                <a:ext cx="1175898" cy="6759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3</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2</m:t>
                              </m:r>
                            </m:e>
                            <m:sup>
                              <m:r>
                                <a:rPr lang="es-ES" i="1">
                                  <a:latin typeface="Cambria Math" panose="02040503050406030204" pitchFamily="18" charset="0"/>
                                </a:rPr>
                                <m:t>7</m:t>
                              </m:r>
                            </m:sup>
                          </m:sSup>
                          <m:rad>
                            <m:radPr>
                              <m:degHide m:val="on"/>
                              <m:ctrlPr>
                                <a:rPr lang="es-ES" i="1">
                                  <a:latin typeface="Cambria Math" panose="02040503050406030204" pitchFamily="18" charset="0"/>
                                </a:rPr>
                              </m:ctrlPr>
                            </m:radPr>
                            <m:deg/>
                            <m:e>
                              <m:r>
                                <a:rPr lang="es-ES" i="1">
                                  <a:latin typeface="Cambria Math" panose="02040503050406030204" pitchFamily="18" charset="0"/>
                                </a:rPr>
                                <m:t>2</m:t>
                              </m:r>
                            </m:e>
                          </m:rad>
                        </m:num>
                        <m:den>
                          <m:r>
                            <a:rPr lang="es-ES" b="0" i="1" smtClean="0">
                              <a:latin typeface="Cambria Math" panose="02040503050406030204" pitchFamily="18" charset="0"/>
                            </a:rPr>
                            <m:t>3</m:t>
                          </m:r>
                        </m:den>
                      </m:f>
                    </m:oMath>
                  </m:oMathPara>
                </a14:m>
                <a:endParaRPr lang="es-ES" dirty="0">
                  <a:latin typeface="Century" panose="02040604050505020304" pitchFamily="18" charset="0"/>
                </a:endParaRPr>
              </a:p>
            </p:txBody>
          </p:sp>
        </mc:Choice>
        <mc:Fallback>
          <p:sp>
            <p:nvSpPr>
              <p:cNvPr id="19" name="Rectángulo 18"/>
              <p:cNvSpPr>
                <a:spLocks noRot="1" noChangeAspect="1" noMove="1" noResize="1" noEditPoints="1" noAdjustHandles="1" noChangeArrowheads="1" noChangeShapeType="1" noTextEdit="1"/>
              </p:cNvSpPr>
              <p:nvPr/>
            </p:nvSpPr>
            <p:spPr>
              <a:xfrm>
                <a:off x="4089981" y="5580973"/>
                <a:ext cx="1175898" cy="675954"/>
              </a:xfrm>
              <a:prstGeom prst="rect">
                <a:avLst/>
              </a:prstGeom>
              <a:blipFill>
                <a:blip r:embed="rId10"/>
                <a:stretch>
                  <a:fillRect/>
                </a:stretch>
              </a:blipFill>
            </p:spPr>
            <p:txBody>
              <a:bodyPr/>
              <a:lstStyle/>
              <a:p>
                <a:r>
                  <a:rPr lang="es-ES">
                    <a:noFill/>
                  </a:rPr>
                  <a:t> </a:t>
                </a:r>
              </a:p>
            </p:txBody>
          </p:sp>
        </mc:Fallback>
      </mc:AlternateContent>
      <p:sp>
        <p:nvSpPr>
          <p:cNvPr id="16" name="Cilindro 15"/>
          <p:cNvSpPr/>
          <p:nvPr/>
        </p:nvSpPr>
        <p:spPr>
          <a:xfrm>
            <a:off x="1566080"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1804390"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descr="http://1.bp.blogspot.com/_jOT10yDuMIQ/SxU5LaEMSQI/AAAAAAAAATo/SdxF_LXxgN8/s320/exclamaci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5586" y="5572907"/>
            <a:ext cx="925217" cy="92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78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30" y="404874"/>
            <a:ext cx="7985029" cy="617633"/>
          </a:xfrm>
        </p:spPr>
        <p:txBody>
          <a:bodyPr>
            <a:normAutofit fontScale="90000"/>
          </a:bodyPr>
          <a:lstStyle/>
          <a:p>
            <a:r>
              <a:rPr lang="es-ES" dirty="0">
                <a:latin typeface="Century" panose="02040604050505020304" pitchFamily="18" charset="0"/>
              </a:rPr>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70032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 el término enésimo</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8" name="CuadroTexto 27"/>
              <p:cNvSpPr txBox="1"/>
              <p:nvPr/>
            </p:nvSpPr>
            <p:spPr>
              <a:xfrm>
                <a:off x="1008730" y="2987202"/>
                <a:ext cx="7090241"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𝑷𝒓𝒐𝒃𝒍𝒆𝒎𝒂</m:t>
                      </m:r>
                      <m:r>
                        <a:rPr lang="es-ES" sz="1600" b="0" i="1" smtClean="0">
                          <a:latin typeface="Cambria Math" panose="02040503050406030204" pitchFamily="18" charset="0"/>
                        </a:rPr>
                        <m:t>:</m:t>
                      </m:r>
                      <m:r>
                        <a:rPr lang="es-ES" sz="1600" b="0" i="1" smtClean="0">
                          <a:latin typeface="Cambria Math" panose="02040503050406030204" pitchFamily="18" charset="0"/>
                        </a:rPr>
                        <m:t>𝑐𝑎𝑙𝑐𝑢𝑙𝑎</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 </m:t>
                      </m:r>
                      <m:r>
                        <a:rPr lang="es-ES" sz="1600" b="0" i="1" smtClean="0">
                          <a:latin typeface="Cambria Math" panose="02040503050406030204" pitchFamily="18" charset="0"/>
                        </a:rPr>
                        <m:t>𝑡𝑒𝑟𝑐𝑒𝑟𝑜</m:t>
                      </m:r>
                      <m:r>
                        <a:rPr lang="es-ES" sz="1600" b="0" i="1" smtClean="0">
                          <a:latin typeface="Cambria Math" panose="02040503050406030204" pitchFamily="18" charset="0"/>
                        </a:rPr>
                        <m:t> </m:t>
                      </m:r>
                      <m:r>
                        <a:rPr lang="es-ES" sz="1600" b="0" i="1" smtClean="0">
                          <a:latin typeface="Cambria Math" panose="02040503050406030204" pitchFamily="18" charset="0"/>
                        </a:rPr>
                        <m:t>𝑑𝑒𝑙</m:t>
                      </m:r>
                      <m:r>
                        <a:rPr lang="es-ES" sz="1600" b="0" i="1" smtClean="0">
                          <a:latin typeface="Cambria Math" panose="02040503050406030204" pitchFamily="18" charset="0"/>
                        </a:rPr>
                        <m:t> </m:t>
                      </m:r>
                      <m:r>
                        <a:rPr lang="es-ES" sz="1600" b="0" i="1" smtClean="0">
                          <a:latin typeface="Cambria Math" panose="02040503050406030204" pitchFamily="18" charset="0"/>
                        </a:rPr>
                        <m:t>𝑑𝑒𝑠𝑎𝑟𝑟𝑜𝑙𝑙𝑜</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b="0" i="1" smtClean="0">
                                  <a:latin typeface="Cambria Math" panose="02040503050406030204" pitchFamily="18" charset="0"/>
                                </a:rPr>
                                <m:t>−2</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 </m:t>
                      </m:r>
                    </m:oMath>
                  </m:oMathPara>
                </a14:m>
                <a:endParaRPr lang="es-ES" sz="1600" b="0" i="1" dirty="0" smtClean="0">
                  <a:latin typeface="Century" panose="02040604050505020304" pitchFamily="18" charset="0"/>
                </a:endParaRPr>
              </a:p>
            </p:txBody>
          </p:sp>
        </mc:Choice>
        <mc:Fallback>
          <p:sp>
            <p:nvSpPr>
              <p:cNvPr id="28" name="CuadroTexto 27"/>
              <p:cNvSpPr txBox="1">
                <a:spLocks noRot="1" noChangeAspect="1" noMove="1" noResize="1" noEditPoints="1" noAdjustHandles="1" noChangeArrowheads="1" noChangeShapeType="1" noTextEdit="1"/>
              </p:cNvSpPr>
              <p:nvPr/>
            </p:nvSpPr>
            <p:spPr>
              <a:xfrm>
                <a:off x="1008730" y="2987202"/>
                <a:ext cx="7090241" cy="439479"/>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0" name="Rectángulo 19"/>
              <p:cNvSpPr/>
              <p:nvPr/>
            </p:nvSpPr>
            <p:spPr>
              <a:xfrm>
                <a:off x="656764" y="3599730"/>
                <a:ext cx="2408653" cy="5808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5</m:t>
                              </m:r>
                            </m:e>
                            <m:e>
                              <m:r>
                                <a:rPr lang="es-ES" b="0" i="1" smtClean="0">
                                  <a:latin typeface="Cambria Math" panose="02040503050406030204" pitchFamily="18" charset="0"/>
                                </a:rPr>
                                <m:t>3</m:t>
                              </m:r>
                            </m:e>
                          </m:eqArr>
                        </m:e>
                      </m: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e>
                          </m:d>
                        </m:e>
                        <m:sup>
                          <m:r>
                            <a:rPr lang="es-ES" b="0" i="1" smtClean="0">
                              <a:latin typeface="Cambria Math" panose="02040503050406030204" pitchFamily="18" charset="0"/>
                            </a:rPr>
                            <m:t>5−3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−2</m:t>
                              </m:r>
                            </m:e>
                          </m:d>
                        </m:e>
                        <m:sup>
                          <m:r>
                            <a:rPr lang="es-ES" b="0" i="1" smtClean="0">
                              <a:latin typeface="Cambria Math" panose="02040503050406030204" pitchFamily="18" charset="0"/>
                            </a:rPr>
                            <m:t>3</m:t>
                          </m:r>
                        </m:sup>
                      </m:sSup>
                    </m:oMath>
                  </m:oMathPara>
                </a14:m>
                <a:endParaRPr lang="es-ES" dirty="0">
                  <a:latin typeface="Century" panose="02040604050505020304" pitchFamily="18" charset="0"/>
                </a:endParaRPr>
              </a:p>
            </p:txBody>
          </p:sp>
        </mc:Choice>
        <mc:Fallback>
          <p:sp>
            <p:nvSpPr>
              <p:cNvPr id="20" name="Rectángulo 19"/>
              <p:cNvSpPr>
                <a:spLocks noRot="1" noChangeAspect="1" noMove="1" noResize="1" noEditPoints="1" noAdjustHandles="1" noChangeArrowheads="1" noChangeShapeType="1" noTextEdit="1"/>
              </p:cNvSpPr>
              <p:nvPr/>
            </p:nvSpPr>
            <p:spPr>
              <a:xfrm>
                <a:off x="656764" y="3599730"/>
                <a:ext cx="2408653" cy="580800"/>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1" name="Rectángulo 20"/>
              <p:cNvSpPr/>
              <p:nvPr/>
            </p:nvSpPr>
            <p:spPr>
              <a:xfrm>
                <a:off x="3054019" y="3599730"/>
                <a:ext cx="4940450" cy="6183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3!·2!</m:t>
                          </m:r>
                        </m:den>
                      </m:f>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e>
                          </m:d>
                        </m:e>
                        <m:sup>
                          <m:r>
                            <a:rPr lang="es-ES" b="0" i="1" smtClean="0">
                              <a:latin typeface="Cambria Math" panose="02040503050406030204" pitchFamily="18" charset="0"/>
                            </a:rPr>
                            <m:t>2</m:t>
                          </m:r>
                        </m:sup>
                      </m:sSup>
                      <m:r>
                        <a:rPr lang="es-ES" b="0" i="1" smtClean="0">
                          <a:latin typeface="Cambria Math" panose="02040503050406030204" pitchFamily="18" charset="0"/>
                        </a:rPr>
                        <m:t>·8=−</m:t>
                      </m:r>
                      <m:f>
                        <m:fPr>
                          <m:ctrlPr>
                            <a:rPr lang="es-ES" b="0" i="1" smtClean="0">
                              <a:latin typeface="Cambria Math" panose="02040503050406030204" pitchFamily="18" charset="0"/>
                            </a:rPr>
                          </m:ctrlPr>
                        </m:fPr>
                        <m:num>
                          <m:r>
                            <a:rPr lang="es-ES" b="0" i="1" smtClean="0">
                              <a:latin typeface="Cambria Math" panose="02040503050406030204" pitchFamily="18" charset="0"/>
                            </a:rPr>
                            <m:t>5·4</m:t>
                          </m:r>
                        </m:num>
                        <m:den>
                          <m:r>
                            <a:rPr lang="es-ES" b="0" i="1" smtClean="0">
                              <a:latin typeface="Cambria Math" panose="02040503050406030204" pitchFamily="18" charset="0"/>
                            </a:rPr>
                            <m:t>3·2</m:t>
                          </m:r>
                        </m:den>
                      </m:f>
                      <m:r>
                        <a:rPr lang="es-ES" b="0" i="1" smtClean="0">
                          <a:latin typeface="Cambria Math" panose="02040503050406030204" pitchFamily="18" charset="0"/>
                        </a:rPr>
                        <m:t>·3·8=−240</m:t>
                      </m:r>
                    </m:oMath>
                  </m:oMathPara>
                </a14:m>
                <a:endParaRPr lang="es-ES" dirty="0">
                  <a:latin typeface="Century" panose="02040604050505020304" pitchFamily="18" charset="0"/>
                </a:endParaRPr>
              </a:p>
            </p:txBody>
          </p:sp>
        </mc:Choice>
        <mc:Fallback>
          <p:sp>
            <p:nvSpPr>
              <p:cNvPr id="21" name="Rectángulo 20"/>
              <p:cNvSpPr>
                <a:spLocks noRot="1" noChangeAspect="1" noMove="1" noResize="1" noEditPoints="1" noAdjustHandles="1" noChangeArrowheads="1" noChangeShapeType="1" noTextEdit="1"/>
              </p:cNvSpPr>
              <p:nvPr/>
            </p:nvSpPr>
            <p:spPr>
              <a:xfrm>
                <a:off x="3054019" y="3599730"/>
                <a:ext cx="4940450" cy="618311"/>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844100" y="4733945"/>
                <a:ext cx="7208299" cy="4828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i="1">
                          <a:latin typeface="Cambria Math" panose="02040503050406030204" pitchFamily="18" charset="0"/>
                        </a:rPr>
                        <m:t>=9</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−90+120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m:t>
                      </m:r>
                      <m:r>
                        <a:rPr lang="es-ES" b="0" i="1" smtClean="0">
                          <a:latin typeface="Cambria Math" panose="02040503050406030204" pitchFamily="18" charset="0"/>
                        </a:rPr>
                        <m:t>240</m:t>
                      </m:r>
                      <m:r>
                        <a:rPr lang="es-ES" i="1">
                          <a:latin typeface="Cambria Math" panose="02040503050406030204" pitchFamily="18" charset="0"/>
                        </a:rPr>
                        <m:t>+80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−32</m:t>
                      </m:r>
                    </m:oMath>
                  </m:oMathPara>
                </a14:m>
                <a:endParaRPr lang="es-ES" dirty="0">
                  <a:latin typeface="Century" panose="020406040505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844100" y="4733945"/>
                <a:ext cx="7208299" cy="482824"/>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2" name="CuadroTexto 21"/>
              <p:cNvSpPr txBox="1"/>
              <p:nvPr/>
            </p:nvSpPr>
            <p:spPr>
              <a:xfrm>
                <a:off x="903130" y="4446463"/>
                <a:ext cx="70902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r>
                        <a:rPr lang="es-ES" sz="1600" b="0" i="1" smtClean="0">
                          <a:latin typeface="Cambria Math" panose="02040503050406030204" pitchFamily="18" charset="0"/>
                        </a:rPr>
                        <m:t>𝐸𝑠</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𝑡𝑒𝑟𝑐𝑒𝑟</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m:t>
                      </m:r>
                    </m:oMath>
                  </m:oMathPara>
                </a14:m>
                <a:endParaRPr lang="es-ES" sz="1600" b="0" i="1" dirty="0" smtClean="0">
                  <a:latin typeface="Century" panose="02040604050505020304" pitchFamily="18" charset="0"/>
                </a:endParaRPr>
              </a:p>
            </p:txBody>
          </p:sp>
        </mc:Choice>
        <mc:Fallback>
          <p:sp>
            <p:nvSpPr>
              <p:cNvPr id="22" name="CuadroTexto 21"/>
              <p:cNvSpPr txBox="1">
                <a:spLocks noRot="1" noChangeAspect="1" noMove="1" noResize="1" noEditPoints="1" noAdjustHandles="1" noChangeArrowheads="1" noChangeShapeType="1" noTextEdit="1"/>
              </p:cNvSpPr>
              <p:nvPr/>
            </p:nvSpPr>
            <p:spPr>
              <a:xfrm>
                <a:off x="903130" y="4446463"/>
                <a:ext cx="7090241" cy="338554"/>
              </a:xfrm>
              <a:prstGeom prst="rect">
                <a:avLst/>
              </a:prstGeom>
              <a:blipFill>
                <a:blip r:embed="rId10"/>
                <a:stretch>
                  <a:fillRect b="-7143"/>
                </a:stretch>
              </a:blipFill>
            </p:spPr>
            <p:txBody>
              <a:bodyPr/>
              <a:lstStyle/>
              <a:p>
                <a:r>
                  <a:rPr lang="es-ES">
                    <a:noFill/>
                  </a:rPr>
                  <a:t> </a:t>
                </a:r>
              </a:p>
            </p:txBody>
          </p:sp>
        </mc:Fallback>
      </mc:AlternateContent>
      <p:sp>
        <p:nvSpPr>
          <p:cNvPr id="16" name="Cilindro 15"/>
          <p:cNvSpPr/>
          <p:nvPr/>
        </p:nvSpPr>
        <p:spPr>
          <a:xfrm>
            <a:off x="1566080"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804390"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26042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58" y="404874"/>
            <a:ext cx="8107456" cy="617633"/>
          </a:xfrm>
        </p:spPr>
        <p:txBody>
          <a:bodyPr>
            <a:normAutofit fontScale="90000"/>
          </a:bodyPr>
          <a:lstStyle/>
          <a:p>
            <a:r>
              <a:rPr lang="es-ES" dirty="0">
                <a:latin typeface="Century" panose="02040604050505020304" pitchFamily="18" charset="0"/>
              </a:rPr>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70032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 el término enésimo</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8" name="CuadroTexto 27"/>
              <p:cNvSpPr txBox="1"/>
              <p:nvPr/>
            </p:nvSpPr>
            <p:spPr>
              <a:xfrm>
                <a:off x="1008730" y="2987202"/>
                <a:ext cx="7090241"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𝑃𝑟𝑜𝑏𝑙𝑒𝑚𝑎</m:t>
                      </m:r>
                      <m:r>
                        <a:rPr lang="es-ES" sz="1600" b="0" i="1" smtClean="0">
                          <a:latin typeface="Cambria Math" panose="02040503050406030204" pitchFamily="18" charset="0"/>
                        </a:rPr>
                        <m:t>:</m:t>
                      </m:r>
                      <m:r>
                        <a:rPr lang="es-ES" sz="1600" b="0" i="1" smtClean="0">
                          <a:latin typeface="Cambria Math" panose="02040503050406030204" pitchFamily="18" charset="0"/>
                        </a:rPr>
                        <m:t>𝑐𝑎𝑙𝑐𝑢𝑙𝑎</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 </m:t>
                      </m:r>
                      <m:r>
                        <a:rPr lang="es-ES" sz="1600" b="0" i="1" smtClean="0">
                          <a:latin typeface="Cambria Math" panose="02040503050406030204" pitchFamily="18" charset="0"/>
                        </a:rPr>
                        <m:t>𝑡𝑒𝑟𝑐𝑒𝑟𝑜</m:t>
                      </m:r>
                      <m:r>
                        <a:rPr lang="es-ES" sz="1600" b="0" i="1" smtClean="0">
                          <a:latin typeface="Cambria Math" panose="02040503050406030204" pitchFamily="18" charset="0"/>
                        </a:rPr>
                        <m:t> </m:t>
                      </m:r>
                      <m:r>
                        <a:rPr lang="es-ES" sz="1600" b="0" i="1" smtClean="0">
                          <a:latin typeface="Cambria Math" panose="02040503050406030204" pitchFamily="18" charset="0"/>
                        </a:rPr>
                        <m:t>𝑑𝑒𝑙</m:t>
                      </m:r>
                      <m:r>
                        <a:rPr lang="es-ES" sz="1600" b="0" i="1" smtClean="0">
                          <a:latin typeface="Cambria Math" panose="02040503050406030204" pitchFamily="18" charset="0"/>
                        </a:rPr>
                        <m:t> </m:t>
                      </m:r>
                      <m:r>
                        <a:rPr lang="es-ES" sz="1600" b="0" i="1" smtClean="0">
                          <a:latin typeface="Cambria Math" panose="02040503050406030204" pitchFamily="18" charset="0"/>
                        </a:rPr>
                        <m:t>𝑑𝑒𝑠𝑎𝑟𝑟𝑜𝑙𝑙𝑜</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b="0" i="1" smtClean="0">
                                  <a:latin typeface="Cambria Math" panose="02040503050406030204" pitchFamily="18" charset="0"/>
                                </a:rPr>
                                <m:t>−2</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 </m:t>
                      </m:r>
                    </m:oMath>
                  </m:oMathPara>
                </a14:m>
                <a:endParaRPr lang="es-ES" sz="1600" b="0" i="1" dirty="0" smtClean="0">
                  <a:latin typeface="Century" panose="02040604050505020304" pitchFamily="18" charset="0"/>
                </a:endParaRPr>
              </a:p>
            </p:txBody>
          </p:sp>
        </mc:Choice>
        <mc:Fallback>
          <p:sp>
            <p:nvSpPr>
              <p:cNvPr id="28" name="CuadroTexto 27"/>
              <p:cNvSpPr txBox="1">
                <a:spLocks noRot="1" noChangeAspect="1" noMove="1" noResize="1" noEditPoints="1" noAdjustHandles="1" noChangeArrowheads="1" noChangeShapeType="1" noTextEdit="1"/>
              </p:cNvSpPr>
              <p:nvPr/>
            </p:nvSpPr>
            <p:spPr>
              <a:xfrm>
                <a:off x="1008730" y="2987202"/>
                <a:ext cx="7090241" cy="439479"/>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0" name="Rectángulo 19"/>
              <p:cNvSpPr/>
              <p:nvPr/>
            </p:nvSpPr>
            <p:spPr>
              <a:xfrm>
                <a:off x="313508" y="3656463"/>
                <a:ext cx="3091543" cy="560218"/>
              </a:xfrm>
              <a:prstGeom prst="rect">
                <a:avLst/>
              </a:prstGeom>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5</m:t>
                              </m:r>
                            </m:e>
                            <m:e>
                              <m:r>
                                <a:rPr lang="es-ES" b="0" i="1" smtClean="0">
                                  <a:latin typeface="Cambria Math" panose="02040503050406030204" pitchFamily="18" charset="0"/>
                                </a:rPr>
                                <m:t>3</m:t>
                              </m:r>
                            </m:e>
                          </m:eqArr>
                        </m:e>
                      </m: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e>
                          </m:d>
                        </m:e>
                        <m:sup>
                          <m:r>
                            <a:rPr lang="es-ES" b="0" i="1" smtClean="0">
                              <a:latin typeface="Cambria Math" panose="02040503050406030204" pitchFamily="18" charset="0"/>
                            </a:rPr>
                            <m:t>5−3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−2</m:t>
                              </m:r>
                            </m:e>
                          </m:d>
                        </m:e>
                        <m:sup>
                          <m:r>
                            <a:rPr lang="es-ES" b="0" i="1" smtClean="0">
                              <a:latin typeface="Cambria Math" panose="02040503050406030204" pitchFamily="18" charset="0"/>
                            </a:rPr>
                            <m:t>3</m:t>
                          </m:r>
                        </m:sup>
                      </m:sSup>
                      <m:r>
                        <a:rPr lang="es-ES" b="0" i="1" smtClean="0">
                          <a:latin typeface="Cambria Math" panose="02040503050406030204" pitchFamily="18" charset="0"/>
                        </a:rPr>
                        <m:t>=−240</m:t>
                      </m:r>
                    </m:oMath>
                  </m:oMathPara>
                </a14:m>
                <a:endParaRPr lang="es-ES" dirty="0">
                  <a:latin typeface="Century" panose="02040604050505020304" pitchFamily="18" charset="0"/>
                </a:endParaRPr>
              </a:p>
            </p:txBody>
          </p:sp>
        </mc:Choice>
        <mc:Fallback>
          <p:sp>
            <p:nvSpPr>
              <p:cNvPr id="20" name="Rectángulo 19"/>
              <p:cNvSpPr>
                <a:spLocks noRot="1" noChangeAspect="1" noMove="1" noResize="1" noEditPoints="1" noAdjustHandles="1" noChangeArrowheads="1" noChangeShapeType="1" noTextEdit="1"/>
              </p:cNvSpPr>
              <p:nvPr/>
            </p:nvSpPr>
            <p:spPr>
              <a:xfrm>
                <a:off x="313508" y="3656463"/>
                <a:ext cx="3091543" cy="560218"/>
              </a:xfrm>
              <a:prstGeom prst="rect">
                <a:avLst/>
              </a:prstGeom>
              <a:blipFill>
                <a:blip r:embed="rId7"/>
                <a:stretch>
                  <a:fillRect/>
                </a:stretch>
              </a:blipFill>
              <a:ln>
                <a:solidFill>
                  <a:schemeClr val="accent1"/>
                </a:solidFill>
              </a:ln>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3200328" y="3609107"/>
                <a:ext cx="5992129" cy="4828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i="1">
                          <a:latin typeface="Cambria Math" panose="02040503050406030204" pitchFamily="18" charset="0"/>
                        </a:rPr>
                        <m:t>=9</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−90+120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m:t>
                      </m:r>
                      <m:r>
                        <a:rPr lang="es-ES" b="0" i="1" smtClean="0">
                          <a:latin typeface="Cambria Math" panose="02040503050406030204" pitchFamily="18" charset="0"/>
                        </a:rPr>
                        <m:t>240</m:t>
                      </m:r>
                      <m:r>
                        <a:rPr lang="es-ES" i="1">
                          <a:latin typeface="Cambria Math" panose="02040503050406030204" pitchFamily="18" charset="0"/>
                        </a:rPr>
                        <m:t>+80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−32</m:t>
                      </m:r>
                    </m:oMath>
                  </m:oMathPara>
                </a14:m>
                <a:endParaRPr lang="es-ES" dirty="0">
                  <a:latin typeface="Century" panose="020406040505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200328" y="3609107"/>
                <a:ext cx="5992129" cy="482824"/>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2" name="CuadroTexto 21"/>
              <p:cNvSpPr txBox="1"/>
              <p:nvPr/>
            </p:nvSpPr>
            <p:spPr>
              <a:xfrm>
                <a:off x="563495" y="4479182"/>
                <a:ext cx="8300419" cy="1592872"/>
              </a:xfrm>
              <a:prstGeom prst="rect">
                <a:avLst/>
              </a:prstGeom>
              <a:noFill/>
            </p:spPr>
            <p:txBody>
              <a:bodyPr wrap="square" rtlCol="0">
                <a:spAutoFit/>
              </a:bodyPr>
              <a:lstStyle/>
              <a:p>
                <a:r>
                  <a:rPr lang="es-ES" sz="1600" b="1" dirty="0" smtClean="0">
                    <a:latin typeface="Century" panose="02040604050505020304" pitchFamily="18" charset="0"/>
                  </a:rPr>
                  <a:t>Dado que el primer término es el término “cero”, el tercer término no es -240, sino </a:t>
                </a:r>
                <a14:m>
                  <m:oMath xmlns:m="http://schemas.openxmlformats.org/officeDocument/2006/math">
                    <m:r>
                      <a:rPr lang="es-ES" sz="1600" b="1" i="1">
                        <a:latin typeface="Cambria Math" panose="02040503050406030204" pitchFamily="18" charset="0"/>
                      </a:rPr>
                      <m:t>𝟏𝟐𝟎</m:t>
                    </m:r>
                    <m:rad>
                      <m:radPr>
                        <m:degHide m:val="on"/>
                        <m:ctrlPr>
                          <a:rPr lang="es-ES" sz="1600" b="1" i="1">
                            <a:latin typeface="Cambria Math" panose="02040503050406030204" pitchFamily="18" charset="0"/>
                          </a:rPr>
                        </m:ctrlPr>
                      </m:radPr>
                      <m:deg/>
                      <m:e>
                        <m:r>
                          <a:rPr lang="es-ES" sz="1600" b="1" i="1">
                            <a:latin typeface="Cambria Math" panose="02040503050406030204" pitchFamily="18" charset="0"/>
                          </a:rPr>
                          <m:t>𝟑</m:t>
                        </m:r>
                      </m:e>
                    </m:rad>
                  </m:oMath>
                </a14:m>
                <a:endParaRPr lang="es-ES" sz="1600" b="1" dirty="0" smtClean="0">
                  <a:latin typeface="Century" panose="02040604050505020304" pitchFamily="18" charset="0"/>
                </a:endParaRPr>
              </a:p>
              <a:p>
                <a:r>
                  <a:rPr lang="es-ES" sz="1600" b="1" dirty="0" smtClean="0">
                    <a:latin typeface="Century" panose="02040604050505020304" pitchFamily="18" charset="0"/>
                  </a:rPr>
                  <a:t>Por tanto, el término “enésimo” va “retrasado” una posición. </a:t>
                </a:r>
              </a:p>
              <a:p>
                <a:endParaRPr lang="es-ES" sz="1600" b="1" dirty="0">
                  <a:latin typeface="Century" panose="02040604050505020304" pitchFamily="18" charset="0"/>
                </a:endParaRPr>
              </a:p>
              <a:p>
                <a:r>
                  <a:rPr lang="es-ES" sz="1600" b="1" dirty="0" smtClean="0">
                    <a:latin typeface="Century" panose="02040604050505020304" pitchFamily="18" charset="0"/>
                  </a:rPr>
                  <a:t>El ejercicio del decimoséptimo término calculado anteriormente no es correcto. Habría que calcular con </a:t>
                </a:r>
                <a14:m>
                  <m:oMath xmlns:m="http://schemas.openxmlformats.org/officeDocument/2006/math">
                    <m:r>
                      <a:rPr lang="es-ES" sz="1600" b="1" i="1" dirty="0" smtClean="0">
                        <a:latin typeface="Cambria Math" panose="02040503050406030204" pitchFamily="18" charset="0"/>
                      </a:rPr>
                      <m:t>𝒌</m:t>
                    </m:r>
                    <m:r>
                      <a:rPr lang="es-ES" sz="1600" b="1" i="1" dirty="0" smtClean="0">
                        <a:latin typeface="Cambria Math" panose="02040503050406030204" pitchFamily="18" charset="0"/>
                      </a:rPr>
                      <m:t>+</m:t>
                    </m:r>
                    <m:r>
                      <a:rPr lang="es-ES" sz="1600" b="1" i="1" dirty="0" smtClean="0">
                        <a:latin typeface="Cambria Math" panose="02040503050406030204" pitchFamily="18" charset="0"/>
                      </a:rPr>
                      <m:t>𝟏</m:t>
                    </m:r>
                    <m:r>
                      <a:rPr lang="es-ES" sz="1600" b="1" i="1" dirty="0" smtClean="0">
                        <a:latin typeface="Cambria Math" panose="02040503050406030204" pitchFamily="18" charset="0"/>
                      </a:rPr>
                      <m:t>=</m:t>
                    </m:r>
                    <m:r>
                      <a:rPr lang="es-ES" sz="1600" b="1" i="1" dirty="0" smtClean="0">
                        <a:latin typeface="Cambria Math" panose="02040503050406030204" pitchFamily="18" charset="0"/>
                      </a:rPr>
                      <m:t>𝟏𝟕</m:t>
                    </m:r>
                  </m:oMath>
                </a14:m>
                <a:r>
                  <a:rPr lang="es-ES" sz="1600" b="1" dirty="0" smtClean="0">
                    <a:latin typeface="Century" panose="02040604050505020304" pitchFamily="18" charset="0"/>
                  </a:rPr>
                  <a:t>, es decir, con </a:t>
                </a:r>
                <a14:m>
                  <m:oMath xmlns:m="http://schemas.openxmlformats.org/officeDocument/2006/math">
                    <m:r>
                      <a:rPr lang="es-ES" sz="1600" b="1" i="1" dirty="0" smtClean="0">
                        <a:latin typeface="Cambria Math" panose="02040503050406030204" pitchFamily="18" charset="0"/>
                      </a:rPr>
                      <m:t>𝒌</m:t>
                    </m:r>
                    <m:r>
                      <a:rPr lang="es-ES" sz="1600" b="1" i="1" dirty="0" smtClean="0">
                        <a:latin typeface="Cambria Math" panose="02040503050406030204" pitchFamily="18" charset="0"/>
                      </a:rPr>
                      <m:t>=</m:t>
                    </m:r>
                    <m:r>
                      <a:rPr lang="es-ES" sz="1600" b="1" i="1" dirty="0" smtClean="0">
                        <a:latin typeface="Cambria Math" panose="02040503050406030204" pitchFamily="18" charset="0"/>
                      </a:rPr>
                      <m:t>𝟏𝟔</m:t>
                    </m:r>
                  </m:oMath>
                </a14:m>
                <a:endParaRPr lang="es-ES" sz="1600" b="1" dirty="0" smtClean="0">
                  <a:latin typeface="Century" panose="02040604050505020304" pitchFamily="18" charset="0"/>
                </a:endParaRPr>
              </a:p>
            </p:txBody>
          </p:sp>
        </mc:Choice>
        <mc:Fallback>
          <p:sp>
            <p:nvSpPr>
              <p:cNvPr id="22" name="CuadroTexto 21"/>
              <p:cNvSpPr txBox="1">
                <a:spLocks noRot="1" noChangeAspect="1" noMove="1" noResize="1" noEditPoints="1" noAdjustHandles="1" noChangeArrowheads="1" noChangeShapeType="1" noTextEdit="1"/>
              </p:cNvSpPr>
              <p:nvPr/>
            </p:nvSpPr>
            <p:spPr>
              <a:xfrm>
                <a:off x="563495" y="4479182"/>
                <a:ext cx="8300419" cy="1592872"/>
              </a:xfrm>
              <a:prstGeom prst="rect">
                <a:avLst/>
              </a:prstGeom>
              <a:blipFill>
                <a:blip r:embed="rId9"/>
                <a:stretch>
                  <a:fillRect l="-367" t="-1149" r="-587" b="-3831"/>
                </a:stretch>
              </a:blipFill>
            </p:spPr>
            <p:txBody>
              <a:bodyPr/>
              <a:lstStyle/>
              <a:p>
                <a:r>
                  <a:rPr lang="es-ES">
                    <a:noFill/>
                  </a:rPr>
                  <a:t> </a:t>
                </a:r>
              </a:p>
            </p:txBody>
          </p:sp>
        </mc:Fallback>
      </mc:AlternateContent>
      <p:sp>
        <p:nvSpPr>
          <p:cNvPr id="16" name="Cilindro 15"/>
          <p:cNvSpPr/>
          <p:nvPr/>
        </p:nvSpPr>
        <p:spPr>
          <a:xfrm>
            <a:off x="1566080"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804390"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29721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404874"/>
            <a:ext cx="8116517" cy="617633"/>
          </a:xfrm>
        </p:spPr>
        <p:txBody>
          <a:bodyPr>
            <a:normAutofit fontScale="90000"/>
          </a:bodyPr>
          <a:lstStyle/>
          <a:p>
            <a:r>
              <a:rPr lang="es-ES" dirty="0">
                <a:latin typeface="Century" panose="02040604050505020304" pitchFamily="18" charset="0"/>
              </a:rPr>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70032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 el término enésimo</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2" name="CuadroTexto 21"/>
              <p:cNvSpPr txBox="1"/>
              <p:nvPr/>
            </p:nvSpPr>
            <p:spPr>
              <a:xfrm>
                <a:off x="528661" y="3077102"/>
                <a:ext cx="8252874" cy="854208"/>
              </a:xfrm>
              <a:prstGeom prst="rect">
                <a:avLst/>
              </a:prstGeom>
              <a:noFill/>
            </p:spPr>
            <p:txBody>
              <a:bodyPr wrap="square" rtlCol="0">
                <a:spAutoFit/>
              </a:bodyPr>
              <a:lstStyle/>
              <a:p>
                <a:r>
                  <a:rPr lang="es-ES" sz="1600" b="1" dirty="0" smtClean="0">
                    <a:latin typeface="Century" panose="02040604050505020304" pitchFamily="18" charset="0"/>
                  </a:rPr>
                  <a:t>Dado que el primer término es el término “cero”, el tercer término no es -240, sino </a:t>
                </a:r>
                <a14:m>
                  <m:oMath xmlns:m="http://schemas.openxmlformats.org/officeDocument/2006/math">
                    <m:r>
                      <a:rPr lang="es-ES" sz="1600" b="1" i="1">
                        <a:latin typeface="Cambria Math" panose="02040503050406030204" pitchFamily="18" charset="0"/>
                      </a:rPr>
                      <m:t>𝟏𝟐𝟎</m:t>
                    </m:r>
                    <m:rad>
                      <m:radPr>
                        <m:degHide m:val="on"/>
                        <m:ctrlPr>
                          <a:rPr lang="es-ES" sz="1600" b="1" i="1">
                            <a:latin typeface="Cambria Math" panose="02040503050406030204" pitchFamily="18" charset="0"/>
                          </a:rPr>
                        </m:ctrlPr>
                      </m:radPr>
                      <m:deg/>
                      <m:e>
                        <m:r>
                          <a:rPr lang="es-ES" sz="1600" b="1" i="1">
                            <a:latin typeface="Cambria Math" panose="02040503050406030204" pitchFamily="18" charset="0"/>
                          </a:rPr>
                          <m:t>𝟑</m:t>
                        </m:r>
                      </m:e>
                    </m:rad>
                  </m:oMath>
                </a14:m>
                <a:endParaRPr lang="es-ES" sz="1600" b="1" dirty="0" smtClean="0">
                  <a:latin typeface="Century" panose="02040604050505020304" pitchFamily="18" charset="0"/>
                </a:endParaRPr>
              </a:p>
              <a:p>
                <a:r>
                  <a:rPr lang="es-ES" sz="1600" b="1" dirty="0" smtClean="0">
                    <a:latin typeface="Century" panose="02040604050505020304" pitchFamily="18" charset="0"/>
                  </a:rPr>
                  <a:t>Por tanto, el término “enésimo” va “retrasado” una posición. </a:t>
                </a:r>
              </a:p>
            </p:txBody>
          </p:sp>
        </mc:Choice>
        <mc:Fallback>
          <p:sp>
            <p:nvSpPr>
              <p:cNvPr id="22" name="CuadroTexto 21"/>
              <p:cNvSpPr txBox="1">
                <a:spLocks noRot="1" noChangeAspect="1" noMove="1" noResize="1" noEditPoints="1" noAdjustHandles="1" noChangeArrowheads="1" noChangeShapeType="1" noTextEdit="1"/>
              </p:cNvSpPr>
              <p:nvPr/>
            </p:nvSpPr>
            <p:spPr>
              <a:xfrm>
                <a:off x="528661" y="3077102"/>
                <a:ext cx="8252874" cy="854208"/>
              </a:xfrm>
              <a:prstGeom prst="rect">
                <a:avLst/>
              </a:prstGeom>
              <a:blipFill>
                <a:blip r:embed="rId6"/>
                <a:stretch>
                  <a:fillRect l="-443" t="-2143" b="-8571"/>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6" name="CuadroTexto 15"/>
              <p:cNvSpPr txBox="1"/>
              <p:nvPr/>
            </p:nvSpPr>
            <p:spPr>
              <a:xfrm>
                <a:off x="528661" y="3831137"/>
                <a:ext cx="7805441" cy="707053"/>
              </a:xfrm>
              <a:prstGeom prst="rect">
                <a:avLst/>
              </a:prstGeom>
              <a:noFill/>
            </p:spPr>
            <p:txBody>
              <a:bodyPr wrap="square" rtlCol="0">
                <a:spAutoFit/>
              </a:bodyPr>
              <a:lstStyle/>
              <a:p>
                <a:r>
                  <a:rPr lang="es-ES" sz="1600" dirty="0" smtClean="0">
                    <a:latin typeface="Century" panose="02040604050505020304" pitchFamily="18" charset="0"/>
                  </a:rPr>
                  <a:t>El término k+1-ésimo del desarrollo de </a:t>
                </a:r>
                <a14:m>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𝑛</m:t>
                        </m:r>
                      </m:sup>
                    </m:sSup>
                  </m:oMath>
                </a14:m>
                <a:r>
                  <a:rPr lang="es-ES" sz="1600" dirty="0" smtClean="0">
                    <a:latin typeface="Century" panose="02040604050505020304" pitchFamily="18" charset="0"/>
                  </a:rPr>
                  <a:t> será:</a:t>
                </a:r>
              </a:p>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𝑇</m:t>
                        </m:r>
                      </m:e>
                      <m:sub>
                        <m:r>
                          <a:rPr lang="es-ES" sz="1600" b="0" i="1" smtClean="0">
                            <a:latin typeface="Cambria Math" panose="02040503050406030204" pitchFamily="18" charset="0"/>
                          </a:rPr>
                          <m:t>𝑘</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𝑛</m:t>
                            </m:r>
                          </m:e>
                          <m:e>
                            <m:r>
                              <a:rPr lang="es-ES" sz="1600" b="0" i="1" smtClean="0">
                                <a:latin typeface="Cambria Math" panose="02040503050406030204" pitchFamily="18" charset="0"/>
                              </a:rPr>
                              <m:t>𝑘</m:t>
                            </m:r>
                          </m:e>
                        </m:eqArr>
                      </m:e>
                    </m:d>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𝑛</m:t>
                        </m:r>
                        <m:r>
                          <a:rPr lang="es-ES" sz="1600" b="0" i="1" smtClean="0">
                            <a:latin typeface="Cambria Math" panose="02040503050406030204" pitchFamily="18" charset="0"/>
                          </a:rPr>
                          <m:t>−</m:t>
                        </m:r>
                        <m:r>
                          <a:rPr lang="es-ES" sz="1600" b="0" i="1" smtClean="0">
                            <a:latin typeface="Cambria Math" panose="02040503050406030204" pitchFamily="18" charset="0"/>
                          </a:rPr>
                          <m:t>𝑘</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𝑘</m:t>
                        </m:r>
                      </m:sup>
                    </m:sSup>
                  </m:oMath>
                </a14:m>
                <a:r>
                  <a:rPr lang="es-ES" sz="1600" dirty="0" smtClean="0">
                    <a:latin typeface="Century" panose="02040604050505020304" pitchFamily="18" charset="0"/>
                  </a:rPr>
                  <a:t> </a:t>
                </a:r>
              </a:p>
            </p:txBody>
          </p:sp>
        </mc:Choice>
        <mc:Fallback>
          <p:sp>
            <p:nvSpPr>
              <p:cNvPr id="16" name="CuadroTexto 15"/>
              <p:cNvSpPr txBox="1">
                <a:spLocks noRot="1" noChangeAspect="1" noMove="1" noResize="1" noEditPoints="1" noAdjustHandles="1" noChangeArrowheads="1" noChangeShapeType="1" noTextEdit="1"/>
              </p:cNvSpPr>
              <p:nvPr/>
            </p:nvSpPr>
            <p:spPr>
              <a:xfrm>
                <a:off x="528661" y="3831137"/>
                <a:ext cx="7805441" cy="707053"/>
              </a:xfrm>
              <a:prstGeom prst="rect">
                <a:avLst/>
              </a:prstGeom>
              <a:blipFill>
                <a:blip r:embed="rId7"/>
                <a:stretch>
                  <a:fillRect l="-469" t="-2586" b="-344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8" name="CuadroTexto 17"/>
              <p:cNvSpPr txBox="1"/>
              <p:nvPr/>
            </p:nvSpPr>
            <p:spPr>
              <a:xfrm>
                <a:off x="528660" y="4711137"/>
                <a:ext cx="7805441" cy="707053"/>
              </a:xfrm>
              <a:prstGeom prst="rect">
                <a:avLst/>
              </a:prstGeom>
              <a:noFill/>
            </p:spPr>
            <p:txBody>
              <a:bodyPr wrap="square" rtlCol="0">
                <a:spAutoFit/>
              </a:bodyPr>
              <a:lstStyle/>
              <a:p>
                <a:r>
                  <a:rPr lang="es-ES" sz="1600" dirty="0" smtClean="0">
                    <a:latin typeface="Century" panose="02040604050505020304" pitchFamily="18" charset="0"/>
                  </a:rPr>
                  <a:t>Por ejemplo, el término primero será cuando k=0:</a:t>
                </a:r>
              </a:p>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𝑇</m:t>
                        </m:r>
                      </m:e>
                      <m:sub>
                        <m:r>
                          <a:rPr lang="es-ES" sz="1600" b="0" i="1" smtClean="0">
                            <a:latin typeface="Cambria Math" panose="02040503050406030204" pitchFamily="18" charset="0"/>
                          </a:rPr>
                          <m:t>0+1</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𝑛</m:t>
                            </m:r>
                          </m:e>
                          <m:e>
                            <m:r>
                              <a:rPr lang="es-ES" sz="1600" b="0" i="1" smtClean="0">
                                <a:latin typeface="Cambria Math" panose="02040503050406030204" pitchFamily="18" charset="0"/>
                              </a:rPr>
                              <m:t>0</m:t>
                            </m:r>
                          </m:e>
                        </m:eqArr>
                      </m:e>
                    </m:d>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𝑛</m:t>
                        </m:r>
                        <m:r>
                          <a:rPr lang="es-ES" sz="1600" b="0" i="1" smtClean="0">
                            <a:latin typeface="Cambria Math" panose="02040503050406030204" pitchFamily="18" charset="0"/>
                          </a:rPr>
                          <m:t>−0</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0</m:t>
                        </m:r>
                      </m:sup>
                    </m:sSup>
                  </m:oMath>
                </a14:m>
                <a:r>
                  <a:rPr lang="es-ES" sz="1600" dirty="0" smtClean="0">
                    <a:latin typeface="Century" panose="02040604050505020304" pitchFamily="18" charset="0"/>
                  </a:rPr>
                  <a:t> </a:t>
                </a:r>
              </a:p>
            </p:txBody>
          </p:sp>
        </mc:Choice>
        <mc:Fallback>
          <p:sp>
            <p:nvSpPr>
              <p:cNvPr id="18" name="CuadroTexto 17"/>
              <p:cNvSpPr txBox="1">
                <a:spLocks noRot="1" noChangeAspect="1" noMove="1" noResize="1" noEditPoints="1" noAdjustHandles="1" noChangeArrowheads="1" noChangeShapeType="1" noTextEdit="1"/>
              </p:cNvSpPr>
              <p:nvPr/>
            </p:nvSpPr>
            <p:spPr>
              <a:xfrm>
                <a:off x="528660" y="4711137"/>
                <a:ext cx="7805441" cy="707053"/>
              </a:xfrm>
              <a:prstGeom prst="rect">
                <a:avLst/>
              </a:prstGeom>
              <a:blipFill>
                <a:blip r:embed="rId8"/>
                <a:stretch>
                  <a:fillRect l="-469" t="-2586" b="-258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9" name="CuadroTexto 18"/>
              <p:cNvSpPr txBox="1"/>
              <p:nvPr/>
            </p:nvSpPr>
            <p:spPr>
              <a:xfrm>
                <a:off x="1226445" y="5400772"/>
                <a:ext cx="7805441" cy="707053"/>
              </a:xfrm>
              <a:prstGeom prst="rect">
                <a:avLst/>
              </a:prstGeom>
              <a:noFill/>
            </p:spPr>
            <p:txBody>
              <a:bodyPr wrap="square" rtlCol="0">
                <a:spAutoFit/>
              </a:bodyPr>
              <a:lstStyle/>
              <a:p>
                <a:r>
                  <a:rPr lang="es-ES" sz="1600" dirty="0" smtClean="0">
                    <a:latin typeface="Century" panose="02040604050505020304" pitchFamily="18" charset="0"/>
                  </a:rPr>
                  <a:t>Por ejemplo, el término décimo será cuando k=9:</a:t>
                </a:r>
              </a:p>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𝑇</m:t>
                        </m:r>
                      </m:e>
                      <m:sub>
                        <m:r>
                          <a:rPr lang="es-ES" sz="1600" b="0" i="1" smtClean="0">
                            <a:latin typeface="Cambria Math" panose="02040503050406030204" pitchFamily="18" charset="0"/>
                          </a:rPr>
                          <m:t>9+1</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𝑛</m:t>
                            </m:r>
                          </m:e>
                          <m:e>
                            <m:r>
                              <a:rPr lang="es-ES" sz="1600" b="0" i="1" smtClean="0">
                                <a:latin typeface="Cambria Math" panose="02040503050406030204" pitchFamily="18" charset="0"/>
                              </a:rPr>
                              <m:t>9</m:t>
                            </m:r>
                          </m:e>
                        </m:eqArr>
                      </m:e>
                    </m:d>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𝑛</m:t>
                        </m:r>
                        <m:r>
                          <a:rPr lang="es-ES" sz="1600" b="0" i="1" smtClean="0">
                            <a:latin typeface="Cambria Math" panose="02040503050406030204" pitchFamily="18" charset="0"/>
                          </a:rPr>
                          <m:t>−9</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9</m:t>
                        </m:r>
                      </m:sup>
                    </m:sSup>
                  </m:oMath>
                </a14:m>
                <a:r>
                  <a:rPr lang="es-ES" sz="1600" dirty="0" smtClean="0">
                    <a:latin typeface="Century" panose="02040604050505020304" pitchFamily="18" charset="0"/>
                  </a:rPr>
                  <a:t> </a:t>
                </a:r>
              </a:p>
            </p:txBody>
          </p:sp>
        </mc:Choice>
        <mc:Fallback>
          <p:sp>
            <p:nvSpPr>
              <p:cNvPr id="19" name="CuadroTexto 18"/>
              <p:cNvSpPr txBox="1">
                <a:spLocks noRot="1" noChangeAspect="1" noMove="1" noResize="1" noEditPoints="1" noAdjustHandles="1" noChangeArrowheads="1" noChangeShapeType="1" noTextEdit="1"/>
              </p:cNvSpPr>
              <p:nvPr/>
            </p:nvSpPr>
            <p:spPr>
              <a:xfrm>
                <a:off x="1226445" y="5400772"/>
                <a:ext cx="7805441" cy="707053"/>
              </a:xfrm>
              <a:prstGeom prst="rect">
                <a:avLst/>
              </a:prstGeom>
              <a:blipFill>
                <a:blip r:embed="rId9"/>
                <a:stretch>
                  <a:fillRect l="-390" t="-2586" b="-2586"/>
                </a:stretch>
              </a:blipFill>
            </p:spPr>
            <p:txBody>
              <a:bodyPr/>
              <a:lstStyle/>
              <a:p>
                <a:r>
                  <a:rPr lang="es-ES">
                    <a:noFill/>
                  </a:rPr>
                  <a:t> </a:t>
                </a:r>
              </a:p>
            </p:txBody>
          </p:sp>
        </mc:Fallback>
      </mc:AlternateContent>
      <p:sp>
        <p:nvSpPr>
          <p:cNvPr id="17" name="Cilindro 16"/>
          <p:cNvSpPr/>
          <p:nvPr/>
        </p:nvSpPr>
        <p:spPr>
          <a:xfrm>
            <a:off x="1566080"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1804390"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918038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98" y="404874"/>
            <a:ext cx="8145861" cy="617633"/>
          </a:xfrm>
        </p:spPr>
        <p:txBody>
          <a:bodyPr>
            <a:normAutofit fontScale="90000"/>
          </a:bodyPr>
          <a:lstStyle/>
          <a:p>
            <a:r>
              <a:rPr lang="es-ES" dirty="0">
                <a:latin typeface="Century" panose="02040604050505020304" pitchFamily="18" charset="0"/>
              </a:rPr>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700326" cy="369332"/>
          </a:xfrm>
          <a:prstGeom prst="rect">
            <a:avLst/>
          </a:prstGeom>
          <a:solidFill>
            <a:srgbClr val="00B0F0"/>
          </a:solidFill>
        </p:spPr>
        <p:txBody>
          <a:bodyPr wrap="none" rtlCol="0">
            <a:spAutoFit/>
          </a:bodyPr>
          <a:lstStyle/>
          <a:p>
            <a:r>
              <a:rPr lang="es-ES" b="1" dirty="0" smtClean="0">
                <a:latin typeface="Century" panose="02040604050505020304" pitchFamily="18" charset="0"/>
              </a:rPr>
              <a:t>El binomio de Newton: el término enésimo</a:t>
            </a:r>
            <a:endParaRPr lang="es-ES" b="1"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13" name="CuadroTexto 12"/>
              <p:cNvSpPr txBox="1"/>
              <p:nvPr/>
            </p:nvSpPr>
            <p:spPr>
              <a:xfrm>
                <a:off x="116044" y="1493209"/>
                <a:ext cx="6951397" cy="5711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latin typeface="Century" panose="02040604050505020304" pitchFamily="18" charset="0"/>
                </a:endParaRPr>
              </a:p>
            </p:txBody>
          </p:sp>
        </mc:Choice>
        <mc:Fallback>
          <p:sp>
            <p:nvSpPr>
              <p:cNvPr id="13" name="CuadroTexto 12"/>
              <p:cNvSpPr txBox="1">
                <a:spLocks noRot="1" noChangeAspect="1" noMove="1" noResize="1" noEditPoints="1" noAdjustHandles="1" noChangeArrowheads="1" noChangeShapeType="1" noTextEdit="1"/>
              </p:cNvSpPr>
              <p:nvPr/>
            </p:nvSpPr>
            <p:spPr>
              <a:xfrm>
                <a:off x="116044" y="1493209"/>
                <a:ext cx="6951397" cy="571182"/>
              </a:xfrm>
              <a:prstGeom prst="rect">
                <a:avLst/>
              </a:prstGeom>
              <a:blipFill>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23" name="CuadroTexto 22"/>
              <p:cNvSpPr txBox="1"/>
              <p:nvPr/>
            </p:nvSpPr>
            <p:spPr>
              <a:xfrm>
                <a:off x="1008731" y="2065164"/>
                <a:ext cx="2971053" cy="873894"/>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latin typeface="Century" panose="02040604050505020304" pitchFamily="18" charset="0"/>
                </a:endParaRPr>
              </a:p>
            </p:txBody>
          </p:sp>
        </mc:Choice>
        <mc:Fallback>
          <p:sp>
            <p:nvSpPr>
              <p:cNvPr id="23" name="CuadroTexto 22"/>
              <p:cNvSpPr txBox="1">
                <a:spLocks noRot="1" noChangeAspect="1" noMove="1" noResize="1" noEditPoints="1" noAdjustHandles="1" noChangeArrowheads="1" noChangeShapeType="1" noTextEdit="1"/>
              </p:cNvSpPr>
              <p:nvPr/>
            </p:nvSpPr>
            <p:spPr>
              <a:xfrm>
                <a:off x="1008731" y="2065164"/>
                <a:ext cx="2971053" cy="87389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latin typeface="Century" panose="02040604050505020304" pitchFamily="18" charset="0"/>
                </a:endParaRPr>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latin typeface="Century" panose="02040604050505020304" pitchFamily="18" charset="0"/>
                </a:endParaRPr>
              </a:p>
            </p:txBody>
          </p:sp>
        </mc:Choice>
        <mc:Fallback>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a:blip r:embed="rId5"/>
                <a:stretch>
                  <a:fillRect/>
                </a:stretch>
              </a:blipFill>
            </p:spPr>
            <p:txBody>
              <a:bodyPr/>
              <a:lstStyle/>
              <a:p>
                <a:r>
                  <a:rPr lang="es-ES">
                    <a:noFill/>
                  </a:rPr>
                  <a:t> </a:t>
                </a:r>
              </a:p>
            </p:txBody>
          </p:sp>
        </mc:Fallback>
      </mc:AlternateContent>
      <p:sp>
        <p:nvSpPr>
          <p:cNvPr id="22" name="CuadroTexto 21"/>
          <p:cNvSpPr txBox="1"/>
          <p:nvPr/>
        </p:nvSpPr>
        <p:spPr>
          <a:xfrm>
            <a:off x="528661" y="3077102"/>
            <a:ext cx="7805441" cy="584775"/>
          </a:xfrm>
          <a:prstGeom prst="rect">
            <a:avLst/>
          </a:prstGeom>
          <a:noFill/>
        </p:spPr>
        <p:txBody>
          <a:bodyPr wrap="square" rtlCol="0">
            <a:spAutoFit/>
          </a:bodyPr>
          <a:lstStyle/>
          <a:p>
            <a:r>
              <a:rPr lang="es-ES" sz="1600" b="1" u="sng" dirty="0" smtClean="0">
                <a:latin typeface="Century" panose="02040604050505020304" pitchFamily="18" charset="0"/>
              </a:rPr>
              <a:t>Ejercicios</a:t>
            </a:r>
            <a:r>
              <a:rPr lang="es-ES" sz="1600" b="1" dirty="0" smtClean="0">
                <a:latin typeface="Century" panose="02040604050505020304" pitchFamily="18" charset="0"/>
              </a:rPr>
              <a:t>:</a:t>
            </a:r>
          </a:p>
          <a:p>
            <a:r>
              <a:rPr lang="es-ES" sz="1600" b="1" dirty="0" smtClean="0">
                <a:latin typeface="Century" panose="02040604050505020304" pitchFamily="18" charset="0"/>
              </a:rPr>
              <a:t>Calcula el término indicado en cada uno de los binomios siguientes:</a:t>
            </a:r>
          </a:p>
        </p:txBody>
      </p:sp>
      <mc:AlternateContent xmlns:mc="http://schemas.openxmlformats.org/markup-compatibility/2006">
        <mc:Choice xmlns:a14="http://schemas.microsoft.com/office/drawing/2010/main" Requires="a14">
          <p:graphicFrame>
            <p:nvGraphicFramePr>
              <p:cNvPr id="4" name="Tabla 3"/>
              <p:cNvGraphicFramePr>
                <a:graphicFrameLocks noGrp="1"/>
              </p:cNvGraphicFramePr>
              <p:nvPr>
                <p:extLst>
                  <p:ext uri="{D42A27DB-BD31-4B8C-83A1-F6EECF244321}">
                    <p14:modId xmlns:p14="http://schemas.microsoft.com/office/powerpoint/2010/main" val="2080429747"/>
                  </p:ext>
                </p:extLst>
              </p:nvPr>
            </p:nvGraphicFramePr>
            <p:xfrm>
              <a:off x="1339657" y="3826691"/>
              <a:ext cx="5001196" cy="2739836"/>
            </p:xfrm>
            <a:graphic>
              <a:graphicData uri="http://schemas.openxmlformats.org/drawingml/2006/table">
                <a:tbl>
                  <a:tblPr firstRow="1" bandRow="1">
                    <a:tableStyleId>{5C22544A-7EE6-4342-B048-85BDC9FD1C3A}</a:tableStyleId>
                  </a:tblPr>
                  <a:tblGrid>
                    <a:gridCol w="19531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s-ES" dirty="0" smtClean="0"/>
                            <a:t>Término</a:t>
                          </a:r>
                          <a:endParaRPr lang="es-ES" dirty="0"/>
                        </a:p>
                      </a:txBody>
                      <a:tcPr/>
                    </a:tc>
                    <a:tc>
                      <a:txBody>
                        <a:bodyPr/>
                        <a:lstStyle/>
                        <a:p>
                          <a:r>
                            <a:rPr lang="es-ES" dirty="0" smtClean="0"/>
                            <a:t>Binomio</a:t>
                          </a:r>
                          <a:endParaRPr lang="es-E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𝑇𝑒𝑟𝑐𝑒𝑟𝑜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𝑥</m:t>
                                        </m:r>
                                        <m:r>
                                          <a:rPr lang="es-ES" sz="1800" b="0" i="1" smtClean="0">
                                            <a:latin typeface="Cambria Math" panose="02040503050406030204" pitchFamily="18" charset="0"/>
                                          </a:rPr>
                                          <m:t>+2</m:t>
                                        </m:r>
                                      </m:e>
                                    </m:d>
                                  </m:e>
                                  <m:sup>
                                    <m:r>
                                      <a:rPr lang="es-ES" sz="1800" b="0" i="1" smtClean="0">
                                        <a:latin typeface="Cambria Math" panose="02040503050406030204" pitchFamily="18" charset="0"/>
                                      </a:rPr>
                                      <m:t>7</m:t>
                                    </m:r>
                                  </m:sup>
                                </m:sSup>
                              </m:oMath>
                            </m:oMathPara>
                          </a14:m>
                          <a:endParaRPr lang="es-ES"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𝐷𝑒𝑐𝑖𝑚𝑜𝑡𝑒𝑟𝑐𝑒𝑟𝑜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2</m:t>
                                            </m:r>
                                          </m:e>
                                        </m:rad>
                                        <m:r>
                                          <a:rPr lang="es-ES" sz="1800" b="0" i="1" smtClean="0">
                                            <a:latin typeface="Cambria Math" panose="02040503050406030204" pitchFamily="18" charset="0"/>
                                          </a:rPr>
                                          <m:t>−1</m:t>
                                        </m:r>
                                      </m:e>
                                    </m:d>
                                  </m:e>
                                  <m:sup>
                                    <m:r>
                                      <a:rPr lang="es-ES" sz="1800" b="0" i="1" smtClean="0">
                                        <a:latin typeface="Cambria Math" panose="02040503050406030204" pitchFamily="18" charset="0"/>
                                      </a:rPr>
                                      <m:t>20</m:t>
                                    </m:r>
                                  </m:sup>
                                </m:sSup>
                              </m:oMath>
                            </m:oMathPara>
                          </a14:m>
                          <a:endParaRPr lang="es-ES"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𝑄𝑢𝑖𝑛𝑡𝑜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f>
                                          <m:fPr>
                                            <m:ctrlPr>
                                              <a:rPr lang="es-ES" sz="1800" b="0" i="1" smtClean="0">
                                                <a:latin typeface="Cambria Math" panose="02040503050406030204" pitchFamily="18" charset="0"/>
                                              </a:rPr>
                                            </m:ctrlPr>
                                          </m:fPr>
                                          <m:num>
                                            <m:r>
                                              <a:rPr lang="es-ES" sz="1800" b="0" i="1" smtClean="0">
                                                <a:latin typeface="Cambria Math" panose="02040503050406030204" pitchFamily="18" charset="0"/>
                                              </a:rPr>
                                              <m:t>1</m:t>
                                            </m:r>
                                          </m:num>
                                          <m:den>
                                            <m:r>
                                              <a:rPr lang="es-ES" sz="1800" b="0" i="1" smtClean="0">
                                                <a:latin typeface="Cambria Math" panose="02040503050406030204" pitchFamily="18" charset="0"/>
                                              </a:rPr>
                                              <m:t>2</m:t>
                                            </m:r>
                                          </m:den>
                                        </m:f>
                                        <m:r>
                                          <a:rPr lang="es-ES" sz="1800" b="0" i="1" smtClean="0">
                                            <a:latin typeface="Cambria Math" panose="02040503050406030204" pitchFamily="18" charset="0"/>
                                          </a:rPr>
                                          <m:t>−</m:t>
                                        </m:r>
                                        <m:r>
                                          <a:rPr lang="es-ES" sz="1800" b="0" i="1" smtClean="0">
                                            <a:latin typeface="Cambria Math" panose="02040503050406030204" pitchFamily="18" charset="0"/>
                                          </a:rPr>
                                          <m:t>𝑥</m:t>
                                        </m:r>
                                      </m:e>
                                    </m:d>
                                  </m:e>
                                  <m:sup>
                                    <m:r>
                                      <a:rPr lang="es-ES" sz="1800" b="0" i="1" smtClean="0">
                                        <a:latin typeface="Cambria Math" panose="02040503050406030204" pitchFamily="18" charset="0"/>
                                      </a:rPr>
                                      <m:t>6</m:t>
                                    </m:r>
                                  </m:sup>
                                </m:sSup>
                              </m:oMath>
                            </m:oMathPara>
                          </a14:m>
                          <a:endParaRPr lang="es-ES"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𝑉𝑖𝑔</m:t>
                                </m:r>
                                <m:r>
                                  <a:rPr lang="es-ES" b="0" i="1" smtClean="0">
                                    <a:latin typeface="Cambria Math" panose="02040503050406030204" pitchFamily="18" charset="0"/>
                                  </a:rPr>
                                  <m:t>é</m:t>
                                </m:r>
                                <m:r>
                                  <a:rPr lang="es-ES" b="0" i="1" smtClean="0">
                                    <a:latin typeface="Cambria Math" panose="02040503050406030204" pitchFamily="18" charset="0"/>
                                  </a:rPr>
                                  <m:t>𝑠𝑖𝑚𝑜𝑐𝑢𝑎𝑟𝑡𝑜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f>
                                          <m:fPr>
                                            <m:ctrlPr>
                                              <a:rPr lang="es-ES" sz="1800" b="0" i="1" smtClean="0">
                                                <a:latin typeface="Cambria Math" panose="02040503050406030204" pitchFamily="18" charset="0"/>
                                              </a:rPr>
                                            </m:ctrlPr>
                                          </m:fPr>
                                          <m:num>
                                            <m:r>
                                              <a:rPr lang="es-ES" sz="1800" b="0" i="1" smtClean="0">
                                                <a:latin typeface="Cambria Math" panose="02040503050406030204" pitchFamily="18" charset="0"/>
                                              </a:rPr>
                                              <m:t>𝑙𝑜𝑔</m:t>
                                            </m:r>
                                            <m:r>
                                              <a:rPr lang="es-ES" sz="1800" b="0" i="1" smtClean="0">
                                                <a:latin typeface="Cambria Math" panose="02040503050406030204" pitchFamily="18" charset="0"/>
                                              </a:rPr>
                                              <m:t>7</m:t>
                                            </m:r>
                                          </m:num>
                                          <m:den>
                                            <m:sSup>
                                              <m:sSupPr>
                                                <m:ctrlPr>
                                                  <a:rPr lang="es-ES" sz="1800" b="0" i="1" smtClean="0">
                                                    <a:latin typeface="Cambria Math" panose="02040503050406030204" pitchFamily="18" charset="0"/>
                                                  </a:rPr>
                                                </m:ctrlPr>
                                              </m:sSupPr>
                                              <m:e>
                                                <m:r>
                                                  <a:rPr lang="es-ES" sz="1800" b="0" i="1" smtClean="0">
                                                    <a:latin typeface="Cambria Math" panose="02040503050406030204" pitchFamily="18" charset="0"/>
                                                  </a:rPr>
                                                  <m:t>𝑥</m:t>
                                                </m:r>
                                              </m:e>
                                              <m:sup>
                                                <m:r>
                                                  <a:rPr lang="es-ES" sz="1800" b="0" i="1" smtClean="0">
                                                    <a:latin typeface="Cambria Math" panose="02040503050406030204" pitchFamily="18" charset="0"/>
                                                  </a:rPr>
                                                  <m:t>2</m:t>
                                                </m:r>
                                              </m:sup>
                                            </m:sSup>
                                          </m:den>
                                        </m:f>
                                        <m:r>
                                          <a:rPr lang="es-ES" sz="1800" b="0" i="1" smtClean="0">
                                            <a:latin typeface="Cambria Math" panose="02040503050406030204" pitchFamily="18" charset="0"/>
                                          </a:rPr>
                                          <m:t>+1</m:t>
                                        </m:r>
                                      </m:e>
                                    </m:d>
                                  </m:e>
                                  <m:sup>
                                    <m:r>
                                      <a:rPr lang="es-ES" sz="1800" b="0" i="1" smtClean="0">
                                        <a:latin typeface="Cambria Math" panose="02040503050406030204" pitchFamily="18" charset="0"/>
                                      </a:rPr>
                                      <m:t>23</m:t>
                                    </m:r>
                                  </m:sup>
                                </m:sSup>
                              </m:oMath>
                            </m:oMathPara>
                          </a14:m>
                          <a:endParaRPr lang="es-ES" dirty="0"/>
                        </a:p>
                      </a:txBody>
                      <a:tcPr/>
                    </a:tc>
                    <a:extLst>
                      <a:ext uri="{0D108BD9-81ED-4DB2-BD59-A6C34878D82A}">
                        <a16:rowId xmlns:a16="http://schemas.microsoft.com/office/drawing/2014/main" val="10004"/>
                      </a:ext>
                    </a:extLst>
                  </a:tr>
                </a:tbl>
              </a:graphicData>
            </a:graphic>
          </p:graphicFrame>
        </mc:Choice>
        <mc:Fallback>
          <p:graphicFrame>
            <p:nvGraphicFramePr>
              <p:cNvPr id="4" name="Tabla 3"/>
              <p:cNvGraphicFramePr>
                <a:graphicFrameLocks noGrp="1"/>
              </p:cNvGraphicFramePr>
              <p:nvPr>
                <p:extLst>
                  <p:ext uri="{D42A27DB-BD31-4B8C-83A1-F6EECF244321}">
                    <p14:modId xmlns:p14="http://schemas.microsoft.com/office/powerpoint/2010/main" val="2080429747"/>
                  </p:ext>
                </p:extLst>
              </p:nvPr>
            </p:nvGraphicFramePr>
            <p:xfrm>
              <a:off x="1339657" y="3826691"/>
              <a:ext cx="5001196" cy="2739836"/>
            </p:xfrm>
            <a:graphic>
              <a:graphicData uri="http://schemas.openxmlformats.org/drawingml/2006/table">
                <a:tbl>
                  <a:tblPr firstRow="1" bandRow="1">
                    <a:tableStyleId>{5C22544A-7EE6-4342-B048-85BDC9FD1C3A}</a:tableStyleId>
                  </a:tblPr>
                  <a:tblGrid>
                    <a:gridCol w="19531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s-ES" dirty="0" smtClean="0"/>
                            <a:t>Término</a:t>
                          </a:r>
                          <a:endParaRPr lang="es-ES" dirty="0"/>
                        </a:p>
                      </a:txBody>
                      <a:tcPr/>
                    </a:tc>
                    <a:tc>
                      <a:txBody>
                        <a:bodyPr/>
                        <a:lstStyle/>
                        <a:p>
                          <a:r>
                            <a:rPr lang="es-ES" dirty="0" smtClean="0"/>
                            <a:t>Binomio</a:t>
                          </a:r>
                          <a:endParaRPr lang="es-ES" dirty="0"/>
                        </a:p>
                      </a:txBody>
                      <a:tcPr/>
                    </a:tc>
                    <a:extLst>
                      <a:ext uri="{0D108BD9-81ED-4DB2-BD59-A6C34878D82A}">
                        <a16:rowId xmlns:a16="http://schemas.microsoft.com/office/drawing/2014/main" val="10000"/>
                      </a:ext>
                    </a:extLst>
                  </a:tr>
                  <a:tr h="370840">
                    <a:tc>
                      <a:txBody>
                        <a:bodyPr/>
                        <a:lstStyle/>
                        <a:p>
                          <a:endParaRPr lang="es-ES"/>
                        </a:p>
                      </a:txBody>
                      <a:tcPr>
                        <a:blipFill>
                          <a:blip r:embed="rId6"/>
                          <a:stretch>
                            <a:fillRect l="-312" t="-108197" r="-157321" b="-542623"/>
                          </a:stretch>
                        </a:blipFill>
                      </a:tcPr>
                    </a:tc>
                    <a:tc>
                      <a:txBody>
                        <a:bodyPr/>
                        <a:lstStyle/>
                        <a:p>
                          <a:endParaRPr lang="es-ES"/>
                        </a:p>
                      </a:txBody>
                      <a:tcPr>
                        <a:blipFill>
                          <a:blip r:embed="rId6"/>
                          <a:stretch>
                            <a:fillRect l="-64271" t="-108197" r="-798" b="-542623"/>
                          </a:stretch>
                        </a:blipFill>
                      </a:tcPr>
                    </a:tc>
                    <a:extLst>
                      <a:ext uri="{0D108BD9-81ED-4DB2-BD59-A6C34878D82A}">
                        <a16:rowId xmlns:a16="http://schemas.microsoft.com/office/drawing/2014/main" val="10001"/>
                      </a:ext>
                    </a:extLst>
                  </a:tr>
                  <a:tr h="474282">
                    <a:tc>
                      <a:txBody>
                        <a:bodyPr/>
                        <a:lstStyle/>
                        <a:p>
                          <a:endParaRPr lang="es-ES"/>
                        </a:p>
                      </a:txBody>
                      <a:tcPr>
                        <a:blipFill>
                          <a:blip r:embed="rId6"/>
                          <a:stretch>
                            <a:fillRect l="-312" t="-162821" r="-157321" b="-324359"/>
                          </a:stretch>
                        </a:blipFill>
                      </a:tcPr>
                    </a:tc>
                    <a:tc>
                      <a:txBody>
                        <a:bodyPr/>
                        <a:lstStyle/>
                        <a:p>
                          <a:endParaRPr lang="es-ES"/>
                        </a:p>
                      </a:txBody>
                      <a:tcPr>
                        <a:blipFill>
                          <a:blip r:embed="rId6"/>
                          <a:stretch>
                            <a:fillRect l="-64271" t="-162821" r="-798" b="-324359"/>
                          </a:stretch>
                        </a:blipFill>
                      </a:tcPr>
                    </a:tc>
                    <a:extLst>
                      <a:ext uri="{0D108BD9-81ED-4DB2-BD59-A6C34878D82A}">
                        <a16:rowId xmlns:a16="http://schemas.microsoft.com/office/drawing/2014/main" val="10002"/>
                      </a:ext>
                    </a:extLst>
                  </a:tr>
                  <a:tr h="761937">
                    <a:tc>
                      <a:txBody>
                        <a:bodyPr/>
                        <a:lstStyle/>
                        <a:p>
                          <a:endParaRPr lang="es-ES"/>
                        </a:p>
                      </a:txBody>
                      <a:tcPr>
                        <a:blipFill>
                          <a:blip r:embed="rId6"/>
                          <a:stretch>
                            <a:fillRect l="-312" t="-162698" r="-157321" b="-100794"/>
                          </a:stretch>
                        </a:blipFill>
                      </a:tcPr>
                    </a:tc>
                    <a:tc>
                      <a:txBody>
                        <a:bodyPr/>
                        <a:lstStyle/>
                        <a:p>
                          <a:endParaRPr lang="es-ES"/>
                        </a:p>
                      </a:txBody>
                      <a:tcPr>
                        <a:blipFill>
                          <a:blip r:embed="rId6"/>
                          <a:stretch>
                            <a:fillRect l="-64271" t="-162698" r="-798" b="-100794"/>
                          </a:stretch>
                        </a:blipFill>
                      </a:tcPr>
                    </a:tc>
                    <a:extLst>
                      <a:ext uri="{0D108BD9-81ED-4DB2-BD59-A6C34878D82A}">
                        <a16:rowId xmlns:a16="http://schemas.microsoft.com/office/drawing/2014/main" val="10003"/>
                      </a:ext>
                    </a:extLst>
                  </a:tr>
                  <a:tr h="761937">
                    <a:tc>
                      <a:txBody>
                        <a:bodyPr/>
                        <a:lstStyle/>
                        <a:p>
                          <a:endParaRPr lang="es-ES"/>
                        </a:p>
                      </a:txBody>
                      <a:tcPr>
                        <a:blipFill>
                          <a:blip r:embed="rId6"/>
                          <a:stretch>
                            <a:fillRect l="-312" t="-264800" r="-157321" b="-1600"/>
                          </a:stretch>
                        </a:blipFill>
                      </a:tcPr>
                    </a:tc>
                    <a:tc>
                      <a:txBody>
                        <a:bodyPr/>
                        <a:lstStyle/>
                        <a:p>
                          <a:endParaRPr lang="es-ES"/>
                        </a:p>
                      </a:txBody>
                      <a:tcPr>
                        <a:blipFill>
                          <a:blip r:embed="rId6"/>
                          <a:stretch>
                            <a:fillRect l="-64271" t="-264800" r="-798" b="-1600"/>
                          </a:stretch>
                        </a:blipFill>
                      </a:tcPr>
                    </a:tc>
                    <a:extLst>
                      <a:ext uri="{0D108BD9-81ED-4DB2-BD59-A6C34878D82A}">
                        <a16:rowId xmlns:a16="http://schemas.microsoft.com/office/drawing/2014/main" val="10004"/>
                      </a:ext>
                    </a:extLst>
                  </a:tr>
                </a:tbl>
              </a:graphicData>
            </a:graphic>
          </p:graphicFrame>
        </mc:Fallback>
      </mc:AlternateContent>
      <p:sp>
        <p:nvSpPr>
          <p:cNvPr id="16" name="Cilindro 15"/>
          <p:cNvSpPr/>
          <p:nvPr/>
        </p:nvSpPr>
        <p:spPr>
          <a:xfrm>
            <a:off x="1566080"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804390"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30813"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p:cNvSpPr/>
          <p:nvPr/>
        </p:nvSpPr>
        <p:spPr>
          <a:xfrm>
            <a:off x="444957" y="4761530"/>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30</a:t>
            </a:r>
            <a:endParaRPr lang="es-ES" dirty="0">
              <a:latin typeface="Century" panose="02040604050505020304" pitchFamily="18" charset="0"/>
            </a:endParaRPr>
          </a:p>
        </p:txBody>
      </p:sp>
      <p:pic>
        <p:nvPicPr>
          <p:cNvPr id="2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503" y="4571670"/>
            <a:ext cx="642938" cy="642938"/>
          </a:xfrm>
          <a:prstGeom prst="rect">
            <a:avLst/>
          </a:prstGeom>
        </p:spPr>
      </p:pic>
    </p:spTree>
    <p:extLst>
      <p:ext uri="{BB962C8B-B14F-4D97-AF65-F5344CB8AC3E}">
        <p14:creationId xmlns:p14="http://schemas.microsoft.com/office/powerpoint/2010/main" val="1626030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p:txBody>
          <a:bodyPr/>
          <a:lstStyle/>
          <a:p>
            <a:r>
              <a:rPr lang="es-ES" dirty="0"/>
              <a:t>Los puentes de </a:t>
            </a:r>
            <a:r>
              <a:rPr lang="es-ES" dirty="0" err="1" smtClean="0"/>
              <a:t>königsberg</a:t>
            </a:r>
            <a:endParaRPr lang="es-ES" dirty="0" smtClean="0"/>
          </a:p>
          <a:p>
            <a:pPr marL="0" indent="0">
              <a:buNone/>
            </a:pPr>
            <a:r>
              <a:rPr lang="es-ES" dirty="0"/>
              <a:t>	</a:t>
            </a:r>
            <a:r>
              <a:rPr lang="es-ES" dirty="0" smtClean="0"/>
              <a:t>- ¿Quién planteó el problema y por qué?</a:t>
            </a:r>
          </a:p>
          <a:p>
            <a:pPr marL="0" indent="0">
              <a:buNone/>
            </a:pPr>
            <a:r>
              <a:rPr lang="es-ES" dirty="0" smtClean="0"/>
              <a:t>	- ¿Cuál es el problema?</a:t>
            </a:r>
          </a:p>
          <a:p>
            <a:pPr marL="0" indent="0">
              <a:buNone/>
            </a:pPr>
            <a:r>
              <a:rPr lang="es-ES" dirty="0"/>
              <a:t>	</a:t>
            </a:r>
            <a:r>
              <a:rPr lang="es-ES" dirty="0" smtClean="0"/>
              <a:t>- ¿A qué ramas de las matemáticas dio lugar?</a:t>
            </a:r>
          </a:p>
          <a:p>
            <a:pPr marL="0" indent="0">
              <a:buNone/>
            </a:pPr>
            <a:r>
              <a:rPr lang="es-ES" dirty="0"/>
              <a:t>	</a:t>
            </a:r>
            <a:r>
              <a:rPr lang="es-ES" dirty="0" smtClean="0"/>
              <a:t>- Relación con la asignatura</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pic>
        <p:nvPicPr>
          <p:cNvPr id="3074" name="Picture 2" descr="http://upload.wikimedia.org/wikipedia/commons/thumb/5/5d/Konigsberg_bridges.png/300px-Konigsberg_brid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592" y="3019215"/>
            <a:ext cx="1856304" cy="1460293"/>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curvada hacia arriba 2">
            <a:hlinkClick r:id="rId5" action="ppaction://hlinksldjump"/>
          </p:cNvPr>
          <p:cNvSpPr/>
          <p:nvPr/>
        </p:nvSpPr>
        <p:spPr>
          <a:xfrm>
            <a:off x="6425514" y="565939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24791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p:txBody>
          <a:bodyPr>
            <a:normAutofit fontScale="92500" lnSpcReduction="10000"/>
          </a:bodyPr>
          <a:lstStyle/>
          <a:p>
            <a:r>
              <a:rPr lang="es-ES" dirty="0" smtClean="0"/>
              <a:t>Teoría del juego: las tres (cuatro) en raya</a:t>
            </a:r>
          </a:p>
          <a:p>
            <a:pPr marL="0" indent="0">
              <a:buNone/>
            </a:pPr>
            <a:r>
              <a:rPr lang="es-ES" dirty="0"/>
              <a:t>	</a:t>
            </a:r>
            <a:r>
              <a:rPr lang="es-ES" dirty="0" smtClean="0"/>
              <a:t>- ¿Quién creó el juego? Historia de los juegos</a:t>
            </a:r>
          </a:p>
          <a:p>
            <a:pPr marL="0" indent="0">
              <a:buNone/>
            </a:pPr>
            <a:r>
              <a:rPr lang="es-ES" dirty="0"/>
              <a:t>	</a:t>
            </a:r>
            <a:r>
              <a:rPr lang="es-ES" dirty="0" smtClean="0"/>
              <a:t>- ¿Qué tiene que ver la matemática con las tres en raya?</a:t>
            </a:r>
          </a:p>
          <a:p>
            <a:pPr marL="0" indent="0">
              <a:buNone/>
            </a:pPr>
            <a:r>
              <a:rPr lang="es-ES" dirty="0"/>
              <a:t>	</a:t>
            </a:r>
            <a:r>
              <a:rPr lang="es-ES" dirty="0" smtClean="0"/>
              <a:t>- ¿Cuántos movimientos máximos pueden hacerse en una partida?</a:t>
            </a:r>
          </a:p>
          <a:p>
            <a:pPr marL="0" indent="0">
              <a:buNone/>
            </a:pPr>
            <a:r>
              <a:rPr lang="es-ES" dirty="0"/>
              <a:t>	</a:t>
            </a:r>
            <a:r>
              <a:rPr lang="es-ES" dirty="0" smtClean="0"/>
              <a:t>- ¿Cuántas partidas diferentes puede haber?</a:t>
            </a:r>
          </a:p>
          <a:p>
            <a:pPr marL="0" indent="0">
              <a:buNone/>
            </a:pPr>
            <a:r>
              <a:rPr lang="es-ES" dirty="0"/>
              <a:t>	</a:t>
            </a:r>
            <a:r>
              <a:rPr lang="es-ES" dirty="0" smtClean="0"/>
              <a:t>- Relación juegos-matemáticas-informática: la programación recursiva</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pic>
        <p:nvPicPr>
          <p:cNvPr id="4098" name="Picture 2" descr="http://1.bp.blogspot.com/-MjZ-fA2iy1w/TdKehxDEO1I/AAAAAAAAATA/rFFLet7zHts/s1600/CUATRO_EN_RAYA_489178d4cfcb0%25255B1%2525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35" y="1915222"/>
            <a:ext cx="1753365" cy="1425500"/>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curvada hacia arriba 7">
            <a:hlinkClick r:id="rId5" action="ppaction://hlinksldjump"/>
          </p:cNvPr>
          <p:cNvSpPr/>
          <p:nvPr/>
        </p:nvSpPr>
        <p:spPr>
          <a:xfrm>
            <a:off x="6425514" y="565939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298146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3" y="2788187"/>
            <a:ext cx="7704667" cy="3332816"/>
          </a:xfrm>
        </p:spPr>
        <p:txBody>
          <a:bodyPr>
            <a:normAutofit fontScale="77500" lnSpcReduction="20000"/>
          </a:bodyPr>
          <a:lstStyle/>
          <a:p>
            <a:r>
              <a:rPr lang="es-ES" dirty="0" smtClean="0"/>
              <a:t>Teoría del juego: el ajedrez (sucesiones, recuento…)</a:t>
            </a:r>
          </a:p>
          <a:p>
            <a:pPr marL="0" indent="0">
              <a:buNone/>
            </a:pPr>
            <a:r>
              <a:rPr lang="es-ES" dirty="0"/>
              <a:t>	</a:t>
            </a:r>
            <a:r>
              <a:rPr lang="es-ES" dirty="0" smtClean="0"/>
              <a:t>- ¿Quién creó el juego? Historia de los juegos</a:t>
            </a:r>
          </a:p>
          <a:p>
            <a:pPr marL="0" indent="0">
              <a:buNone/>
            </a:pPr>
            <a:r>
              <a:rPr lang="es-ES" dirty="0"/>
              <a:t>	</a:t>
            </a:r>
            <a:r>
              <a:rPr lang="es-ES" dirty="0" smtClean="0"/>
              <a:t>- Paradoja de los granos de arroz y el emperador chino</a:t>
            </a:r>
          </a:p>
          <a:p>
            <a:pPr marL="0" indent="0">
              <a:buNone/>
            </a:pPr>
            <a:r>
              <a:rPr lang="es-ES" dirty="0"/>
              <a:t>	</a:t>
            </a:r>
            <a:r>
              <a:rPr lang="es-ES" dirty="0" smtClean="0"/>
              <a:t>- ¿Qué tiene que ver la matemática con el ajedrez?</a:t>
            </a:r>
          </a:p>
          <a:p>
            <a:pPr marL="0" indent="0">
              <a:buNone/>
            </a:pPr>
            <a:r>
              <a:rPr lang="es-ES" dirty="0"/>
              <a:t>	</a:t>
            </a:r>
            <a:r>
              <a:rPr lang="es-ES" dirty="0" smtClean="0"/>
              <a:t>- ¿Cuántos movimientos en promedio tiene una partida? ¿Hay un tope de movimientos máximo?</a:t>
            </a:r>
          </a:p>
          <a:p>
            <a:pPr marL="0" indent="0">
              <a:buNone/>
            </a:pPr>
            <a:r>
              <a:rPr lang="es-ES" dirty="0"/>
              <a:t>	</a:t>
            </a:r>
            <a:r>
              <a:rPr lang="es-ES" dirty="0" smtClean="0"/>
              <a:t>- ¿Cuántas partidas diferentes puede haber?</a:t>
            </a:r>
          </a:p>
          <a:p>
            <a:pPr marL="0" indent="0">
              <a:buNone/>
            </a:pPr>
            <a:r>
              <a:rPr lang="es-ES" dirty="0"/>
              <a:t>	</a:t>
            </a:r>
            <a:r>
              <a:rPr lang="es-ES" dirty="0" smtClean="0"/>
              <a:t>- Relación juegos-matemáticas-informática: la programación recursiva. La potencia de los ordenadores. La mente humana contra la mente digital</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pic>
        <p:nvPicPr>
          <p:cNvPr id="2058" name="Picture 10" descr="http://us.123rf.com/400wm/400/400/hkratky/hkratky1102/hkratky110200041/8883548-tiro-de-macro-de-ajedrez-de-vidrio-contra-un-fondo-neg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6728" y="2936321"/>
            <a:ext cx="2137272" cy="1426629"/>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curvada hacia arriba 7">
            <a:hlinkClick r:id="rId5" action="ppaction://hlinksldjump"/>
          </p:cNvPr>
          <p:cNvSpPr/>
          <p:nvPr/>
        </p:nvSpPr>
        <p:spPr>
          <a:xfrm>
            <a:off x="6557319" y="5988654"/>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84029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1.6.1 Números combinatorios</a:t>
            </a:r>
            <a:endParaRPr lang="es-ES"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68636"/>
                <a:ext cx="7704667" cy="5486400"/>
              </a:xfrm>
            </p:spPr>
            <p:txBody>
              <a:bodyPr anchor="t">
                <a:normAutofit fontScale="92500" lnSpcReduction="10000"/>
              </a:bodyPr>
              <a:lstStyle/>
              <a:p>
                <a:pPr algn="just"/>
                <a:r>
                  <a:rPr lang="es-ES" dirty="0" smtClean="0">
                    <a:solidFill>
                      <a:schemeClr val="tx1"/>
                    </a:solidFill>
                    <a:latin typeface="Century" panose="02040604050505020304" pitchFamily="18" charset="0"/>
                  </a:rPr>
                  <a:t>Para simplificar los cálculos, los matemáticos inventaron el </a:t>
                </a:r>
                <a:r>
                  <a:rPr lang="es-ES" b="1" dirty="0" smtClean="0">
                    <a:solidFill>
                      <a:schemeClr val="tx1"/>
                    </a:solidFill>
                    <a:latin typeface="Century" panose="02040604050505020304" pitchFamily="18" charset="0"/>
                  </a:rPr>
                  <a:t>número combinatorio</a:t>
                </a:r>
                <a:r>
                  <a:rPr lang="es-ES" dirty="0" smtClean="0">
                    <a:solidFill>
                      <a:schemeClr val="tx1"/>
                    </a:solidFill>
                    <a:latin typeface="Century" panose="02040604050505020304" pitchFamily="18" charset="0"/>
                  </a:rPr>
                  <a:t>, que se define como:</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solidFill>
                                <a:schemeClr val="tx1"/>
                              </a:solidFill>
                              <a:latin typeface="Cambria Math" panose="02040503050406030204" pitchFamily="18" charset="0"/>
                            </a:rPr>
                          </m:ctrlPr>
                        </m:dPr>
                        <m:e>
                          <m:eqArr>
                            <m:eqArrPr>
                              <m:ctrlPr>
                                <a:rPr lang="es-ES" b="0" i="1" smtClean="0">
                                  <a:solidFill>
                                    <a:schemeClr val="tx1"/>
                                  </a:solidFill>
                                  <a:latin typeface="Cambria Math" panose="02040503050406030204" pitchFamily="18" charset="0"/>
                                </a:rPr>
                              </m:ctrlPr>
                            </m:eqArrPr>
                            <m:e>
                              <m:r>
                                <a:rPr lang="es-ES" b="0" i="1" smtClean="0">
                                  <a:solidFill>
                                    <a:schemeClr val="tx1"/>
                                  </a:solidFill>
                                  <a:latin typeface="Cambria Math" panose="02040503050406030204" pitchFamily="18" charset="0"/>
                                </a:rPr>
                                <m:t>𝑛</m:t>
                              </m:r>
                            </m:e>
                            <m:e>
                              <m:r>
                                <a:rPr lang="es-ES" b="0" i="1" smtClean="0">
                                  <a:solidFill>
                                    <a:schemeClr val="tx1"/>
                                  </a:solidFill>
                                  <a:latin typeface="Cambria Math" panose="02040503050406030204" pitchFamily="18" charset="0"/>
                                </a:rPr>
                                <m:t>𝑘</m:t>
                              </m:r>
                            </m:e>
                          </m:eqArr>
                        </m:e>
                      </m:d>
                      <m:r>
                        <a:rPr lang="es-ES" b="0" i="1" smtClean="0">
                          <a:solidFill>
                            <a:schemeClr val="tx1"/>
                          </a:solidFill>
                          <a:latin typeface="Cambria Math" panose="02040503050406030204" pitchFamily="18" charset="0"/>
                        </a:rPr>
                        <m:t>=</m:t>
                      </m:r>
                      <m:f>
                        <m:fPr>
                          <m:ctrlPr>
                            <a:rPr lang="es-ES" b="0" i="1" smtClean="0">
                              <a:solidFill>
                                <a:schemeClr val="tx1"/>
                              </a:solidFill>
                              <a:latin typeface="Cambria Math" panose="02040503050406030204" pitchFamily="18" charset="0"/>
                            </a:rPr>
                          </m:ctrlPr>
                        </m:fPr>
                        <m:num>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num>
                        <m:den>
                          <m:r>
                            <a:rPr lang="es-ES" b="0" i="1" smtClean="0">
                              <a:solidFill>
                                <a:schemeClr val="tx1"/>
                              </a:solidFill>
                              <a:latin typeface="Cambria Math" panose="02040503050406030204" pitchFamily="18" charset="0"/>
                            </a:rPr>
                            <m:t>𝑘</m:t>
                          </m:r>
                          <m:r>
                            <a:rPr lang="es-ES" b="0" i="1" smtClean="0">
                              <a:solidFill>
                                <a:schemeClr val="tx1"/>
                              </a:solidFill>
                              <a:latin typeface="Cambria Math" panose="02040503050406030204" pitchFamily="18" charset="0"/>
                            </a:rPr>
                            <m:t>!</m:t>
                          </m:r>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𝑘</m:t>
                              </m:r>
                            </m:e>
                          </m:d>
                          <m:r>
                            <a:rPr lang="es-ES" b="0" i="1" smtClean="0">
                              <a:solidFill>
                                <a:schemeClr val="tx1"/>
                              </a:solidFill>
                              <a:latin typeface="Cambria Math" panose="02040503050406030204" pitchFamily="18" charset="0"/>
                            </a:rPr>
                            <m:t>!</m:t>
                          </m:r>
                        </m:den>
                      </m:f>
                    </m:oMath>
                  </m:oMathPara>
                </a14:m>
                <a:endParaRPr lang="es-ES" dirty="0" smtClean="0">
                  <a:solidFill>
                    <a:schemeClr val="tx1"/>
                  </a:solidFill>
                  <a:latin typeface="Century" panose="02040604050505020304" pitchFamily="18" charset="0"/>
                </a:endParaRPr>
              </a:p>
              <a:p>
                <a:pPr algn="just"/>
                <a:r>
                  <a:rPr lang="es-ES" dirty="0" smtClean="0">
                    <a:solidFill>
                      <a:schemeClr val="tx1"/>
                    </a:solidFill>
                    <a:latin typeface="Century" panose="02040604050505020304" pitchFamily="18" charset="0"/>
                  </a:rPr>
                  <a:t>Y se lee </a:t>
                </a:r>
                <a:r>
                  <a:rPr lang="es-ES" b="1" dirty="0" smtClean="0">
                    <a:latin typeface="Century" panose="02040604050505020304" pitchFamily="18" charset="0"/>
                  </a:rPr>
                  <a:t>n sobre k</a:t>
                </a:r>
                <a:endParaRPr lang="es-ES" dirty="0" smtClean="0">
                  <a:solidFill>
                    <a:schemeClr val="tx1"/>
                  </a:solidFill>
                  <a:latin typeface="Century" panose="02040604050505020304" pitchFamily="18" charset="0"/>
                </a:endParaRPr>
              </a:p>
              <a:p>
                <a:pPr marL="0" indent="0" algn="just">
                  <a:buNone/>
                </a:pPr>
                <a:endParaRPr lang="es-ES" dirty="0" smtClean="0">
                  <a:solidFill>
                    <a:schemeClr val="tx1"/>
                  </a:solidFill>
                  <a:latin typeface="Century" panose="02040604050505020304" pitchFamily="18" charset="0"/>
                </a:endParaRPr>
              </a:p>
              <a:p>
                <a:pPr marL="0" indent="0" algn="just">
                  <a:buNone/>
                </a:pPr>
                <a:r>
                  <a:rPr lang="es-ES" dirty="0" smtClean="0">
                    <a:solidFill>
                      <a:schemeClr val="tx1"/>
                    </a:solidFill>
                    <a:latin typeface="Century" panose="02040604050505020304" pitchFamily="18" charset="0"/>
                  </a:rPr>
                  <a:t>Es importante notar un par de propiedades básicas:</a:t>
                </a:r>
              </a:p>
              <a:p>
                <a:pPr algn="just"/>
                <a14:m>
                  <m:oMath xmlns:m="http://schemas.openxmlformats.org/officeDocument/2006/math">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𝑘</m:t>
                    </m:r>
                  </m:oMath>
                </a14:m>
                <a:r>
                  <a:rPr lang="es-ES" sz="2000" dirty="0" smtClean="0">
                    <a:solidFill>
                      <a:schemeClr val="tx1"/>
                    </a:solidFill>
                    <a:latin typeface="Century" panose="02040604050505020304" pitchFamily="18" charset="0"/>
                  </a:rPr>
                  <a:t> siempre, pues si no quedaría en el denominador un factorial negativo, que no existe</a:t>
                </a:r>
              </a:p>
              <a:p>
                <a:pPr algn="just"/>
                <a:r>
                  <a:rPr lang="es-ES" sz="2000" dirty="0" smtClean="0">
                    <a:solidFill>
                      <a:schemeClr val="tx1"/>
                    </a:solidFill>
                    <a:latin typeface="Century" panose="02040604050505020304" pitchFamily="18" charset="0"/>
                  </a:rPr>
                  <a:t>El número combinatorio es, como su nombre indica, un número. No es una ecuación, ni una variable. Es un número. Por ejemplo, en el caso anterior, </a:t>
                </a:r>
                <a14:m>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5</m:t>
                            </m:r>
                          </m:e>
                          <m:e>
                            <m:r>
                              <a:rPr lang="es-ES" sz="2000" b="0" i="1" smtClean="0">
                                <a:solidFill>
                                  <a:schemeClr val="tx1"/>
                                </a:solidFill>
                                <a:latin typeface="Cambria Math" panose="02040503050406030204" pitchFamily="18" charset="0"/>
                              </a:rPr>
                              <m:t>3</m:t>
                            </m:r>
                          </m:e>
                        </m:eqArr>
                      </m:e>
                    </m:d>
                    <m:r>
                      <a:rPr lang="es-ES" sz="2000" b="0" i="1" smtClean="0">
                        <a:solidFill>
                          <a:schemeClr val="tx1"/>
                        </a:solidFill>
                        <a:latin typeface="Cambria Math" panose="02040503050406030204" pitchFamily="18" charset="0"/>
                      </a:rPr>
                      <m:t>=10</m:t>
                    </m:r>
                  </m:oMath>
                </a14:m>
                <a:endParaRPr lang="es-ES" sz="2000" dirty="0" smtClean="0">
                  <a:solidFill>
                    <a:schemeClr val="tx1"/>
                  </a:solidFill>
                  <a:latin typeface="Century" panose="02040604050505020304" pitchFamily="18" charset="0"/>
                </a:endParaRPr>
              </a:p>
              <a:p>
                <a:pPr marL="0" indent="0" algn="just">
                  <a:buNone/>
                </a:pPr>
                <a:r>
                  <a:rPr lang="es-ES" sz="2000" dirty="0" smtClean="0">
                    <a:solidFill>
                      <a:schemeClr val="tx1"/>
                    </a:solidFill>
                    <a:latin typeface="Century" panose="02040604050505020304" pitchFamily="18" charset="0"/>
                  </a:rPr>
                  <a:t>	</a:t>
                </a:r>
                <a:r>
                  <a:rPr lang="es-ES" sz="2000" dirty="0" smtClean="0">
                    <a:solidFill>
                      <a:srgbClr val="0070C0"/>
                    </a:solidFill>
                    <a:latin typeface="Century" panose="02040604050505020304" pitchFamily="18" charset="0"/>
                  </a:rPr>
                  <a:t>Es decir, lo mismo me daría decir “he sacado un 10 en matemáticas” 	que decir “he sacado un </a:t>
                </a:r>
                <a14:m>
                  <m:oMath xmlns:m="http://schemas.openxmlformats.org/officeDocument/2006/math">
                    <m:d>
                      <m:dPr>
                        <m:ctrlPr>
                          <a:rPr lang="es-ES" sz="2000" b="0" i="1" smtClean="0">
                            <a:solidFill>
                              <a:srgbClr val="0070C0"/>
                            </a:solidFill>
                            <a:latin typeface="Cambria Math" panose="02040503050406030204" pitchFamily="18" charset="0"/>
                          </a:rPr>
                        </m:ctrlPr>
                      </m:dPr>
                      <m:e>
                        <m:eqArr>
                          <m:eqArrPr>
                            <m:ctrlPr>
                              <a:rPr lang="es-ES" sz="2000" b="0" i="1" smtClean="0">
                                <a:solidFill>
                                  <a:srgbClr val="0070C0"/>
                                </a:solidFill>
                                <a:latin typeface="Cambria Math" panose="02040503050406030204" pitchFamily="18" charset="0"/>
                              </a:rPr>
                            </m:ctrlPr>
                          </m:eqArrPr>
                          <m:e>
                            <m:r>
                              <a:rPr lang="es-ES" sz="2000" b="0" i="1" smtClean="0">
                                <a:solidFill>
                                  <a:srgbClr val="0070C0"/>
                                </a:solidFill>
                                <a:latin typeface="Cambria Math" panose="02040503050406030204" pitchFamily="18" charset="0"/>
                              </a:rPr>
                              <m:t>5</m:t>
                            </m:r>
                          </m:e>
                          <m:e>
                            <m:r>
                              <a:rPr lang="es-ES" sz="2000" b="0" i="1" smtClean="0">
                                <a:solidFill>
                                  <a:srgbClr val="0070C0"/>
                                </a:solidFill>
                                <a:latin typeface="Cambria Math" panose="02040503050406030204" pitchFamily="18" charset="0"/>
                              </a:rPr>
                              <m:t>3</m:t>
                            </m:r>
                          </m:e>
                        </m:eqArr>
                      </m:e>
                    </m:d>
                  </m:oMath>
                </a14:m>
                <a:r>
                  <a:rPr lang="es-ES" sz="2000" dirty="0" smtClean="0">
                    <a:solidFill>
                      <a:srgbClr val="0070C0"/>
                    </a:solidFill>
                    <a:latin typeface="Century" panose="02040604050505020304" pitchFamily="18" charset="0"/>
                  </a:rPr>
                  <a:t> en matemáticas”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a:blip r:embed="rId2"/>
                <a:stretch>
                  <a:fillRect l="-1741" t="-3444" r="-1028"/>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3571" y="4325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4325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5"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5322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fontScale="92500"/>
          </a:bodyPr>
          <a:lstStyle/>
          <a:p>
            <a:r>
              <a:rPr lang="es-ES" dirty="0" err="1" smtClean="0"/>
              <a:t>Criptología</a:t>
            </a:r>
            <a:r>
              <a:rPr lang="es-ES" dirty="0" smtClean="0"/>
              <a:t>: cifrando códigos</a:t>
            </a:r>
          </a:p>
          <a:p>
            <a:pPr marL="0" indent="0">
              <a:buNone/>
            </a:pPr>
            <a:r>
              <a:rPr lang="es-ES" dirty="0" smtClean="0"/>
              <a:t>	- ¿Qué es la </a:t>
            </a:r>
            <a:r>
              <a:rPr lang="es-ES" dirty="0" err="1" smtClean="0"/>
              <a:t>criptología</a:t>
            </a:r>
            <a:r>
              <a:rPr lang="es-ES" dirty="0" smtClean="0"/>
              <a:t>? ¿Para qué sirve?</a:t>
            </a:r>
          </a:p>
          <a:p>
            <a:pPr marL="0" indent="0">
              <a:buNone/>
            </a:pPr>
            <a:r>
              <a:rPr lang="es-ES" dirty="0"/>
              <a:t>	</a:t>
            </a:r>
            <a:r>
              <a:rPr lang="es-ES" dirty="0" smtClean="0"/>
              <a:t>- ¿Qué tiene que ver la matemática con las matemáticas?</a:t>
            </a:r>
          </a:p>
          <a:p>
            <a:pPr marL="0" indent="0">
              <a:buNone/>
            </a:pPr>
            <a:r>
              <a:rPr lang="es-ES" dirty="0"/>
              <a:t>	</a:t>
            </a:r>
            <a:r>
              <a:rPr lang="es-ES" dirty="0" smtClean="0"/>
              <a:t>- ¿Diferentes sistemas criptográficos?</a:t>
            </a:r>
          </a:p>
          <a:p>
            <a:pPr marL="0" indent="0">
              <a:buNone/>
            </a:pPr>
            <a:r>
              <a:rPr lang="es-ES" dirty="0"/>
              <a:t>	</a:t>
            </a:r>
            <a:r>
              <a:rPr lang="es-ES" dirty="0" smtClean="0"/>
              <a:t>- ¿Cuántas partidas diferentes puede haber?</a:t>
            </a:r>
          </a:p>
          <a:p>
            <a:pPr marL="0" indent="0">
              <a:buNone/>
            </a:pPr>
            <a:r>
              <a:rPr lang="es-ES" dirty="0"/>
              <a:t>	</a:t>
            </a:r>
            <a:r>
              <a:rPr lang="es-ES" dirty="0" smtClean="0"/>
              <a:t>- Relación juegos-matemáticas-informática: la programación recursiva</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549081" y="5887626"/>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890345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fontScale="85000" lnSpcReduction="10000"/>
          </a:bodyPr>
          <a:lstStyle/>
          <a:p>
            <a:r>
              <a:rPr lang="es-ES" dirty="0" smtClean="0"/>
              <a:t>Virus: entre la vida y la muerte</a:t>
            </a:r>
          </a:p>
          <a:p>
            <a:pPr marL="0" indent="0">
              <a:buNone/>
            </a:pPr>
            <a:r>
              <a:rPr lang="es-ES" dirty="0" smtClean="0"/>
              <a:t>	- ¿Qué es una virus? ¿Es un ser vivo? ¿Cómo se reproduce?</a:t>
            </a:r>
          </a:p>
          <a:p>
            <a:pPr marL="0" indent="0">
              <a:buNone/>
            </a:pPr>
            <a:r>
              <a:rPr lang="es-ES" dirty="0"/>
              <a:t>	</a:t>
            </a:r>
            <a:r>
              <a:rPr lang="es-ES" dirty="0" smtClean="0"/>
              <a:t>- ¿Qué tiene que ver la reproducción vírica con las matemáticas?</a:t>
            </a:r>
          </a:p>
          <a:p>
            <a:pPr marL="0" indent="0">
              <a:buNone/>
            </a:pPr>
            <a:r>
              <a:rPr lang="es-ES" dirty="0"/>
              <a:t>	</a:t>
            </a:r>
            <a:r>
              <a:rPr lang="es-ES" dirty="0" smtClean="0"/>
              <a:t>- El cáncer. ¿Cómo se reproduce una célula cancerígena y qué diferencia hay con una célula sana?</a:t>
            </a:r>
          </a:p>
          <a:p>
            <a:pPr marL="0" indent="0">
              <a:buNone/>
            </a:pPr>
            <a:r>
              <a:rPr lang="es-ES" dirty="0"/>
              <a:t>	</a:t>
            </a:r>
            <a:r>
              <a:rPr lang="es-ES" dirty="0" smtClean="0"/>
              <a:t>- Busca qué tiempo tarda en reproducirse una célula. Si las células no muriesen, ¿cuántas células tendrías al cabo de un día? ¿Y al cabo de un mes? Busca el tamaño promedio de una célula. ¿Cuánto ocuparían dichas células si ninguna muriese?</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590271" y="599633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10110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fontScale="92500" lnSpcReduction="10000"/>
          </a:bodyPr>
          <a:lstStyle/>
          <a:p>
            <a:r>
              <a:rPr lang="es-ES" dirty="0" smtClean="0"/>
              <a:t>El número áureo: entre las matemáticas y el arte</a:t>
            </a:r>
          </a:p>
          <a:p>
            <a:pPr marL="0" indent="0">
              <a:buNone/>
            </a:pPr>
            <a:r>
              <a:rPr lang="es-ES" dirty="0" smtClean="0"/>
              <a:t>	- El número áureo. Qué es. Formas de obtenerlo</a:t>
            </a:r>
          </a:p>
          <a:p>
            <a:pPr marL="0" indent="0">
              <a:buNone/>
            </a:pPr>
            <a:r>
              <a:rPr lang="es-ES" dirty="0"/>
              <a:t>	</a:t>
            </a:r>
            <a:r>
              <a:rPr lang="es-ES" dirty="0" smtClean="0"/>
              <a:t>- Usos del número áureo en el arte y la ciencia</a:t>
            </a:r>
          </a:p>
          <a:p>
            <a:pPr marL="0" indent="0">
              <a:buNone/>
            </a:pPr>
            <a:r>
              <a:rPr lang="es-ES" dirty="0"/>
              <a:t>	</a:t>
            </a:r>
            <a:r>
              <a:rPr lang="es-ES" dirty="0" smtClean="0"/>
              <a:t>- Apariciones del número áureo en la naturaleza</a:t>
            </a:r>
          </a:p>
          <a:p>
            <a:pPr marL="0" indent="0">
              <a:buNone/>
            </a:pPr>
            <a:r>
              <a:rPr lang="es-ES" dirty="0"/>
              <a:t>	</a:t>
            </a:r>
            <a:r>
              <a:rPr lang="es-ES" dirty="0" smtClean="0"/>
              <a:t>- El número áureo y las sucesiones. Sucesiones que llevan al número áureo</a:t>
            </a:r>
          </a:p>
          <a:p>
            <a:pPr marL="0" indent="0">
              <a:buNone/>
            </a:pPr>
            <a:r>
              <a:rPr lang="es-ES" dirty="0"/>
              <a:t>	</a:t>
            </a:r>
            <a:r>
              <a:rPr lang="es-ES" dirty="0" smtClean="0"/>
              <a:t>- Otras apariciones/curiosidades/historia/</a:t>
            </a:r>
            <a:r>
              <a:rPr lang="es-ES" dirty="0" err="1" smtClean="0"/>
              <a:t>etc</a:t>
            </a:r>
            <a:r>
              <a:rPr lang="es-ES" dirty="0" smtClean="0"/>
              <a:t> del número áureo</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598509" y="599633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941195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a:bodyPr>
          <a:lstStyle/>
          <a:p>
            <a:r>
              <a:rPr lang="es-ES" dirty="0" smtClean="0"/>
              <a:t>Sucesiones famosas</a:t>
            </a:r>
          </a:p>
          <a:p>
            <a:pPr marL="0" indent="0">
              <a:buNone/>
            </a:pPr>
            <a:r>
              <a:rPr lang="es-ES" dirty="0" smtClean="0"/>
              <a:t>	- Sucesiones famosas. Término general. Creador de la sucesión. Historia</a:t>
            </a:r>
          </a:p>
          <a:p>
            <a:pPr marL="0" indent="0">
              <a:buNone/>
            </a:pPr>
            <a:r>
              <a:rPr lang="es-ES" dirty="0"/>
              <a:t>	</a:t>
            </a:r>
            <a:r>
              <a:rPr lang="es-ES" dirty="0" smtClean="0"/>
              <a:t>- ¿Por qué son famosas? ¿Usos?</a:t>
            </a:r>
          </a:p>
          <a:p>
            <a:pPr marL="0" indent="0">
              <a:buNone/>
            </a:pPr>
            <a:r>
              <a:rPr lang="es-ES" dirty="0"/>
              <a:t>	</a:t>
            </a:r>
            <a:r>
              <a:rPr lang="es-ES" dirty="0" smtClean="0"/>
              <a:t>-  Límites de dichas sucesiones</a:t>
            </a:r>
          </a:p>
          <a:p>
            <a:pPr marL="0" indent="0">
              <a:buNone/>
            </a:pPr>
            <a:r>
              <a:rPr lang="es-ES" dirty="0"/>
              <a:t>	</a:t>
            </a:r>
            <a:r>
              <a:rPr lang="es-ES" dirty="0" smtClean="0"/>
              <a:t>- Historia. Tipos de sucesiones. Curiosidades</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7199871" y="462966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809822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lnSpcReduction="10000"/>
          </a:bodyPr>
          <a:lstStyle/>
          <a:p>
            <a:r>
              <a:rPr lang="es-ES" dirty="0" smtClean="0"/>
              <a:t>Sucesiones aplicadas a problemas</a:t>
            </a:r>
          </a:p>
          <a:p>
            <a:pPr marL="0" indent="0">
              <a:buNone/>
            </a:pPr>
            <a:r>
              <a:rPr lang="es-ES" dirty="0" smtClean="0"/>
              <a:t>	- Busca o inventa problemas interesantes que puedan resolverse con sucesiones</a:t>
            </a:r>
          </a:p>
          <a:p>
            <a:pPr marL="0" indent="0">
              <a:buNone/>
            </a:pPr>
            <a:r>
              <a:rPr lang="es-ES" dirty="0"/>
              <a:t>	</a:t>
            </a:r>
            <a:r>
              <a:rPr lang="es-ES" dirty="0" smtClean="0"/>
              <a:t>- Plantea y resuelve el problema</a:t>
            </a:r>
          </a:p>
          <a:p>
            <a:pPr marL="0" indent="0">
              <a:buNone/>
            </a:pPr>
            <a:r>
              <a:rPr lang="es-ES" dirty="0"/>
              <a:t>	</a:t>
            </a:r>
            <a:r>
              <a:rPr lang="es-ES" dirty="0" smtClean="0"/>
              <a:t>- Utiliza todas las sucesiones (aritméticas, geométricas, u otras)</a:t>
            </a:r>
          </a:p>
          <a:p>
            <a:pPr marL="0" indent="0">
              <a:buNone/>
            </a:pPr>
            <a:r>
              <a:rPr lang="es-ES" dirty="0"/>
              <a:t>	</a:t>
            </a:r>
            <a:r>
              <a:rPr lang="es-ES" dirty="0" smtClean="0"/>
              <a:t>- Busca problemas en que haya que usar la suma de términos y los límites de sucesiones</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351373" y="5927052"/>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Flecha curvada hacia arriba 8">
            <a:hlinkClick r:id="rId4" action="ppaction://hlinksldjump"/>
          </p:cNvPr>
          <p:cNvSpPr/>
          <p:nvPr/>
        </p:nvSpPr>
        <p:spPr>
          <a:xfrm>
            <a:off x="6680886" y="5927052"/>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7481261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1.6.1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endParaRPr>
              </a:p>
              <a:p>
                <a:pPr marL="0" indent="0" algn="just">
                  <a:buNone/>
                </a:pPr>
                <a:r>
                  <a:rPr lang="es-ES" dirty="0" smtClean="0">
                    <a:solidFill>
                      <a:schemeClr val="tx1"/>
                    </a:solidFill>
                  </a:rPr>
                  <a:t>Propiedades importantes:</a:t>
                </a:r>
              </a:p>
              <a:p>
                <a:pPr marL="0" indent="0" algn="just">
                  <a:buNone/>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𝑛</m:t>
                              </m:r>
                            </m:e>
                            <m:e>
                              <m:r>
                                <a:rPr lang="es-ES" b="0" i="1" smtClean="0">
                                  <a:latin typeface="Cambria Math" panose="02040503050406030204" pitchFamily="18" charset="0"/>
                                </a:rPr>
                                <m:t>0</m:t>
                              </m:r>
                            </m:e>
                          </m:eqArr>
                        </m:e>
                      </m:d>
                      <m:r>
                        <a:rPr lang="es-ES" b="0" i="1" smtClean="0">
                          <a:latin typeface="Cambria Math" panose="02040503050406030204" pitchFamily="18" charset="0"/>
                        </a:rPr>
                        <m:t>=1</m:t>
                      </m:r>
                    </m:oMath>
                  </m:oMathPara>
                </a14:m>
                <a:endParaRPr lang="es-ES" dirty="0" smtClean="0">
                  <a:solidFill>
                    <a:schemeClr val="tx1"/>
                  </a:solidFill>
                </a:endParaRPr>
              </a:p>
              <a:p>
                <a:pPr marL="0" indent="0" algn="just">
                  <a:buNone/>
                </a:pPr>
                <a:r>
                  <a:rPr lang="es-ES" b="1" u="sng" dirty="0" smtClean="0">
                    <a:solidFill>
                      <a:schemeClr val="bg1">
                        <a:lumMod val="50000"/>
                      </a:schemeClr>
                    </a:solidFill>
                  </a:rPr>
                  <a:t>Demostración</a:t>
                </a:r>
                <a:r>
                  <a:rPr lang="es-ES" dirty="0" smtClean="0">
                    <a:solidFill>
                      <a:schemeClr val="bg1">
                        <a:lumMod val="50000"/>
                      </a:schemeClr>
                    </a:solidFill>
                  </a:rPr>
                  <a:t>:</a:t>
                </a:r>
              </a:p>
              <a:p>
                <a:pPr marL="0" indent="0" algn="just">
                  <a:buNone/>
                </a:pPr>
                <a14:m>
                  <m:oMathPara xmlns:m="http://schemas.openxmlformats.org/officeDocument/2006/math">
                    <m:oMathParaPr>
                      <m:jc m:val="centerGroup"/>
                    </m:oMathParaPr>
                    <m:oMath xmlns:m="http://schemas.openxmlformats.org/officeDocument/2006/math">
                      <m:d>
                        <m:dPr>
                          <m:ctrlPr>
                            <a:rPr lang="es-ES" i="1">
                              <a:solidFill>
                                <a:schemeClr val="bg1">
                                  <a:lumMod val="50000"/>
                                </a:schemeClr>
                              </a:solidFill>
                              <a:latin typeface="Cambria Math" panose="02040503050406030204" pitchFamily="18" charset="0"/>
                            </a:rPr>
                          </m:ctrlPr>
                        </m:dPr>
                        <m:e>
                          <m:eqArr>
                            <m:eqArrPr>
                              <m:ctrlPr>
                                <a:rPr lang="es-ES" i="1">
                                  <a:solidFill>
                                    <a:schemeClr val="bg1">
                                      <a:lumMod val="50000"/>
                                    </a:schemeClr>
                                  </a:solidFill>
                                  <a:latin typeface="Cambria Math" panose="02040503050406030204" pitchFamily="18" charset="0"/>
                                </a:rPr>
                              </m:ctrlPr>
                            </m:eqArrPr>
                            <m:e>
                              <m:r>
                                <a:rPr lang="es-ES" i="1">
                                  <a:solidFill>
                                    <a:schemeClr val="bg1">
                                      <a:lumMod val="50000"/>
                                    </a:schemeClr>
                                  </a:solidFill>
                                  <a:latin typeface="Cambria Math" panose="02040503050406030204" pitchFamily="18" charset="0"/>
                                </a:rPr>
                                <m:t>𝑛</m:t>
                              </m:r>
                            </m:e>
                            <m:e>
                              <m:r>
                                <a:rPr lang="es-ES" i="1">
                                  <a:solidFill>
                                    <a:schemeClr val="bg1">
                                      <a:lumMod val="50000"/>
                                    </a:schemeClr>
                                  </a:solidFill>
                                  <a:latin typeface="Cambria Math" panose="02040503050406030204" pitchFamily="18" charset="0"/>
                                </a:rPr>
                                <m:t>𝑛</m:t>
                              </m:r>
                            </m:e>
                          </m:eqArr>
                        </m:e>
                      </m:d>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b="0" i="1" smtClean="0">
                              <a:solidFill>
                                <a:schemeClr val="bg1">
                                  <a:lumMod val="50000"/>
                                </a:schemeClr>
                              </a:solidFill>
                              <a:latin typeface="Cambria Math" panose="02040503050406030204" pitchFamily="18" charset="0"/>
                            </a:rPr>
                            <m:t>!</m:t>
                          </m:r>
                        </m:den>
                      </m:f>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!·0!</m:t>
                          </m:r>
                        </m:den>
                      </m:f>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!·1</m:t>
                          </m:r>
                        </m:den>
                      </m:f>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en>
                      </m:f>
                      <m:r>
                        <a:rPr lang="es-ES" b="0" i="1" smtClean="0">
                          <a:solidFill>
                            <a:schemeClr val="bg1">
                              <a:lumMod val="50000"/>
                            </a:schemeClr>
                          </a:solidFill>
                          <a:latin typeface="Cambria Math" panose="02040503050406030204" pitchFamily="18" charset="0"/>
                        </a:rPr>
                        <m:t>=1</m:t>
                      </m:r>
                    </m:oMath>
                  </m:oMathPara>
                </a14:m>
                <a:endParaRPr lang="es-ES" dirty="0" smtClean="0">
                  <a:solidFill>
                    <a:schemeClr val="bg1">
                      <a:lumMod val="50000"/>
                    </a:schemeClr>
                  </a:solidFill>
                </a:endParaRPr>
              </a:p>
              <a:p>
                <a:pPr marL="0" indent="0" algn="just">
                  <a:buNone/>
                </a:pPr>
                <a14:m>
                  <m:oMathPara xmlns:m="http://schemas.openxmlformats.org/officeDocument/2006/math">
                    <m:oMathParaPr>
                      <m:jc m:val="centerGroup"/>
                    </m:oMathParaPr>
                    <m:oMath xmlns:m="http://schemas.openxmlformats.org/officeDocument/2006/math">
                      <m:d>
                        <m:dPr>
                          <m:ctrlPr>
                            <a:rPr lang="es-ES" i="1">
                              <a:solidFill>
                                <a:schemeClr val="bg1">
                                  <a:lumMod val="50000"/>
                                </a:schemeClr>
                              </a:solidFill>
                              <a:latin typeface="Cambria Math" panose="02040503050406030204" pitchFamily="18" charset="0"/>
                            </a:rPr>
                          </m:ctrlPr>
                        </m:dPr>
                        <m:e>
                          <m:eqArr>
                            <m:eqArrPr>
                              <m:ctrlPr>
                                <a:rPr lang="es-ES" i="1">
                                  <a:solidFill>
                                    <a:schemeClr val="bg1">
                                      <a:lumMod val="50000"/>
                                    </a:schemeClr>
                                  </a:solidFill>
                                  <a:latin typeface="Cambria Math" panose="02040503050406030204" pitchFamily="18" charset="0"/>
                                </a:rPr>
                              </m:ctrlPr>
                            </m:eqArrPr>
                            <m:e>
                              <m:r>
                                <a:rPr lang="es-ES" i="1">
                                  <a:solidFill>
                                    <a:schemeClr val="bg1">
                                      <a:lumMod val="50000"/>
                                    </a:schemeClr>
                                  </a:solidFill>
                                  <a:latin typeface="Cambria Math" panose="02040503050406030204" pitchFamily="18" charset="0"/>
                                </a:rPr>
                                <m:t>𝑛</m:t>
                              </m:r>
                            </m:e>
                            <m:e>
                              <m:r>
                                <a:rPr lang="es-ES" b="0" i="1" smtClean="0">
                                  <a:solidFill>
                                    <a:schemeClr val="bg1">
                                      <a:lumMod val="50000"/>
                                    </a:schemeClr>
                                  </a:solidFill>
                                  <a:latin typeface="Cambria Math" panose="02040503050406030204" pitchFamily="18" charset="0"/>
                                </a:rPr>
                                <m:t>0</m:t>
                              </m:r>
                            </m:e>
                          </m:eqArr>
                        </m:e>
                      </m:d>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0</m:t>
                          </m:r>
                          <m:r>
                            <a:rPr lang="es-ES" i="1">
                              <a:solidFill>
                                <a:schemeClr val="bg1">
                                  <a:lumMod val="50000"/>
                                </a:schemeClr>
                              </a:solidFill>
                              <a:latin typeface="Cambria Math" panose="02040503050406030204" pitchFamily="18" charset="0"/>
                            </a:rPr>
                            <m:t>!</m:t>
                          </m:r>
                          <m:d>
                            <m:dPr>
                              <m:ctrlPr>
                                <a:rPr lang="es-ES" i="1">
                                  <a:solidFill>
                                    <a:schemeClr val="bg1">
                                      <a:lumMod val="50000"/>
                                    </a:schemeClr>
                                  </a:solidFill>
                                  <a:latin typeface="Cambria Math" panose="02040503050406030204" pitchFamily="18" charset="0"/>
                                </a:rPr>
                              </m:ctrlPr>
                            </m:dPr>
                            <m:e>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−0</m:t>
                              </m:r>
                            </m:e>
                          </m:d>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0</m:t>
                          </m:r>
                          <m:r>
                            <a:rPr lang="es-ES" i="1">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1</m:t>
                          </m:r>
                          <m:r>
                            <a:rPr lang="es-ES" i="1">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=1</m:t>
                      </m:r>
                    </m:oMath>
                  </m:oMathPara>
                </a14:m>
                <a:endParaRPr lang="es-ES" dirty="0">
                  <a:solidFill>
                    <a:schemeClr val="bg1">
                      <a:lumMod val="50000"/>
                    </a:schemeClr>
                  </a:solidFill>
                </a:endParaRPr>
              </a:p>
              <a:p>
                <a:pPr marL="0" indent="0" algn="just">
                  <a:buNone/>
                </a:pPr>
                <a:endParaRPr lang="es-E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4"/>
                <a:stretch>
                  <a:fillRect l="-1187"/>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2396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553908"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774245"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7"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03643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1.6.1 Números combinatorios</a:t>
            </a:r>
            <a:endParaRPr lang="es-ES"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8640" y="1068636"/>
                <a:ext cx="8478982"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latin typeface="Century" panose="02040604050505020304" pitchFamily="18" charset="0"/>
                </a:endParaRPr>
              </a:p>
              <a:p>
                <a:pPr marL="0" indent="0" algn="just">
                  <a:buNone/>
                </a:pPr>
                <a:r>
                  <a:rPr lang="es-ES" dirty="0" smtClean="0">
                    <a:solidFill>
                      <a:schemeClr val="tx1"/>
                    </a:solidFill>
                    <a:latin typeface="Century" panose="02040604050505020304" pitchFamily="18" charset="0"/>
                  </a:rPr>
                  <a:t>Propiedades importantes:</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e>
                          </m:eqArr>
                        </m:e>
                      </m:d>
                    </m:oMath>
                  </m:oMathPara>
                </a14:m>
                <a:endParaRPr lang="es-ES" dirty="0" smtClean="0">
                  <a:solidFill>
                    <a:schemeClr val="tx1"/>
                  </a:solidFill>
                  <a:latin typeface="Century" panose="02040604050505020304" pitchFamily="18" charset="0"/>
                </a:endParaRPr>
              </a:p>
              <a:p>
                <a:pPr marL="0" indent="0" algn="just">
                  <a:buNone/>
                </a:pPr>
                <a:r>
                  <a:rPr lang="es-ES" b="1" u="sng" dirty="0" smtClean="0">
                    <a:solidFill>
                      <a:schemeClr val="bg1">
                        <a:lumMod val="50000"/>
                      </a:schemeClr>
                    </a:solidFill>
                    <a:latin typeface="Century" panose="02040604050505020304" pitchFamily="18" charset="0"/>
                  </a:rPr>
                  <a:t>Demostración</a:t>
                </a:r>
                <a:r>
                  <a:rPr lang="es-ES" dirty="0" smtClean="0">
                    <a:solidFill>
                      <a:schemeClr val="bg1">
                        <a:lumMod val="50000"/>
                      </a:schemeClr>
                    </a:solidFill>
                    <a:latin typeface="Century" panose="02040604050505020304" pitchFamily="18" charset="0"/>
                  </a:rPr>
                  <a:t>:</a:t>
                </a:r>
              </a:p>
              <a:p>
                <a:pPr marL="0" indent="0" algn="just">
                  <a:buNone/>
                </a:pPr>
                <a14:m>
                  <m:oMathPara xmlns:m="http://schemas.openxmlformats.org/officeDocument/2006/math">
                    <m:oMathParaPr>
                      <m:jc m:val="centerGroup"/>
                    </m:oMathParaPr>
                    <m:oMath xmlns:m="http://schemas.openxmlformats.org/officeDocument/2006/math">
                      <m:d>
                        <m:dPr>
                          <m:ctrlPr>
                            <a:rPr lang="es-ES" i="1">
                              <a:solidFill>
                                <a:schemeClr val="bg1">
                                  <a:lumMod val="50000"/>
                                </a:schemeClr>
                              </a:solidFill>
                              <a:latin typeface="Cambria Math" panose="02040503050406030204" pitchFamily="18" charset="0"/>
                            </a:rPr>
                          </m:ctrlPr>
                        </m:dPr>
                        <m:e>
                          <m:eqArr>
                            <m:eqArrPr>
                              <m:ctrlPr>
                                <a:rPr lang="es-ES" i="1">
                                  <a:solidFill>
                                    <a:schemeClr val="bg1">
                                      <a:lumMod val="50000"/>
                                    </a:schemeClr>
                                  </a:solidFill>
                                  <a:latin typeface="Cambria Math" panose="02040503050406030204" pitchFamily="18" charset="0"/>
                                </a:rPr>
                              </m:ctrlPr>
                            </m:eqArrPr>
                            <m:e>
                              <m:r>
                                <a:rPr lang="es-ES" b="0" i="1" smtClean="0">
                                  <a:solidFill>
                                    <a:schemeClr val="bg1">
                                      <a:lumMod val="50000"/>
                                    </a:schemeClr>
                                  </a:solidFill>
                                  <a:latin typeface="Cambria Math" panose="02040503050406030204" pitchFamily="18" charset="0"/>
                                </a:rPr>
                                <m:t>𝑚</m:t>
                              </m:r>
                            </m:e>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eqArr>
                        </m:e>
                      </m:d>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i="1">
                              <a:solidFill>
                                <a:schemeClr val="bg1">
                                  <a:lumMod val="50000"/>
                                </a:schemeClr>
                              </a:solidFill>
                              <a:latin typeface="Cambria Math" panose="02040503050406030204" pitchFamily="18" charset="0"/>
                            </a:rPr>
                            <m:t>!</m:t>
                          </m:r>
                          <m:d>
                            <m:dPr>
                              <m:ctrlPr>
                                <a:rPr lang="es-ES" i="1">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e>
                          </m:d>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i="1">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b="0" i="1" smtClean="0">
                              <a:solidFill>
                                <a:schemeClr val="bg1">
                                  <a:lumMod val="50000"/>
                                </a:schemeClr>
                              </a:solidFill>
                              <a:latin typeface="Cambria Math" panose="02040503050406030204" pitchFamily="18" charset="0"/>
                            </a:rPr>
                            <m:t>!</m:t>
                          </m:r>
                          <m:r>
                            <a:rPr lang="es-ES" i="1">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b="0" i="1" smtClean="0">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eqArr>
                            <m:eqArrPr>
                              <m:ctrlPr>
                                <a:rPr lang="es-ES" b="0" i="1" smtClean="0">
                                  <a:solidFill>
                                    <a:schemeClr val="bg1">
                                      <a:lumMod val="50000"/>
                                    </a:schemeClr>
                                  </a:solidFill>
                                  <a:latin typeface="Cambria Math" panose="02040503050406030204" pitchFamily="18" charset="0"/>
                                </a:rPr>
                              </m:ctrlPr>
                            </m:eqArrPr>
                            <m:e>
                              <m:r>
                                <a:rPr lang="es-ES" b="0" i="1" smtClean="0">
                                  <a:solidFill>
                                    <a:schemeClr val="bg1">
                                      <a:lumMod val="50000"/>
                                    </a:schemeClr>
                                  </a:solidFill>
                                  <a:latin typeface="Cambria Math" panose="02040503050406030204" pitchFamily="18" charset="0"/>
                                </a:rPr>
                                <m:t>𝑚</m:t>
                              </m:r>
                            </m:e>
                            <m:e>
                              <m:r>
                                <a:rPr lang="es-ES" b="0" i="1" smtClean="0">
                                  <a:solidFill>
                                    <a:schemeClr val="bg1">
                                      <a:lumMod val="50000"/>
                                    </a:schemeClr>
                                  </a:solidFill>
                                  <a:latin typeface="Cambria Math" panose="02040503050406030204" pitchFamily="18" charset="0"/>
                                </a:rPr>
                                <m:t>𝑛</m:t>
                              </m:r>
                            </m:e>
                          </m:eqArr>
                        </m:e>
                      </m:d>
                    </m:oMath>
                  </m:oMathPara>
                </a14:m>
                <a:endParaRPr lang="es-ES" dirty="0">
                  <a:latin typeface="Century" panose="02040604050505020304" pitchFamily="18" charset="0"/>
                </a:endParaRPr>
              </a:p>
              <a:p>
                <a:pPr marL="0" indent="0" algn="just">
                  <a:buNone/>
                </a:pPr>
                <a:endParaRPr lang="es-ES" dirty="0" smtClean="0">
                  <a:solidFill>
                    <a:schemeClr val="tx1"/>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8640" y="1068636"/>
                <a:ext cx="8478982" cy="5486400"/>
              </a:xfrm>
              <a:blipFill>
                <a:blip r:embed="rId2"/>
                <a:stretch>
                  <a:fillRect l="-107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7219917" y="1068636"/>
                <a:ext cx="1706493" cy="508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𝑛</m:t>
                              </m:r>
                            </m:e>
                          </m:eqArr>
                        </m:e>
                      </m:d>
                      <m:r>
                        <a:rPr lang="es-ES" i="1">
                          <a:latin typeface="Cambria Math" panose="02040503050406030204" pitchFamily="18" charset="0"/>
                        </a:rPr>
                        <m:t>=</m:t>
                      </m:r>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0</m:t>
                              </m:r>
                            </m:e>
                          </m:eqArr>
                        </m:e>
                      </m:d>
                      <m:r>
                        <a:rPr lang="es-ES" i="1">
                          <a:latin typeface="Cambria Math" panose="02040503050406030204" pitchFamily="18" charset="0"/>
                        </a:rPr>
                        <m:t>=1</m:t>
                      </m:r>
                    </m:oMath>
                  </m:oMathPara>
                </a14:m>
                <a:endParaRPr lang="es-ES" dirty="0">
                  <a:latin typeface="Century" panose="020406040505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219917" y="1068636"/>
                <a:ext cx="1706493" cy="508216"/>
              </a:xfrm>
              <a:prstGeom prst="rect">
                <a:avLst/>
              </a:prstGeom>
              <a:blipFill>
                <a:blip r:embed="rId3"/>
                <a:stretch>
                  <a:fillRect b="-4762"/>
                </a:stretch>
              </a:blipFill>
            </p:spPr>
            <p:txBody>
              <a:bodyPr/>
              <a:lstStyle/>
              <a:p>
                <a:r>
                  <a:rPr lang="es-ES">
                    <a:noFill/>
                  </a:rPr>
                  <a:t> </a:t>
                </a:r>
              </a:p>
            </p:txBody>
          </p:sp>
        </mc:Fallback>
      </mc:AlternateContent>
      <p:sp>
        <p:nvSpPr>
          <p:cNvPr id="5" name="Flowchart: Magnetic Disk 4"/>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3571" y="3691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27271"/>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774245" y="3691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994582" y="3691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9"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80894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1.6.1 Números combinatorios</a:t>
            </a:r>
            <a:endParaRPr lang="es-ES"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latin typeface="Century" panose="02040604050505020304" pitchFamily="18" charset="0"/>
                </a:endParaRPr>
              </a:p>
              <a:p>
                <a:pPr marL="0" indent="0" algn="just">
                  <a:buNone/>
                </a:pPr>
                <a:r>
                  <a:rPr lang="es-ES" dirty="0" smtClean="0">
                    <a:solidFill>
                      <a:schemeClr val="tx1"/>
                    </a:solidFill>
                    <a:latin typeface="Century" panose="02040604050505020304" pitchFamily="18" charset="0"/>
                  </a:rPr>
                  <a:t>Propiedades importantes:</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r>
                                <a:rPr lang="es-ES" b="0" i="1" smtClean="0">
                                  <a:latin typeface="Cambria Math" panose="02040503050406030204" pitchFamily="18" charset="0"/>
                                </a:rPr>
                                <m:t>−1</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r>
                                <a:rPr lang="es-ES" b="0" i="1" smtClean="0">
                                  <a:latin typeface="Cambria Math" panose="02040503050406030204" pitchFamily="18" charset="0"/>
                                </a:rPr>
                                <m:t>+1</m:t>
                              </m:r>
                            </m:e>
                            <m:e>
                              <m:r>
                                <a:rPr lang="es-ES" b="0" i="1" smtClean="0">
                                  <a:latin typeface="Cambria Math" panose="02040503050406030204" pitchFamily="18" charset="0"/>
                                </a:rPr>
                                <m:t>𝑛</m:t>
                              </m:r>
                            </m:e>
                          </m:eqArr>
                        </m:e>
                      </m:d>
                    </m:oMath>
                  </m:oMathPara>
                </a14:m>
                <a:endParaRPr lang="es-ES" dirty="0" smtClean="0">
                  <a:solidFill>
                    <a:schemeClr val="tx1"/>
                  </a:solidFill>
                  <a:latin typeface="Century" panose="02040604050505020304" pitchFamily="18" charset="0"/>
                </a:endParaRPr>
              </a:p>
              <a:p>
                <a:pPr marL="0" indent="0" algn="just">
                  <a:buNone/>
                </a:pPr>
                <a:r>
                  <a:rPr lang="es-ES" b="1" u="sng" dirty="0" smtClean="0">
                    <a:solidFill>
                      <a:schemeClr val="bg1">
                        <a:lumMod val="50000"/>
                      </a:schemeClr>
                    </a:solidFill>
                    <a:latin typeface="Century" panose="02040604050505020304" pitchFamily="18" charset="0"/>
                  </a:rPr>
                  <a:t>Demostración</a:t>
                </a:r>
                <a:r>
                  <a:rPr lang="es-ES" dirty="0" smtClean="0">
                    <a:solidFill>
                      <a:schemeClr val="bg1">
                        <a:lumMod val="50000"/>
                      </a:schemeClr>
                    </a:solidFill>
                    <a:latin typeface="Century" panose="02040604050505020304" pitchFamily="18" charset="0"/>
                  </a:rPr>
                  <a:t>:</a:t>
                </a:r>
              </a:p>
              <a:p>
                <a:pPr marL="0" indent="0" algn="just">
                  <a:buNone/>
                </a:pPr>
                <a:r>
                  <a:rPr lang="es-ES" dirty="0" smtClean="0">
                    <a:solidFill>
                      <a:schemeClr val="bg1">
                        <a:lumMod val="50000"/>
                      </a:schemeClr>
                    </a:solidFill>
                    <a:latin typeface="Century" panose="02040604050505020304" pitchFamily="18" charset="0"/>
                  </a:rPr>
                  <a:t>demasiado compleja para que merezca la pena</a:t>
                </a:r>
              </a:p>
              <a:p>
                <a:pPr marL="0" indent="0" algn="just">
                  <a:buNone/>
                </a:pPr>
                <a:endParaRPr lang="es-ES" dirty="0" smtClean="0">
                  <a:solidFill>
                    <a:schemeClr val="tx1"/>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a:blip r:embed="rId2"/>
                <a:stretch>
                  <a:fillRect l="-1187"/>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7219917" y="1068636"/>
                <a:ext cx="1706493" cy="508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𝑛</m:t>
                              </m:r>
                            </m:e>
                          </m:eqArr>
                        </m:e>
                      </m:d>
                      <m:r>
                        <a:rPr lang="es-ES" i="1">
                          <a:latin typeface="Cambria Math" panose="02040503050406030204" pitchFamily="18" charset="0"/>
                        </a:rPr>
                        <m:t>=</m:t>
                      </m:r>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0</m:t>
                              </m:r>
                            </m:e>
                          </m:eqArr>
                        </m:e>
                      </m:d>
                      <m:r>
                        <a:rPr lang="es-ES" i="1">
                          <a:latin typeface="Cambria Math" panose="02040503050406030204" pitchFamily="18" charset="0"/>
                        </a:rPr>
                        <m:t>=1</m:t>
                      </m:r>
                    </m:oMath>
                  </m:oMathPara>
                </a14:m>
                <a:endParaRPr lang="es-ES" dirty="0">
                  <a:latin typeface="Century" panose="020406040505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219917" y="1068636"/>
                <a:ext cx="1706493" cy="508216"/>
              </a:xfrm>
              <a:prstGeom prst="rect">
                <a:avLst/>
              </a:prstGeom>
              <a:blipFill>
                <a:blip r:embed="rId3"/>
                <a:stretch>
                  <a:fillRect b="-4762"/>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7219917" y="1934179"/>
                <a:ext cx="1811457" cy="508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𝑚</m:t>
                              </m:r>
                            </m:e>
                            <m:e>
                              <m:r>
                                <a:rPr lang="es-ES" i="1">
                                  <a:latin typeface="Cambria Math" panose="02040503050406030204" pitchFamily="18" charset="0"/>
                                </a:rPr>
                                <m:t>𝑛</m:t>
                              </m:r>
                            </m:e>
                          </m:eqArr>
                        </m:e>
                      </m:d>
                      <m:r>
                        <a:rPr lang="es-ES" i="1">
                          <a:latin typeface="Cambria Math" panose="02040503050406030204" pitchFamily="18" charset="0"/>
                        </a:rPr>
                        <m:t>=</m:t>
                      </m:r>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𝑚</m:t>
                              </m:r>
                            </m:e>
                            <m:e>
                              <m:r>
                                <a:rPr lang="es-ES" i="1">
                                  <a:latin typeface="Cambria Math" panose="02040503050406030204" pitchFamily="18" charset="0"/>
                                </a:rPr>
                                <m:t>𝑚</m:t>
                              </m:r>
                              <m:r>
                                <a:rPr lang="es-ES" i="1">
                                  <a:latin typeface="Cambria Math" panose="02040503050406030204" pitchFamily="18" charset="0"/>
                                </a:rPr>
                                <m:t>−</m:t>
                              </m:r>
                              <m:r>
                                <a:rPr lang="es-ES" i="1">
                                  <a:latin typeface="Cambria Math" panose="02040503050406030204" pitchFamily="18" charset="0"/>
                                </a:rPr>
                                <m:t>𝑛</m:t>
                              </m:r>
                            </m:e>
                          </m:eqArr>
                        </m:e>
                      </m:d>
                    </m:oMath>
                  </m:oMathPara>
                </a14:m>
                <a:endParaRPr lang="es-ES" dirty="0">
                  <a:latin typeface="Century" panose="020406040505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7219917" y="1934179"/>
                <a:ext cx="1811457" cy="508216"/>
              </a:xfrm>
              <a:prstGeom prst="rect">
                <a:avLst/>
              </a:prstGeom>
              <a:blipFill>
                <a:blip r:embed="rId4"/>
                <a:stretch>
                  <a:fillRect b="-1190"/>
                </a:stretch>
              </a:blipFill>
            </p:spPr>
            <p:txBody>
              <a:bodyPr/>
              <a:lstStyle/>
              <a:p>
                <a:r>
                  <a:rPr lang="es-ES">
                    <a:noFill/>
                  </a:rPr>
                  <a:t> </a:t>
                </a:r>
              </a:p>
            </p:txBody>
          </p:sp>
        </mc:Fallback>
      </mc:AlternateContent>
      <p:sp>
        <p:nvSpPr>
          <p:cNvPr id="6" name="Flowchart: Magnetic Disk 5"/>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26385"/>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2969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5" y="20049"/>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2" y="2969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14919" y="2969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21"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280930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1.6.1 Números combinatorios</a:t>
            </a:r>
            <a:endParaRPr lang="es-ES"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latin typeface="Century" panose="02040604050505020304" pitchFamily="18" charset="0"/>
                </a:endParaRPr>
              </a:p>
              <a:p>
                <a:pPr marL="0" indent="0" algn="just">
                  <a:buNone/>
                </a:pPr>
                <a:r>
                  <a:rPr lang="es-ES" dirty="0" smtClean="0">
                    <a:solidFill>
                      <a:schemeClr val="tx1"/>
                    </a:solidFill>
                    <a:latin typeface="Century" panose="02040604050505020304" pitchFamily="18" charset="0"/>
                  </a:rPr>
                  <a:t>Propiedades importantes:</a:t>
                </a:r>
              </a:p>
              <a:p>
                <a:pPr marL="0" indent="0" algn="just">
                  <a:buNone/>
                </a:pPr>
                <a:endParaRPr lang="es-ES" dirty="0" smtClean="0">
                  <a:solidFill>
                    <a:schemeClr val="tx1"/>
                  </a:solidFill>
                  <a:latin typeface="Century" panose="02040604050505020304" pitchFamily="18" charset="0"/>
                </a:endParaRPr>
              </a:p>
              <a:p>
                <a:pPr marL="0" indent="0" algn="just">
                  <a:buNone/>
                </a:pPr>
                <a:endParaRPr lang="es-ES" dirty="0" smtClean="0">
                  <a:solidFill>
                    <a:schemeClr val="tx1"/>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a:blip r:embed="rId2"/>
                <a:stretch>
                  <a:fillRect l="-1187"/>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982131" y="2634080"/>
                <a:ext cx="1874167" cy="554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𝑛</m:t>
                              </m:r>
                            </m:e>
                            <m:e>
                              <m:r>
                                <a:rPr lang="es-ES" sz="2000" i="1">
                                  <a:latin typeface="Cambria Math" panose="02040503050406030204" pitchFamily="18" charset="0"/>
                                </a:rPr>
                                <m:t>𝑛</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𝑛</m:t>
                              </m:r>
                            </m:e>
                            <m:e>
                              <m:r>
                                <a:rPr lang="es-ES" sz="2000" i="1">
                                  <a:latin typeface="Cambria Math" panose="02040503050406030204" pitchFamily="18" charset="0"/>
                                </a:rPr>
                                <m:t>0</m:t>
                              </m:r>
                            </m:e>
                          </m:eqArr>
                        </m:e>
                      </m:d>
                      <m:r>
                        <a:rPr lang="es-ES" sz="2000" i="1">
                          <a:latin typeface="Cambria Math" panose="02040503050406030204" pitchFamily="18" charset="0"/>
                        </a:rPr>
                        <m:t>=1</m:t>
                      </m:r>
                    </m:oMath>
                  </m:oMathPara>
                </a14:m>
                <a:endParaRPr lang="es-ES" sz="2000" dirty="0">
                  <a:latin typeface="Century" panose="020406040505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82131" y="2634080"/>
                <a:ext cx="1874167" cy="55444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982131" y="3400346"/>
                <a:ext cx="1970283" cy="554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𝑛</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𝑚</m:t>
                              </m:r>
                              <m:r>
                                <a:rPr lang="es-ES" sz="2000" i="1">
                                  <a:latin typeface="Cambria Math" panose="02040503050406030204" pitchFamily="18" charset="0"/>
                                </a:rPr>
                                <m:t>−</m:t>
                              </m:r>
                              <m:r>
                                <a:rPr lang="es-ES" sz="2000" i="1">
                                  <a:latin typeface="Cambria Math" panose="02040503050406030204" pitchFamily="18" charset="0"/>
                                </a:rPr>
                                <m:t>𝑛</m:t>
                              </m:r>
                            </m:e>
                          </m:eqArr>
                        </m:e>
                      </m:d>
                    </m:oMath>
                  </m:oMathPara>
                </a14:m>
                <a:endParaRPr lang="es-ES" sz="2000" dirty="0">
                  <a:latin typeface="Century" panose="020406040505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82131" y="3400346"/>
                <a:ext cx="1970283" cy="55444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982131" y="4263453"/>
                <a:ext cx="3119828"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𝑛</m:t>
                              </m:r>
                              <m:r>
                                <a:rPr lang="es-ES" sz="2000" i="1">
                                  <a:latin typeface="Cambria Math" panose="02040503050406030204" pitchFamily="18" charset="0"/>
                                </a:rPr>
                                <m:t>−1</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𝑛</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r>
                                <a:rPr lang="es-ES" sz="2000" i="1">
                                  <a:latin typeface="Cambria Math" panose="02040503050406030204" pitchFamily="18" charset="0"/>
                                </a:rPr>
                                <m:t>+1</m:t>
                              </m:r>
                            </m:e>
                            <m:e>
                              <m:r>
                                <a:rPr lang="es-ES" sz="2000" i="1">
                                  <a:latin typeface="Cambria Math" panose="02040503050406030204" pitchFamily="18" charset="0"/>
                                </a:rPr>
                                <m:t>𝑛</m:t>
                              </m:r>
                            </m:e>
                          </m:eqArr>
                        </m:e>
                      </m:d>
                    </m:oMath>
                  </m:oMathPara>
                </a14:m>
                <a:endParaRPr lang="es-ES" sz="2000" dirty="0">
                  <a:latin typeface="Century" panose="020406040505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982131" y="4263453"/>
                <a:ext cx="3119828" cy="605550"/>
              </a:xfrm>
              <a:prstGeom prst="rect">
                <a:avLst/>
              </a:prstGeom>
              <a:blipFill>
                <a:blip r:embed="rId5"/>
                <a:stretch>
                  <a:fillRect/>
                </a:stretch>
              </a:blipFill>
            </p:spPr>
            <p:txBody>
              <a:bodyPr/>
              <a:lstStyle/>
              <a:p>
                <a:r>
                  <a:rPr lang="es-ES">
                    <a:noFill/>
                  </a:rPr>
                  <a:t> </a:t>
                </a:r>
              </a:p>
            </p:txBody>
          </p:sp>
        </mc:Fallback>
      </mc:AlternateContent>
      <p:sp>
        <p:nvSpPr>
          <p:cNvPr id="7" name="Flowchart: Magnetic Disk 6"/>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333571" y="2981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553908" y="2259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774245"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994582" y="1625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214919"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431876"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1"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3610" y="3490367"/>
            <a:ext cx="642938" cy="642938"/>
          </a:xfrm>
          <a:prstGeom prst="rect">
            <a:avLst/>
          </a:prstGeom>
        </p:spPr>
      </p:pic>
      <p:sp>
        <p:nvSpPr>
          <p:cNvPr id="23"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59979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latin typeface="Century" panose="02040604050505020304" pitchFamily="18" charset="0"/>
              </a:rPr>
              <a:t>1.6.1 Números combinatorios</a:t>
            </a:r>
            <a:endParaRPr lang="es-ES" dirty="0">
              <a:latin typeface="Century" panose="020406040505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latin typeface="Century" panose="02040604050505020304" pitchFamily="18" charset="0"/>
                </a:endParaRPr>
              </a:p>
              <a:p>
                <a:pPr marL="0" indent="0" algn="just">
                  <a:buNone/>
                </a:pPr>
                <a:r>
                  <a:rPr lang="es-ES" dirty="0" smtClean="0">
                    <a:solidFill>
                      <a:schemeClr val="tx1"/>
                    </a:solidFill>
                    <a:latin typeface="Century" panose="02040604050505020304" pitchFamily="18" charset="0"/>
                  </a:rPr>
                  <a:t>Ejercicios: calcula los siguientes números combinatorios:</a:t>
                </a:r>
              </a:p>
              <a:p>
                <a:pPr marL="0" indent="0" algn="just">
                  <a:buNone/>
                </a:pPr>
                <a:endParaRPr lang="es-ES" dirty="0" smtClean="0">
                  <a:solidFill>
                    <a:schemeClr val="tx1"/>
                  </a:solidFill>
                  <a:latin typeface="Century" panose="02040604050505020304" pitchFamily="18" charset="0"/>
                </a:endParaRPr>
              </a:p>
              <a:p>
                <a:pPr marL="0" indent="0" algn="just">
                  <a:buNone/>
                </a:pPr>
                <a:endParaRPr lang="es-ES" dirty="0" smtClean="0">
                  <a:solidFill>
                    <a:schemeClr val="tx1"/>
                  </a:solidFill>
                  <a:latin typeface="Century" panose="020406040505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a:blip r:embed="rId2"/>
                <a:stretch>
                  <a:fillRect l="-1187" r="-126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982131" y="2634080"/>
                <a:ext cx="1002967"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𝑎</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6</m:t>
                              </m:r>
                            </m:e>
                            <m:e>
                              <m:r>
                                <a:rPr lang="es-ES" sz="2000" b="0" i="1" smtClean="0">
                                  <a:latin typeface="Cambria Math" panose="02040503050406030204" pitchFamily="18" charset="0"/>
                                </a:rPr>
                                <m:t>2</m:t>
                              </m:r>
                            </m:e>
                          </m:eqArr>
                        </m:e>
                      </m:d>
                    </m:oMath>
                  </m:oMathPara>
                </a14:m>
                <a:endParaRPr lang="es-ES" sz="2000" dirty="0">
                  <a:latin typeface="Century" panose="020406040505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82131" y="2634080"/>
                <a:ext cx="1002967" cy="60349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510993" y="2683132"/>
                <a:ext cx="997517"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𝑏</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8</m:t>
                              </m:r>
                            </m:e>
                            <m:e>
                              <m:r>
                                <a:rPr lang="es-ES" sz="2000" b="0" i="1" smtClean="0">
                                  <a:latin typeface="Cambria Math" panose="02040503050406030204" pitchFamily="18" charset="0"/>
                                </a:rPr>
                                <m:t>8</m:t>
                              </m:r>
                            </m:e>
                          </m:eqArr>
                        </m:e>
                      </m:d>
                    </m:oMath>
                  </m:oMathPara>
                </a14:m>
                <a:endParaRPr lang="es-ES" sz="2000" dirty="0">
                  <a:latin typeface="Century" panose="020406040505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510993" y="2683132"/>
                <a:ext cx="997517" cy="605550"/>
              </a:xfrm>
              <a:prstGeom prst="rect">
                <a:avLst/>
              </a:prstGeom>
              <a:blipFill>
                <a:blip r:embed="rId4"/>
                <a:stretch>
                  <a:fillRect/>
                </a:stretch>
              </a:blipFill>
            </p:spPr>
            <p:txBody>
              <a:bodyPr/>
              <a:lstStyle/>
              <a:p>
                <a:r>
                  <a:rPr lang="es-ES">
                    <a:noFill/>
                  </a:rPr>
                  <a:t> </a:t>
                </a:r>
              </a:p>
            </p:txBody>
          </p:sp>
        </mc:Fallback>
      </mc:AlternateContent>
      <p:sp>
        <p:nvSpPr>
          <p:cNvPr id="7" name="Flowchart: Magnetic Disk 6"/>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333571" y="2981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553908" y="2259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774245"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994582" y="1625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214919"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435256"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1"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274" y="2967213"/>
            <a:ext cx="642938" cy="642938"/>
          </a:xfrm>
          <a:prstGeom prst="rect">
            <a:avLst/>
          </a:prstGeom>
        </p:spPr>
      </p:pic>
      <mc:AlternateContent xmlns:mc="http://schemas.openxmlformats.org/markup-compatibility/2006">
        <mc:Choice xmlns:a14="http://schemas.microsoft.com/office/drawing/2010/main" Requires="a14">
          <p:sp>
            <p:nvSpPr>
              <p:cNvPr id="22" name="Rectangle 4"/>
              <p:cNvSpPr/>
              <p:nvPr/>
            </p:nvSpPr>
            <p:spPr>
              <a:xfrm>
                <a:off x="3939198" y="2632029"/>
                <a:ext cx="1120948"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𝑐</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10</m:t>
                              </m:r>
                            </m:e>
                            <m:e>
                              <m:r>
                                <a:rPr lang="es-ES" sz="2000" b="0" i="1" smtClean="0">
                                  <a:latin typeface="Cambria Math" panose="02040503050406030204" pitchFamily="18" charset="0"/>
                                </a:rPr>
                                <m:t>0</m:t>
                              </m:r>
                            </m:e>
                          </m:eqArr>
                        </m:e>
                      </m:d>
                    </m:oMath>
                  </m:oMathPara>
                </a14:m>
                <a:endParaRPr lang="es-ES" sz="2000" dirty="0">
                  <a:latin typeface="Century" panose="02040604050505020304" pitchFamily="18" charset="0"/>
                </a:endParaRPr>
              </a:p>
            </p:txBody>
          </p:sp>
        </mc:Choice>
        <mc:Fallback>
          <p:sp>
            <p:nvSpPr>
              <p:cNvPr id="22" name="Rectangle 4"/>
              <p:cNvSpPr>
                <a:spLocks noRot="1" noChangeAspect="1" noMove="1" noResize="1" noEditPoints="1" noAdjustHandles="1" noChangeArrowheads="1" noChangeShapeType="1" noTextEdit="1"/>
              </p:cNvSpPr>
              <p:nvPr/>
            </p:nvSpPr>
            <p:spPr>
              <a:xfrm>
                <a:off x="3939198" y="2632029"/>
                <a:ext cx="1120948" cy="603499"/>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3" name="Rectangle 4"/>
              <p:cNvSpPr/>
              <p:nvPr/>
            </p:nvSpPr>
            <p:spPr>
              <a:xfrm>
                <a:off x="5245484" y="2632029"/>
                <a:ext cx="1153906"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𝑑</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20</m:t>
                              </m:r>
                            </m:e>
                            <m:e>
                              <m:r>
                                <a:rPr lang="es-ES" sz="2000" b="0" i="1" smtClean="0">
                                  <a:latin typeface="Cambria Math" panose="02040503050406030204" pitchFamily="18" charset="0"/>
                                </a:rPr>
                                <m:t>19</m:t>
                              </m:r>
                            </m:e>
                          </m:eqArr>
                        </m:e>
                      </m:d>
                    </m:oMath>
                  </m:oMathPara>
                </a14:m>
                <a:endParaRPr lang="es-ES" sz="2000" dirty="0">
                  <a:latin typeface="Century" panose="02040604050505020304" pitchFamily="18" charset="0"/>
                </a:endParaRPr>
              </a:p>
            </p:txBody>
          </p:sp>
        </mc:Choice>
        <mc:Fallback>
          <p:sp>
            <p:nvSpPr>
              <p:cNvPr id="23" name="Rectangle 4"/>
              <p:cNvSpPr>
                <a:spLocks noRot="1" noChangeAspect="1" noMove="1" noResize="1" noEditPoints="1" noAdjustHandles="1" noChangeArrowheads="1" noChangeShapeType="1" noTextEdit="1"/>
              </p:cNvSpPr>
              <p:nvPr/>
            </p:nvSpPr>
            <p:spPr>
              <a:xfrm>
                <a:off x="5245484" y="2632029"/>
                <a:ext cx="1153906" cy="605550"/>
              </a:xfrm>
              <a:prstGeom prst="rect">
                <a:avLst/>
              </a:prstGeom>
              <a:blipFill>
                <a:blip r:embed="rId8"/>
                <a:stretch>
                  <a:fillRect/>
                </a:stretch>
              </a:blipFill>
            </p:spPr>
            <p:txBody>
              <a:bodyPr/>
              <a:lstStyle/>
              <a:p>
                <a:r>
                  <a:rPr lang="es-ES">
                    <a:noFill/>
                  </a:rPr>
                  <a:t> </a:t>
                </a:r>
              </a:p>
            </p:txBody>
          </p:sp>
        </mc:Fallback>
      </mc:AlternateContent>
      <p:sp>
        <p:nvSpPr>
          <p:cNvPr id="25" name="Elipse 24"/>
          <p:cNvSpPr/>
          <p:nvPr/>
        </p:nvSpPr>
        <p:spPr>
          <a:xfrm>
            <a:off x="284110" y="2236289"/>
            <a:ext cx="630289" cy="63028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entury" panose="02040604050505020304" pitchFamily="18" charset="0"/>
              </a:rPr>
              <a:t>21</a:t>
            </a:r>
            <a:endParaRPr lang="es-ES" dirty="0">
              <a:latin typeface="Century" panose="02040604050505020304" pitchFamily="18" charset="0"/>
            </a:endParaRPr>
          </a:p>
        </p:txBody>
      </p:sp>
      <p:sp>
        <p:nvSpPr>
          <p:cNvPr id="26" name="Flowchart: Magnetic Disk 18"/>
          <p:cNvSpPr/>
          <p:nvPr/>
        </p:nvSpPr>
        <p:spPr>
          <a:xfrm>
            <a:off x="2655593"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5372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1261</TotalTime>
  <Words>1575</Words>
  <Application>Microsoft Office PowerPoint</Application>
  <PresentationFormat>Presentación en pantalla (4:3)</PresentationFormat>
  <Paragraphs>521</Paragraphs>
  <Slides>44</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Cambria Math</vt:lpstr>
      <vt:lpstr>Century</vt:lpstr>
      <vt:lpstr>Corbel</vt:lpstr>
      <vt:lpstr>Parallax</vt:lpstr>
      <vt:lpstr>Combinaciones Binomio de Newton</vt:lpstr>
      <vt:lpstr>1.6. Combinaciones</vt:lpstr>
      <vt:lpstr>1.6.1 Números combinatorios</vt:lpstr>
      <vt:lpstr>1.6.1 Números combinatorios</vt:lpstr>
      <vt:lpstr>1.6.1 Números combinatorios</vt:lpstr>
      <vt:lpstr>1.6.1 Números combinatorios</vt:lpstr>
      <vt:lpstr>1.6.1 Números combinatorios</vt:lpstr>
      <vt:lpstr>1.6.1 Números combinatorios</vt:lpstr>
      <vt:lpstr>1.6.1 Números combinatorios</vt:lpstr>
      <vt:lpstr>1.6.2 Combinaciones</vt:lpstr>
      <vt:lpstr>1.6.2. Combinaciones</vt:lpstr>
      <vt:lpstr>1.6.2. Combinaciones</vt:lpstr>
      <vt:lpstr>1.6.2. Combinaciones</vt:lpstr>
      <vt:lpstr>1.6.2. Combinaciones</vt:lpstr>
      <vt:lpstr>1.6.2. Combinaciones</vt:lpstr>
      <vt:lpstr>1.6.3 Combinaciones con repetición</vt:lpstr>
      <vt:lpstr>RESUMEN</vt:lpstr>
      <vt:lpstr>1.8. Binomio de Newton</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1.8.2 Binomio de Newton</vt:lpstr>
      <vt:lpstr>1.8.2 Binomio de Newton</vt:lpstr>
      <vt:lpstr>1.8.2 Binomio de Newton</vt:lpstr>
      <vt:lpstr>1.8.2 Binomio de Newton</vt:lpstr>
      <vt:lpstr>1.8.3 Binomio de Newton. Término n</vt:lpstr>
      <vt:lpstr>1.8.3 Binomio de Newton. Término n</vt:lpstr>
      <vt:lpstr>1.8.3 Binomio de Newton. Término n</vt:lpstr>
      <vt:lpstr>1.8.3 Binomio de Newton. Término n</vt:lpstr>
      <vt:lpstr>1.8.3 Binomio de Newton. Término n</vt:lpstr>
      <vt:lpstr>Actividades investigación matemática</vt:lpstr>
      <vt:lpstr>Actividades investigación matemática</vt:lpstr>
      <vt:lpstr>Actividades investigación matemática</vt:lpstr>
      <vt:lpstr>Actividades investigación matemática</vt:lpstr>
      <vt:lpstr>Actividades investigación matemática</vt:lpstr>
      <vt:lpstr>Actividades investigación matemática</vt:lpstr>
      <vt:lpstr>Actividades investigación matemática</vt:lpstr>
      <vt:lpstr>Actividades investigación matemática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Ampliación matemáticas</dc:title>
  <dc:creator>Vik</dc:creator>
  <cp:lastModifiedBy>Victor Concejero Sanz</cp:lastModifiedBy>
  <cp:revision>76</cp:revision>
  <dcterms:created xsi:type="dcterms:W3CDTF">2013-09-07T09:11:55Z</dcterms:created>
  <dcterms:modified xsi:type="dcterms:W3CDTF">2019-10-14T05:24:24Z</dcterms:modified>
</cp:coreProperties>
</file>