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12"/>
  </p:notesMasterIdLst>
  <p:handoutMasterIdLst>
    <p:handoutMasterId r:id="rId113"/>
  </p:handoutMasterIdLst>
  <p:sldIdLst>
    <p:sldId id="256" r:id="rId2"/>
    <p:sldId id="364" r:id="rId3"/>
    <p:sldId id="257" r:id="rId4"/>
    <p:sldId id="258" r:id="rId5"/>
    <p:sldId id="259" r:id="rId6"/>
    <p:sldId id="260" r:id="rId7"/>
    <p:sldId id="261" r:id="rId8"/>
    <p:sldId id="262" r:id="rId9"/>
    <p:sldId id="263" r:id="rId10"/>
    <p:sldId id="322" r:id="rId11"/>
    <p:sldId id="266" r:id="rId12"/>
    <p:sldId id="287" r:id="rId13"/>
    <p:sldId id="264" r:id="rId14"/>
    <p:sldId id="324" r:id="rId15"/>
    <p:sldId id="325" r:id="rId16"/>
    <p:sldId id="265" r:id="rId17"/>
    <p:sldId id="267" r:id="rId18"/>
    <p:sldId id="268" r:id="rId19"/>
    <p:sldId id="269" r:id="rId20"/>
    <p:sldId id="270" r:id="rId21"/>
    <p:sldId id="365" r:id="rId22"/>
    <p:sldId id="271" r:id="rId23"/>
    <p:sldId id="326" r:id="rId24"/>
    <p:sldId id="327" r:id="rId25"/>
    <p:sldId id="328" r:id="rId26"/>
    <p:sldId id="329" r:id="rId27"/>
    <p:sldId id="330" r:id="rId28"/>
    <p:sldId id="272" r:id="rId29"/>
    <p:sldId id="273" r:id="rId30"/>
    <p:sldId id="274" r:id="rId31"/>
    <p:sldId id="331" r:id="rId32"/>
    <p:sldId id="333" r:id="rId33"/>
    <p:sldId id="275" r:id="rId34"/>
    <p:sldId id="276" r:id="rId35"/>
    <p:sldId id="277" r:id="rId36"/>
    <p:sldId id="278" r:id="rId37"/>
    <p:sldId id="279" r:id="rId38"/>
    <p:sldId id="334" r:id="rId39"/>
    <p:sldId id="335" r:id="rId40"/>
    <p:sldId id="336" r:id="rId41"/>
    <p:sldId id="280" r:id="rId42"/>
    <p:sldId id="281" r:id="rId43"/>
    <p:sldId id="282" r:id="rId44"/>
    <p:sldId id="283" r:id="rId45"/>
    <p:sldId id="284" r:id="rId46"/>
    <p:sldId id="285" r:id="rId47"/>
    <p:sldId id="366" r:id="rId48"/>
    <p:sldId id="286" r:id="rId49"/>
    <p:sldId id="289" r:id="rId50"/>
    <p:sldId id="288" r:id="rId51"/>
    <p:sldId id="367" r:id="rId52"/>
    <p:sldId id="337" r:id="rId53"/>
    <p:sldId id="338" r:id="rId54"/>
    <p:sldId id="339" r:id="rId55"/>
    <p:sldId id="290" r:id="rId56"/>
    <p:sldId id="291" r:id="rId57"/>
    <p:sldId id="292" r:id="rId58"/>
    <p:sldId id="340" r:id="rId59"/>
    <p:sldId id="293" r:id="rId60"/>
    <p:sldId id="294" r:id="rId61"/>
    <p:sldId id="295" r:id="rId62"/>
    <p:sldId id="344" r:id="rId63"/>
    <p:sldId id="345" r:id="rId64"/>
    <p:sldId id="346" r:id="rId65"/>
    <p:sldId id="347" r:id="rId66"/>
    <p:sldId id="296" r:id="rId67"/>
    <p:sldId id="297" r:id="rId68"/>
    <p:sldId id="299" r:id="rId69"/>
    <p:sldId id="300" r:id="rId70"/>
    <p:sldId id="341" r:id="rId71"/>
    <p:sldId id="298" r:id="rId72"/>
    <p:sldId id="348" r:id="rId73"/>
    <p:sldId id="349" r:id="rId74"/>
    <p:sldId id="350" r:id="rId75"/>
    <p:sldId id="351" r:id="rId76"/>
    <p:sldId id="352" r:id="rId77"/>
    <p:sldId id="353" r:id="rId78"/>
    <p:sldId id="301" r:id="rId79"/>
    <p:sldId id="342" r:id="rId80"/>
    <p:sldId id="302" r:id="rId81"/>
    <p:sldId id="304" r:id="rId82"/>
    <p:sldId id="305" r:id="rId83"/>
    <p:sldId id="303" r:id="rId84"/>
    <p:sldId id="354" r:id="rId85"/>
    <p:sldId id="355" r:id="rId86"/>
    <p:sldId id="356" r:id="rId87"/>
    <p:sldId id="306" r:id="rId88"/>
    <p:sldId id="307" r:id="rId89"/>
    <p:sldId id="308" r:id="rId90"/>
    <p:sldId id="309" r:id="rId91"/>
    <p:sldId id="310" r:id="rId92"/>
    <p:sldId id="312" r:id="rId93"/>
    <p:sldId id="313" r:id="rId94"/>
    <p:sldId id="314" r:id="rId95"/>
    <p:sldId id="315" r:id="rId96"/>
    <p:sldId id="311" r:id="rId97"/>
    <p:sldId id="357" r:id="rId98"/>
    <p:sldId id="358" r:id="rId99"/>
    <p:sldId id="359" r:id="rId100"/>
    <p:sldId id="363" r:id="rId101"/>
    <p:sldId id="316" r:id="rId102"/>
    <p:sldId id="317" r:id="rId103"/>
    <p:sldId id="318" r:id="rId104"/>
    <p:sldId id="319" r:id="rId105"/>
    <p:sldId id="320" r:id="rId106"/>
    <p:sldId id="321" r:id="rId107"/>
    <p:sldId id="360" r:id="rId108"/>
    <p:sldId id="361" r:id="rId109"/>
    <p:sldId id="362" r:id="rId110"/>
    <p:sldId id="343" r:id="rId11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3"/>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147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F430F-E384-4281-914B-4C2CB246741C}" type="datetimeFigureOut">
              <a:rPr lang="es-ES" smtClean="0"/>
              <a:t>25/03/2019</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BC9FAE-46F7-49B8-A93B-FCDC36268793}" type="slidenum">
              <a:rPr lang="es-ES" smtClean="0"/>
              <a:t>‹Nº›</a:t>
            </a:fld>
            <a:endParaRPr lang="es-ES"/>
          </a:p>
        </p:txBody>
      </p:sp>
    </p:spTree>
    <p:extLst>
      <p:ext uri="{BB962C8B-B14F-4D97-AF65-F5344CB8AC3E}">
        <p14:creationId xmlns:p14="http://schemas.microsoft.com/office/powerpoint/2010/main" val="34220183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DC755-CC5F-4BA3-BC83-B1A4F236D5AB}" type="datetimeFigureOut">
              <a:rPr lang="es-ES" smtClean="0"/>
              <a:t>25/03/2019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87B57-376B-4848-8587-987E7BD5EE4C}" type="slidenum">
              <a:rPr lang="es-ES" smtClean="0"/>
              <a:t>‹Nº›</a:t>
            </a:fld>
            <a:endParaRPr lang="es-ES"/>
          </a:p>
        </p:txBody>
      </p:sp>
    </p:spTree>
    <p:extLst>
      <p:ext uri="{BB962C8B-B14F-4D97-AF65-F5344CB8AC3E}">
        <p14:creationId xmlns:p14="http://schemas.microsoft.com/office/powerpoint/2010/main" val="29528753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BC87B57-376B-4848-8587-987E7BD5EE4C}" type="slidenum">
              <a:rPr lang="es-ES" smtClean="0"/>
              <a:t>1</a:t>
            </a:fld>
            <a:endParaRPr lang="es-ES"/>
          </a:p>
        </p:txBody>
      </p:sp>
    </p:spTree>
    <p:extLst>
      <p:ext uri="{BB962C8B-B14F-4D97-AF65-F5344CB8AC3E}">
        <p14:creationId xmlns:p14="http://schemas.microsoft.com/office/powerpoint/2010/main" val="1113349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cstate="email">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5FF7254D-EE5E-4F16-AC56-4EFA6A3BE4A2}" type="datetimeFigureOut">
              <a:rPr lang="es-ES" smtClean="0"/>
              <a:t>25/03/2019</a:t>
            </a:fld>
            <a:endParaRPr lang="es-ES"/>
          </a:p>
        </p:txBody>
      </p:sp>
      <p:sp>
        <p:nvSpPr>
          <p:cNvPr id="5" name="Footer Placeholder 4"/>
          <p:cNvSpPr>
            <a:spLocks noGrp="1"/>
          </p:cNvSpPr>
          <p:nvPr>
            <p:ph type="ftr" sz="quarter" idx="11"/>
          </p:nvPr>
        </p:nvSpPr>
        <p:spPr>
          <a:xfrm>
            <a:off x="1900237" y="5410202"/>
            <a:ext cx="3843665" cy="365125"/>
          </a:xfrm>
        </p:spPr>
        <p:txBody>
          <a:bodyPr/>
          <a:lstStyle/>
          <a:p>
            <a:endParaRPr lang="es-ES"/>
          </a:p>
        </p:txBody>
      </p:sp>
      <p:sp>
        <p:nvSpPr>
          <p:cNvPr id="6" name="Slide Number Placeholder 5"/>
          <p:cNvSpPr>
            <a:spLocks noGrp="1"/>
          </p:cNvSpPr>
          <p:nvPr>
            <p:ph type="sldNum" sz="quarter" idx="12"/>
          </p:nvPr>
        </p:nvSpPr>
        <p:spPr>
          <a:xfrm>
            <a:off x="7915603" y="5410200"/>
            <a:ext cx="578317" cy="365125"/>
          </a:xfrm>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12163017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FF7254D-EE5E-4F16-AC56-4EFA6A3BE4A2}" type="datetimeFigureOut">
              <a:rPr lang="es-ES" smtClean="0"/>
              <a:t>25/03/2019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21406700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FF7254D-EE5E-4F16-AC56-4EFA6A3BE4A2}" type="datetimeFigureOut">
              <a:rPr lang="es-ES" smtClean="0"/>
              <a:t>25/03/2019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29387361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FF7254D-EE5E-4F16-AC56-4EFA6A3BE4A2}" type="datetimeFigureOut">
              <a:rPr lang="es-ES" smtClean="0"/>
              <a:t>25/03/2019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58AA6E2-0B17-403B-A0C1-50207C29C00A}" type="slidenum">
              <a:rPr lang="es-ES" smtClean="0"/>
              <a:t>‹Nº›</a:t>
            </a:fld>
            <a:endParaRPr lang="es-ES"/>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12958179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FF7254D-EE5E-4F16-AC56-4EFA6A3BE4A2}" type="datetimeFigureOut">
              <a:rPr lang="es-ES" smtClean="0"/>
              <a:t>25/03/2019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18833345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5FF7254D-EE5E-4F16-AC56-4EFA6A3BE4A2}" type="datetimeFigureOut">
              <a:rPr lang="es-ES" smtClean="0"/>
              <a:t>25/03/2019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18657757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s-ES" smtClean="0"/>
              <a:t>Haga clic en el icono para agregar una imagen</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s-ES" smtClean="0"/>
              <a:t>Haga clic en el icono para agregar una imagen</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s-ES" smtClean="0"/>
              <a:t>Haga clic en el icono para agregar una imagen</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5FF7254D-EE5E-4F16-AC56-4EFA6A3BE4A2}" type="datetimeFigureOut">
              <a:rPr lang="es-ES" smtClean="0"/>
              <a:t>25/03/2019</a:t>
            </a:fld>
            <a:endParaRPr lang="es-ES"/>
          </a:p>
        </p:txBody>
      </p:sp>
      <p:sp>
        <p:nvSpPr>
          <p:cNvPr id="4" name="Footer Placeholder 3"/>
          <p:cNvSpPr>
            <a:spLocks noGrp="1"/>
          </p:cNvSpPr>
          <p:nvPr>
            <p:ph type="ftr" sz="quarter" idx="11"/>
          </p:nvPr>
        </p:nvSpPr>
        <p:spPr/>
        <p:txBody>
          <a:bodyPr/>
          <a:lstStyle>
            <a:lvl1pPr>
              <a:defRPr cap="all" baseline="0"/>
            </a:lvl1pPr>
          </a:lstStyle>
          <a:p>
            <a:endParaRPr lang="es-ES"/>
          </a:p>
        </p:txBody>
      </p:sp>
      <p:sp>
        <p:nvSpPr>
          <p:cNvPr id="5" name="Slide Number Placeholder 4"/>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39283181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FF7254D-EE5E-4F16-AC56-4EFA6A3BE4A2}" type="datetimeFigureOut">
              <a:rPr lang="es-ES" smtClean="0"/>
              <a:t>25/03/2019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32460499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FF7254D-EE5E-4F16-AC56-4EFA6A3BE4A2}" type="datetimeFigureOut">
              <a:rPr lang="es-ES" smtClean="0"/>
              <a:t>25/03/2019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21524468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s-ES" smtClean="0"/>
              <a:t>Haga clic para modificar el estilo de título del patrón</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5FF7254D-EE5E-4F16-AC56-4EFA6A3BE4A2}" type="datetimeFigureOut">
              <a:rPr lang="es-ES" smtClean="0"/>
              <a:t>25/03/2019</a:t>
            </a:fld>
            <a:endParaRPr lang="es-ES"/>
          </a:p>
        </p:txBody>
      </p:sp>
      <p:sp>
        <p:nvSpPr>
          <p:cNvPr id="50" name="Footer Placeholder 4"/>
          <p:cNvSpPr>
            <a:spLocks noGrp="1"/>
          </p:cNvSpPr>
          <p:nvPr>
            <p:ph type="ftr" sz="quarter" idx="11"/>
          </p:nvPr>
        </p:nvSpPr>
        <p:spPr>
          <a:xfrm>
            <a:off x="856059" y="5883276"/>
            <a:ext cx="4679482" cy="365125"/>
          </a:xfrm>
        </p:spPr>
        <p:txBody>
          <a:bodyPr/>
          <a:lstStyle/>
          <a:p>
            <a:endParaRPr lang="es-ES"/>
          </a:p>
        </p:txBody>
      </p:sp>
      <p:sp>
        <p:nvSpPr>
          <p:cNvPr id="51" name="Slide Number Placeholder 5"/>
          <p:cNvSpPr>
            <a:spLocks noGrp="1"/>
          </p:cNvSpPr>
          <p:nvPr>
            <p:ph type="sldNum" sz="quarter" idx="12"/>
          </p:nvPr>
        </p:nvSpPr>
        <p:spPr>
          <a:xfrm>
            <a:off x="7707241" y="5883275"/>
            <a:ext cx="578317" cy="365125"/>
          </a:xfrm>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28257796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FF7254D-EE5E-4F16-AC56-4EFA6A3BE4A2}" type="datetimeFigureOut">
              <a:rPr lang="es-ES" smtClean="0"/>
              <a:t>25/03/2019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9067351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FF7254D-EE5E-4F16-AC56-4EFA6A3BE4A2}" type="datetimeFigureOut">
              <a:rPr lang="es-ES" smtClean="0"/>
              <a:t>25/03/2019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5658883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56058" y="3073398"/>
            <a:ext cx="3658793"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3073398"/>
            <a:ext cx="3656408"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FF7254D-EE5E-4F16-AC56-4EFA6A3BE4A2}" type="datetimeFigureOut">
              <a:rPr lang="es-ES" smtClean="0"/>
              <a:t>25/03/2019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10794715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FF7254D-EE5E-4F16-AC56-4EFA6A3BE4A2}" type="datetimeFigureOut">
              <a:rPr lang="es-ES" smtClean="0"/>
              <a:t>25/03/2019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1004742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7254D-EE5E-4F16-AC56-4EFA6A3BE4A2}" type="datetimeFigureOut">
              <a:rPr lang="es-ES" smtClean="0"/>
              <a:t>25/03/2019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25093237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FF7254D-EE5E-4F16-AC56-4EFA6A3BE4A2}" type="datetimeFigureOut">
              <a:rPr lang="es-ES" smtClean="0"/>
              <a:t>25/03/2019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22567708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FF7254D-EE5E-4F16-AC56-4EFA6A3BE4A2}" type="datetimeFigureOut">
              <a:rPr lang="es-ES" smtClean="0"/>
              <a:t>25/03/2019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58AA6E2-0B17-403B-A0C1-50207C29C00A}" type="slidenum">
              <a:rPr lang="es-ES" smtClean="0"/>
              <a:t>‹Nº›</a:t>
            </a:fld>
            <a:endParaRPr lang="es-ES"/>
          </a:p>
        </p:txBody>
      </p:sp>
    </p:spTree>
    <p:extLst>
      <p:ext uri="{BB962C8B-B14F-4D97-AF65-F5344CB8AC3E}">
        <p14:creationId xmlns:p14="http://schemas.microsoft.com/office/powerpoint/2010/main" val="39902119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FF7254D-EE5E-4F16-AC56-4EFA6A3BE4A2}" type="datetimeFigureOut">
              <a:rPr lang="es-ES" smtClean="0"/>
              <a:t>25/03/2019</a:t>
            </a:fld>
            <a:endParaRPr lang="es-ES"/>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8AA6E2-0B17-403B-A0C1-50207C29C00A}" type="slidenum">
              <a:rPr lang="es-ES" smtClean="0"/>
              <a:t>‹Nº›</a:t>
            </a:fld>
            <a:endParaRPr lang="es-ES"/>
          </a:p>
        </p:txBody>
      </p:sp>
    </p:spTree>
    <p:extLst>
      <p:ext uri="{BB962C8B-B14F-4D97-AF65-F5344CB8AC3E}">
        <p14:creationId xmlns:p14="http://schemas.microsoft.com/office/powerpoint/2010/main" val="37963225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adimension.blogspot.com.es/p/carnaval-de-matematicas.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 Id="rId11" Type="http://schemas.openxmlformats.org/officeDocument/2006/relationships/image" Target="../media/image6.gif"/><Relationship Id="rId10" Type="http://schemas.openxmlformats.org/officeDocument/2006/relationships/image" Target="../media/image7.gif"/><Relationship Id="rId4" Type="http://schemas.openxmlformats.org/officeDocument/2006/relationships/image" Target="../media/image210.png"/><Relationship Id="rId9" Type="http://schemas.openxmlformats.org/officeDocument/2006/relationships/image" Target="../media/image158.png"/></Relationships>
</file>

<file path=ppt/slides/_rels/slide10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300.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410.png"/></Relationships>
</file>

<file path=ppt/slides/_rels/slide102.xml.rels><?xml version="1.0" encoding="UTF-8" standalone="yes"?>
<Relationships xmlns="http://schemas.openxmlformats.org/package/2006/relationships"><Relationship Id="rId3" Type="http://schemas.openxmlformats.org/officeDocument/2006/relationships/image" Target="../media/image1330.png"/><Relationship Id="rId7" Type="http://schemas.openxmlformats.org/officeDocument/2006/relationships/image" Target="../media/image6.gif"/><Relationship Id="rId2" Type="http://schemas.openxmlformats.org/officeDocument/2006/relationships/image" Target="../media/image1320.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1350.png"/><Relationship Id="rId4" Type="http://schemas.openxmlformats.org/officeDocument/2006/relationships/image" Target="../media/image1340.png"/></Relationships>
</file>

<file path=ppt/slides/_rels/slide103.xml.rels><?xml version="1.0" encoding="UTF-8" standalone="yes"?>
<Relationships xmlns="http://schemas.openxmlformats.org/package/2006/relationships"><Relationship Id="rId3" Type="http://schemas.openxmlformats.org/officeDocument/2006/relationships/image" Target="../media/image1370.png"/><Relationship Id="rId2" Type="http://schemas.openxmlformats.org/officeDocument/2006/relationships/image" Target="../media/image1360.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380.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1.png"/><Relationship Id="rId2" Type="http://schemas.openxmlformats.org/officeDocument/2006/relationships/image" Target="../media/image1390.pn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74.png"/><Relationship Id="rId4" Type="http://schemas.openxmlformats.org/officeDocument/2006/relationships/image" Target="../media/image1440.png"/></Relationships>
</file>

<file path=ppt/slides/_rels/slide105.xml.rels><?xml version="1.0" encoding="UTF-8" standalone="yes"?>
<Relationships xmlns="http://schemas.openxmlformats.org/package/2006/relationships"><Relationship Id="rId3" Type="http://schemas.openxmlformats.org/officeDocument/2006/relationships/image" Target="../media/image1460.png"/><Relationship Id="rId2" Type="http://schemas.openxmlformats.org/officeDocument/2006/relationships/image" Target="../media/image1430.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4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5.png"/><Relationship Id="rId7" Type="http://schemas.openxmlformats.org/officeDocument/2006/relationships/image" Target="../media/image7.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png"/><Relationship Id="rId7" Type="http://schemas.openxmlformats.org/officeDocument/2006/relationships/image" Target="../media/image16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6.gif"/><Relationship Id="rId5" Type="http://schemas.openxmlformats.org/officeDocument/2006/relationships/image" Target="../media/image29.png"/><Relationship Id="rId10" Type="http://schemas.openxmlformats.org/officeDocument/2006/relationships/image" Target="../media/image7.gif"/><Relationship Id="rId9" Type="http://schemas.openxmlformats.org/officeDocument/2006/relationships/image" Target="../media/image162.png"/></Relationships>
</file>

<file path=ppt/slides/_rels/slide13.xml.rels><?xml version="1.0" encoding="UTF-8" standalone="yes"?>
<Relationships xmlns="http://schemas.openxmlformats.org/package/2006/relationships"><Relationship Id="rId7" Type="http://schemas.openxmlformats.org/officeDocument/2006/relationships/image" Target="../media/image23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3" Type="http://schemas.openxmlformats.org/officeDocument/2006/relationships/image" Target="../media/image165.png"/><Relationship Id="rId12" Type="http://schemas.openxmlformats.org/officeDocument/2006/relationships/image" Target="../media/image164.png"/><Relationship Id="rId2" Type="http://schemas.openxmlformats.org/officeDocument/2006/relationships/image" Target="../media/image17.png"/><Relationship Id="rId16" Type="http://schemas.openxmlformats.org/officeDocument/2006/relationships/image" Target="../media/image168.png"/><Relationship Id="rId1" Type="http://schemas.openxmlformats.org/officeDocument/2006/relationships/slideLayout" Target="../slideLayouts/slideLayout2.xml"/><Relationship Id="rId11" Type="http://schemas.openxmlformats.org/officeDocument/2006/relationships/image" Target="../media/image163.png"/><Relationship Id="rId15" Type="http://schemas.openxmlformats.org/officeDocument/2006/relationships/image" Target="../media/image167.png"/><Relationship Id="rId14" Type="http://schemas.openxmlformats.org/officeDocument/2006/relationships/image" Target="../media/image166.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8.png"/><Relationship Id="rId9" Type="http://schemas.openxmlformats.org/officeDocument/2006/relationships/image" Target="../media/image16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81.xml"/><Relationship Id="rId18" Type="http://schemas.openxmlformats.org/officeDocument/2006/relationships/slide" Target="slide102.xml"/><Relationship Id="rId3" Type="http://schemas.openxmlformats.org/officeDocument/2006/relationships/slide" Target="slide16.xml"/><Relationship Id="rId7" Type="http://schemas.openxmlformats.org/officeDocument/2006/relationships/slide" Target="slide48.xml"/><Relationship Id="rId12" Type="http://schemas.openxmlformats.org/officeDocument/2006/relationships/slide" Target="slide78.xml"/><Relationship Id="rId17" Type="http://schemas.openxmlformats.org/officeDocument/2006/relationships/slide" Target="slide101.xml"/><Relationship Id="rId2" Type="http://schemas.openxmlformats.org/officeDocument/2006/relationships/slide" Target="slide4.xml"/><Relationship Id="rId16" Type="http://schemas.openxmlformats.org/officeDocument/2006/relationships/slide" Target="slide92.xml"/><Relationship Id="rId1" Type="http://schemas.openxmlformats.org/officeDocument/2006/relationships/slideLayout" Target="../slideLayouts/slideLayout2.xml"/><Relationship Id="rId6" Type="http://schemas.openxmlformats.org/officeDocument/2006/relationships/slide" Target="slide41.xml"/><Relationship Id="rId11" Type="http://schemas.openxmlformats.org/officeDocument/2006/relationships/slide" Target="slide68.xml"/><Relationship Id="rId5" Type="http://schemas.openxmlformats.org/officeDocument/2006/relationships/slide" Target="slide33.xml"/><Relationship Id="rId15" Type="http://schemas.openxmlformats.org/officeDocument/2006/relationships/slide" Target="slide89.xml"/><Relationship Id="rId10" Type="http://schemas.openxmlformats.org/officeDocument/2006/relationships/slide" Target="slide66.xml"/><Relationship Id="rId19" Type="http://schemas.openxmlformats.org/officeDocument/2006/relationships/slide" Target="slide110.xml"/><Relationship Id="rId4" Type="http://schemas.openxmlformats.org/officeDocument/2006/relationships/slide" Target="slide28.xml"/><Relationship Id="rId9" Type="http://schemas.openxmlformats.org/officeDocument/2006/relationships/slide" Target="slide56.xml"/><Relationship Id="rId14" Type="http://schemas.openxmlformats.org/officeDocument/2006/relationships/slide" Target="slide87.xml"/></Relationships>
</file>

<file path=ppt/slides/_rels/slide20.xml.rels><?xml version="1.0" encoding="UTF-8" standalone="yes"?>
<Relationships xmlns="http://schemas.openxmlformats.org/package/2006/relationships"><Relationship Id="rId7" Type="http://schemas.openxmlformats.org/officeDocument/2006/relationships/image" Target="../media/image36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6.gif"/><Relationship Id="rId5" Type="http://schemas.openxmlformats.org/officeDocument/2006/relationships/image" Target="../media/image340.png"/><Relationship Id="rId10" Type="http://schemas.openxmlformats.org/officeDocument/2006/relationships/image" Target="../media/image21.png"/><Relationship Id="rId9" Type="http://schemas.openxmlformats.org/officeDocument/2006/relationships/image" Target="../media/image171.png"/></Relationships>
</file>

<file path=ppt/slides/_rels/slide21.xml.rels><?xml version="1.0" encoding="UTF-8" standalone="yes"?>
<Relationships xmlns="http://schemas.openxmlformats.org/package/2006/relationships"><Relationship Id="rId8" Type="http://schemas.openxmlformats.org/officeDocument/2006/relationships/image" Target="../media/image3700.png"/><Relationship Id="rId3" Type="http://schemas.openxmlformats.org/officeDocument/2006/relationships/image" Target="../media/image21.png"/><Relationship Id="rId7" Type="http://schemas.openxmlformats.org/officeDocument/2006/relationships/image" Target="../media/image360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3400.png"/><Relationship Id="rId9" Type="http://schemas.openxmlformats.org/officeDocument/2006/relationships/image" Target="../media/image6.gif"/></Relationships>
</file>

<file path=ppt/slides/_rels/slide22.xml.rels><?xml version="1.0" encoding="UTF-8" standalone="yes"?>
<Relationships xmlns="http://schemas.openxmlformats.org/package/2006/relationships"><Relationship Id="rId7"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 Id="rId9" Type="http://schemas.openxmlformats.org/officeDocument/2006/relationships/image" Target="../media/image6.gif"/></Relationships>
</file>

<file path=ppt/slides/_rels/slide29.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0.png"/><Relationship Id="rId7" Type="http://schemas.openxmlformats.org/officeDocument/2006/relationships/image" Target="../media/image470.png"/><Relationship Id="rId12"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11" Type="http://schemas.openxmlformats.org/officeDocument/2006/relationships/image" Target="../media/image175.png"/><Relationship Id="rId6" Type="http://schemas.openxmlformats.org/officeDocument/2006/relationships/image" Target="../media/image460.png"/><Relationship Id="rId5" Type="http://schemas.openxmlformats.org/officeDocument/2006/relationships/image" Target="../media/image450.png"/><Relationship Id="rId10" Type="http://schemas.openxmlformats.org/officeDocument/2006/relationships/image" Target="../media/image500.png"/><Relationship Id="rId9" Type="http://schemas.openxmlformats.org/officeDocument/2006/relationships/image" Target="../media/image49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76.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70.png"/><Relationship Id="rId4" Type="http://schemas.openxmlformats.org/officeDocument/2006/relationships/image" Target="../media/image530.png"/></Relationships>
</file>

<file path=ppt/slides/_rels/slide3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540.png"/><Relationship Id="rId7"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550.png"/></Relationships>
</file>

<file path=ppt/slides/_rels/slide35.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90.png"/><Relationship Id="rId4" Type="http://schemas.openxmlformats.org/officeDocument/2006/relationships/image" Target="../media/image580.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6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83.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77.png"/><Relationship Id="rId4" Type="http://schemas.openxmlformats.org/officeDocument/2006/relationships/image" Target="../media/image6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650.png"/><Relationship Id="rId4" Type="http://schemas.openxmlformats.org/officeDocument/2006/relationships/image" Target="../media/image640.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660.png"/><Relationship Id="rId4" Type="http://schemas.openxmlformats.org/officeDocument/2006/relationships/image" Target="../media/image640.png"/></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9.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591.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1.png"/><Relationship Id="rId7"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image" Target="../media/image710.png"/><Relationship Id="rId7" Type="http://schemas.openxmlformats.org/officeDocument/2006/relationships/image" Target="../media/image74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30.png"/><Relationship Id="rId5" Type="http://schemas.openxmlformats.org/officeDocument/2006/relationships/image" Target="../media/image720.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image" Target="../media/image87.png"/><Relationship Id="rId7" Type="http://schemas.openxmlformats.org/officeDocument/2006/relationships/image" Target="../media/image74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30.png"/><Relationship Id="rId5" Type="http://schemas.openxmlformats.org/officeDocument/2006/relationships/image" Target="../media/image720.png"/><Relationship Id="rId4" Type="http://schemas.openxmlformats.org/officeDocument/2006/relationships/image" Target="../media/image42.png"/><Relationship Id="rId9" Type="http://schemas.openxmlformats.org/officeDocument/2006/relationships/image" Target="../media/image6.gif"/></Relationships>
</file>

<file path=ppt/slides/_rels/slide58.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30.png"/><Relationship Id="rId5" Type="http://schemas.openxmlformats.org/officeDocument/2006/relationships/image" Target="../media/image720.png"/><Relationship Id="rId10" Type="http://schemas.openxmlformats.org/officeDocument/2006/relationships/image" Target="../media/image6.gif"/><Relationship Id="rId4" Type="http://schemas.openxmlformats.org/officeDocument/2006/relationships/image" Target="../media/image42.png"/><Relationship Id="rId9"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7.gif"/></Relationships>
</file>

<file path=ppt/slides/_rels/slide60.xml.rels><?xml version="1.0" encoding="UTF-8" standalone="yes"?>
<Relationships xmlns="http://schemas.openxmlformats.org/package/2006/relationships"><Relationship Id="rId3" Type="http://schemas.openxmlformats.org/officeDocument/2006/relationships/image" Target="../media/image800.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95.png"/><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98.pn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840.png"/><Relationship Id="rId7" Type="http://schemas.openxmlformats.org/officeDocument/2006/relationships/image" Target="../media/image88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70.png"/><Relationship Id="rId5" Type="http://schemas.openxmlformats.org/officeDocument/2006/relationships/image" Target="../media/image860.png"/><Relationship Id="rId4" Type="http://schemas.openxmlformats.org/officeDocument/2006/relationships/image" Target="../media/image850.png"/></Relationships>
</file>

<file path=ppt/slides/_rels/slide67.xml.rels><?xml version="1.0" encoding="UTF-8" standalone="yes"?>
<Relationships xmlns="http://schemas.openxmlformats.org/package/2006/relationships"><Relationship Id="rId3" Type="http://schemas.openxmlformats.org/officeDocument/2006/relationships/image" Target="../media/image890.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60.png"/><Relationship Id="rId5" Type="http://schemas.openxmlformats.org/officeDocument/2006/relationships/image" Target="../media/image950.png"/><Relationship Id="rId4" Type="http://schemas.openxmlformats.org/officeDocument/2006/relationships/image" Target="../media/image940.png"/></Relationships>
</file>

<file path=ppt/slides/_rels/slide69.xml.rels><?xml version="1.0" encoding="UTF-8" standalone="yes"?>
<Relationships xmlns="http://schemas.openxmlformats.org/package/2006/relationships"><Relationship Id="rId3" Type="http://schemas.openxmlformats.org/officeDocument/2006/relationships/image" Target="../media/image970.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79.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0.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30.png"/><Relationship Id="rId5" Type="http://schemas.openxmlformats.org/officeDocument/2006/relationships/image" Target="../media/image1020.png"/><Relationship Id="rId4" Type="http://schemas.openxmlformats.org/officeDocument/2006/relationships/image" Target="../media/image1010.png"/></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122.png"/><Relationship Id="rId4" Type="http://schemas.openxmlformats.org/officeDocument/2006/relationships/image" Target="../media/image121.png"/></Relationships>
</file>

<file path=ppt/slides/_rels/slide8.xml.rels><?xml version="1.0" encoding="UTF-8" standalone="yes"?>
<Relationships xmlns="http://schemas.openxmlformats.org/package/2006/relationships"><Relationship Id="rId8" Type="http://schemas.openxmlformats.org/officeDocument/2006/relationships/image" Target="../media/image1110.png"/><Relationship Id="rId13" Type="http://schemas.openxmlformats.org/officeDocument/2006/relationships/image" Target="../media/image6.gif"/><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7.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040.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06.png"/></Relationships>
</file>

<file path=ppt/slides/_rels/slide81.xml.rels><?xml version="1.0" encoding="UTF-8" standalone="yes"?>
<Relationships xmlns="http://schemas.openxmlformats.org/package/2006/relationships"><Relationship Id="rId3" Type="http://schemas.openxmlformats.org/officeDocument/2006/relationships/image" Target="../media/image1070.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090.png"/><Relationship Id="rId4" Type="http://schemas.openxmlformats.org/officeDocument/2006/relationships/image" Target="../media/image1080.png"/></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06.png"/></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9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40.png"/></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openxmlformats.org/officeDocument/2006/relationships/image" Target="../media/image155.png"/><Relationship Id="rId3" Type="http://schemas.openxmlformats.org/officeDocument/2006/relationships/image" Target="../media/image11.png"/><Relationship Id="rId12" Type="http://schemas.openxmlformats.org/officeDocument/2006/relationships/image" Target="../media/image154.png"/><Relationship Id="rId2" Type="http://schemas.openxmlformats.org/officeDocument/2006/relationships/image" Target="../media/image3.jpeg"/><Relationship Id="rId16" Type="http://schemas.openxmlformats.org/officeDocument/2006/relationships/image" Target="../media/image6.gif"/><Relationship Id="rId1" Type="http://schemas.openxmlformats.org/officeDocument/2006/relationships/slideLayout" Target="../slideLayouts/slideLayout2.xml"/><Relationship Id="rId11" Type="http://schemas.openxmlformats.org/officeDocument/2006/relationships/image" Target="../media/image153.png"/><Relationship Id="rId15" Type="http://schemas.openxmlformats.org/officeDocument/2006/relationships/image" Target="../media/image7.gif"/><Relationship Id="rId10" Type="http://schemas.openxmlformats.org/officeDocument/2006/relationships/image" Target="../media/image152.png"/><Relationship Id="rId9" Type="http://schemas.openxmlformats.org/officeDocument/2006/relationships/image" Target="../media/image151.png"/><Relationship Id="rId14" Type="http://schemas.openxmlformats.org/officeDocument/2006/relationships/image" Target="../media/image156.png"/></Relationships>
</file>

<file path=ppt/slides/_rels/slide90.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image" Target="../media/image1160.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32.png"/></Relationships>
</file>

<file path=ppt/slides/_rels/slide91.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210.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20.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220.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95.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image" Target="../media/image1260.pn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68.png"/><Relationship Id="rId4" Type="http://schemas.openxmlformats.org/officeDocument/2006/relationships/image" Target="../media/image1280.png"/></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6593681" cy="757646"/>
          </a:xfrm>
        </p:spPr>
        <p:txBody>
          <a:bodyPr/>
          <a:lstStyle/>
          <a:p>
            <a:r>
              <a:rPr lang="es-ES" dirty="0" smtClean="0">
                <a:solidFill>
                  <a:sysClr val="windowText" lastClr="000000"/>
                </a:solidFill>
              </a:rPr>
              <a:t>GEOMETRIA</a:t>
            </a:r>
            <a:endParaRPr lang="es-ES" dirty="0">
              <a:solidFill>
                <a:sysClr val="windowText" lastClr="000000"/>
              </a:solidFill>
            </a:endParaRPr>
          </a:p>
        </p:txBody>
      </p:sp>
      <p:sp>
        <p:nvSpPr>
          <p:cNvPr id="4" name="Rectángulo 3">
            <a:hlinkClick r:id="rId3"/>
          </p:cNvPr>
          <p:cNvSpPr/>
          <p:nvPr/>
        </p:nvSpPr>
        <p:spPr>
          <a:xfrm>
            <a:off x="7794171" y="0"/>
            <a:ext cx="1349829" cy="6521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effectLst>
                  <a:glow rad="228600">
                    <a:schemeClr val="accent5">
                      <a:satMod val="175000"/>
                      <a:alpha val="40000"/>
                    </a:schemeClr>
                  </a:glow>
                </a:effectLst>
              </a:rPr>
              <a:t>WEB</a:t>
            </a:r>
            <a:endParaRPr lang="es-ES" dirty="0">
              <a:effectLst>
                <a:glow rad="228600">
                  <a:schemeClr val="accent5">
                    <a:satMod val="175000"/>
                    <a:alpha val="40000"/>
                  </a:schemeClr>
                </a:glow>
              </a:effectLst>
            </a:endParaRPr>
          </a:p>
        </p:txBody>
      </p:sp>
    </p:spTree>
    <p:extLst>
      <p:ext uri="{BB962C8B-B14F-4D97-AF65-F5344CB8AC3E}">
        <p14:creationId xmlns:p14="http://schemas.microsoft.com/office/powerpoint/2010/main" val="24345479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1. Vector. definición</a:t>
            </a:r>
          </a:p>
        </p:txBody>
      </p:sp>
      <p:sp>
        <p:nvSpPr>
          <p:cNvPr id="3" name="Marcador de contenido 2"/>
          <p:cNvSpPr>
            <a:spLocks noGrp="1"/>
          </p:cNvSpPr>
          <p:nvPr>
            <p:ph idx="1"/>
          </p:nvPr>
        </p:nvSpPr>
        <p:spPr>
          <a:xfrm>
            <a:off x="278674" y="1483132"/>
            <a:ext cx="8612777" cy="4847999"/>
          </a:xfrm>
          <a:solidFill>
            <a:schemeClr val="tx1">
              <a:lumMod val="85000"/>
            </a:schemeClr>
          </a:solidFill>
        </p:spPr>
        <p:txBody>
          <a:bodyPr>
            <a:normAutofit/>
          </a:bodyPr>
          <a:lstStyle/>
          <a:p>
            <a:r>
              <a:rPr lang="es-ES" sz="2600" u="sng" dirty="0" smtClean="0">
                <a:solidFill>
                  <a:schemeClr val="bg1"/>
                </a:solidFill>
              </a:rPr>
              <a:t>Vectores. Definición. Geometría plana</a:t>
            </a:r>
          </a:p>
          <a:p>
            <a:pPr lvl="1"/>
            <a:r>
              <a:rPr lang="es-ES" sz="2600" dirty="0" smtClean="0">
                <a:solidFill>
                  <a:schemeClr val="bg1"/>
                </a:solidFill>
              </a:rPr>
              <a:t>Vector definido por dos puntos. Aplicación</a:t>
            </a:r>
            <a:endParaRPr lang="es-ES" sz="2400" dirty="0" smtClean="0">
              <a:solidFill>
                <a:schemeClr val="bg1"/>
              </a:solidFill>
            </a:endParaRPr>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78674" y="2612571"/>
            <a:ext cx="4972166" cy="3718560"/>
          </a:xfrm>
          <a:prstGeom prst="rect">
            <a:avLst/>
          </a:prstGeom>
        </p:spPr>
      </p:pic>
      <p:cxnSp>
        <p:nvCxnSpPr>
          <p:cNvPr id="9" name="Conector recto de flecha 8"/>
          <p:cNvCxnSpPr/>
          <p:nvPr/>
        </p:nvCxnSpPr>
        <p:spPr>
          <a:xfrm>
            <a:off x="2211977" y="3370217"/>
            <a:ext cx="2159726" cy="5399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uadroTexto 6"/>
              <p:cNvSpPr txBox="1"/>
              <p:nvPr/>
            </p:nvSpPr>
            <p:spPr>
              <a:xfrm>
                <a:off x="5514318" y="2612571"/>
                <a:ext cx="3377133" cy="982641"/>
              </a:xfrm>
              <a:prstGeom prst="rect">
                <a:avLst/>
              </a:prstGeom>
              <a:solidFill>
                <a:schemeClr val="tx1">
                  <a:lumMod val="95000"/>
                </a:schemeClr>
              </a:solidFill>
            </p:spPr>
            <p:txBody>
              <a:bodyPr wrap="square" rtlCol="0">
                <a:spAutoFit/>
              </a:bodyPr>
              <a:lstStyle/>
              <a:p>
                <a:pPr algn="just"/>
                <a:r>
                  <a:rPr lang="es-ES" dirty="0" smtClean="0">
                    <a:solidFill>
                      <a:schemeClr val="bg1"/>
                    </a:solidFill>
                  </a:rPr>
                  <a:t>Sea la figura de la izquierda. Completa con la letra que falta:</a:t>
                </a:r>
              </a:p>
              <a:p>
                <a:pPr algn="just"/>
                <a14:m>
                  <m:oMathPara xmlns:m="http://schemas.openxmlformats.org/officeDocument/2006/math">
                    <m:oMathParaPr>
                      <m:jc m:val="centerGroup"/>
                    </m:oMathParaPr>
                    <m:oMath xmlns:m="http://schemas.openxmlformats.org/officeDocument/2006/math">
                      <m:acc>
                        <m:accPr>
                          <m:chr m:val="⃗"/>
                          <m:ctrlPr>
                            <a:rPr lang="es-ES" b="0" i="1" smtClean="0">
                              <a:solidFill>
                                <a:schemeClr val="bg1"/>
                              </a:solidFill>
                              <a:latin typeface="Cambria Math" panose="02040503050406030204" pitchFamily="18" charset="0"/>
                            </a:rPr>
                          </m:ctrlPr>
                        </m:accPr>
                        <m:e>
                          <m:r>
                            <a:rPr lang="es-ES" b="0" i="1" smtClean="0">
                              <a:solidFill>
                                <a:schemeClr val="bg1"/>
                              </a:solidFill>
                              <a:latin typeface="Cambria Math" panose="02040503050406030204" pitchFamily="18" charset="0"/>
                            </a:rPr>
                            <m:t>𝐴𝐵</m:t>
                          </m:r>
                        </m:e>
                      </m:acc>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𝐴𝐶</m:t>
                          </m:r>
                        </m:e>
                      </m:acc>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𝐶</m:t>
                          </m:r>
                          <m:r>
                            <a:rPr lang="es-ES" b="0" i="1" dirty="0" smtClean="0">
                              <a:solidFill>
                                <a:schemeClr val="bg1"/>
                              </a:solidFill>
                              <a:latin typeface="Cambria Math" panose="02040503050406030204" pitchFamily="18" charset="0"/>
                            </a:rPr>
                            <m:t>__</m:t>
                          </m:r>
                        </m:e>
                      </m:acc>
                    </m:oMath>
                  </m:oMathPara>
                </a14:m>
                <a:endParaRPr lang="es-ES" dirty="0">
                  <a:solidFill>
                    <a:schemeClr val="bg1"/>
                  </a:solidFill>
                </a:endParaRPr>
              </a:p>
            </p:txBody>
          </p:sp>
        </mc:Choice>
        <mc:Fallback xmlns="">
          <p:sp>
            <p:nvSpPr>
              <p:cNvPr id="7" name="CuadroTexto 6"/>
              <p:cNvSpPr txBox="1">
                <a:spLocks noRot="1" noChangeAspect="1" noMove="1" noResize="1" noEditPoints="1" noAdjustHandles="1" noChangeArrowheads="1" noChangeShapeType="1" noTextEdit="1"/>
              </p:cNvSpPr>
              <p:nvPr/>
            </p:nvSpPr>
            <p:spPr>
              <a:xfrm>
                <a:off x="5514318" y="2612571"/>
                <a:ext cx="3377133" cy="982641"/>
              </a:xfrm>
              <a:prstGeom prst="rect">
                <a:avLst/>
              </a:prstGeom>
              <a:blipFill rotWithShape="0">
                <a:blip r:embed="rId4"/>
                <a:stretch>
                  <a:fillRect l="-1625" t="-3727" r="-144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CuadroTexto 12"/>
              <p:cNvSpPr txBox="1"/>
              <p:nvPr/>
            </p:nvSpPr>
            <p:spPr>
              <a:xfrm>
                <a:off x="6028456" y="4148685"/>
                <a:ext cx="2558457" cy="369332"/>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rgbClr val="0070C0"/>
                          </a:solidFill>
                          <a:latin typeface="Cambria Math" panose="02040503050406030204" pitchFamily="18" charset="0"/>
                        </a:rPr>
                        <m:t>𝐵</m:t>
                      </m:r>
                      <m:r>
                        <a:rPr lang="es-ES" b="0" i="1" dirty="0" smtClean="0">
                          <a:solidFill>
                            <a:srgbClr val="0070C0"/>
                          </a:solidFill>
                          <a:latin typeface="Cambria Math" panose="02040503050406030204" pitchFamily="18" charset="0"/>
                        </a:rPr>
                        <m:t>−</m:t>
                      </m:r>
                      <m:r>
                        <a:rPr lang="es-ES" b="0" i="1" dirty="0" smtClean="0">
                          <a:solidFill>
                            <a:srgbClr val="0070C0"/>
                          </a:solidFill>
                          <a:latin typeface="Cambria Math" panose="02040503050406030204" pitchFamily="18" charset="0"/>
                        </a:rPr>
                        <m:t>𝐴</m:t>
                      </m:r>
                      <m:r>
                        <a:rPr lang="es-ES" b="0" i="1" dirty="0" smtClean="0">
                          <a:solidFill>
                            <a:srgbClr val="0070C0"/>
                          </a:solidFill>
                          <a:latin typeface="Cambria Math" panose="02040503050406030204" pitchFamily="18" charset="0"/>
                        </a:rPr>
                        <m:t>=</m:t>
                      </m:r>
                      <m:r>
                        <a:rPr lang="es-ES" b="0" i="1" dirty="0" smtClean="0">
                          <a:solidFill>
                            <a:srgbClr val="0070C0"/>
                          </a:solidFill>
                          <a:latin typeface="Cambria Math" panose="02040503050406030204" pitchFamily="18" charset="0"/>
                        </a:rPr>
                        <m:t>𝐶</m:t>
                      </m:r>
                      <m:r>
                        <a:rPr lang="es-ES" b="0" i="1" dirty="0" smtClean="0">
                          <a:solidFill>
                            <a:srgbClr val="0070C0"/>
                          </a:solidFill>
                          <a:latin typeface="Cambria Math" panose="02040503050406030204" pitchFamily="18" charset="0"/>
                        </a:rPr>
                        <m:t>−</m:t>
                      </m:r>
                      <m:r>
                        <a:rPr lang="es-ES" b="0" i="1" dirty="0" smtClean="0">
                          <a:solidFill>
                            <a:srgbClr val="0070C0"/>
                          </a:solidFill>
                          <a:latin typeface="Cambria Math" panose="02040503050406030204" pitchFamily="18" charset="0"/>
                        </a:rPr>
                        <m:t>𝐴</m:t>
                      </m:r>
                      <m:r>
                        <a:rPr lang="es-ES" b="0" i="1" dirty="0" smtClean="0">
                          <a:solidFill>
                            <a:srgbClr val="0070C0"/>
                          </a:solidFill>
                          <a:latin typeface="Cambria Math" panose="02040503050406030204" pitchFamily="18" charset="0"/>
                        </a:rPr>
                        <m:t>+</m:t>
                      </m:r>
                      <m:r>
                        <a:rPr lang="es-ES" b="0" i="1" dirty="0" smtClean="0">
                          <a:solidFill>
                            <a:srgbClr val="0070C0"/>
                          </a:solidFill>
                          <a:latin typeface="Cambria Math" panose="02040503050406030204" pitchFamily="18" charset="0"/>
                        </a:rPr>
                        <m:t>𝑋</m:t>
                      </m:r>
                      <m:r>
                        <a:rPr lang="es-ES" b="0" i="1" dirty="0" smtClean="0">
                          <a:solidFill>
                            <a:srgbClr val="0070C0"/>
                          </a:solidFill>
                          <a:latin typeface="Cambria Math" panose="02040503050406030204" pitchFamily="18" charset="0"/>
                        </a:rPr>
                        <m:t>−</m:t>
                      </m:r>
                      <m:r>
                        <a:rPr lang="es-ES" b="0" i="1" dirty="0" smtClean="0">
                          <a:solidFill>
                            <a:srgbClr val="0070C0"/>
                          </a:solidFill>
                          <a:latin typeface="Cambria Math" panose="02040503050406030204" pitchFamily="18" charset="0"/>
                        </a:rPr>
                        <m:t>𝐶</m:t>
                      </m:r>
                    </m:oMath>
                  </m:oMathPara>
                </a14:m>
                <a:endParaRPr lang="es-ES" dirty="0">
                  <a:solidFill>
                    <a:srgbClr val="0070C0"/>
                  </a:solidFill>
                </a:endParaRPr>
              </a:p>
            </p:txBody>
          </p:sp>
        </mc:Choice>
        <mc:Fallback xmlns="">
          <p:sp>
            <p:nvSpPr>
              <p:cNvPr id="13" name="CuadroTexto 12"/>
              <p:cNvSpPr txBox="1">
                <a:spLocks noRot="1" noChangeAspect="1" noMove="1" noResize="1" noEditPoints="1" noAdjustHandles="1" noChangeArrowheads="1" noChangeShapeType="1" noTextEdit="1"/>
              </p:cNvSpPr>
              <p:nvPr/>
            </p:nvSpPr>
            <p:spPr>
              <a:xfrm>
                <a:off x="6028456" y="4148685"/>
                <a:ext cx="2558457" cy="369332"/>
              </a:xfrm>
              <a:prstGeom prst="rect">
                <a:avLst/>
              </a:prstGeom>
              <a:blipFill rotWithShape="0">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CuadroTexto 13"/>
              <p:cNvSpPr txBox="1"/>
              <p:nvPr/>
            </p:nvSpPr>
            <p:spPr>
              <a:xfrm>
                <a:off x="5987140" y="4805404"/>
                <a:ext cx="863378" cy="369332"/>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rgbClr val="0070C0"/>
                          </a:solidFill>
                          <a:latin typeface="Cambria Math" panose="02040503050406030204" pitchFamily="18" charset="0"/>
                        </a:rPr>
                        <m:t>𝑋</m:t>
                      </m:r>
                      <m:r>
                        <a:rPr lang="es-ES" b="0" i="1" dirty="0" smtClean="0">
                          <a:solidFill>
                            <a:srgbClr val="0070C0"/>
                          </a:solidFill>
                          <a:latin typeface="Cambria Math" panose="02040503050406030204" pitchFamily="18" charset="0"/>
                        </a:rPr>
                        <m:t>=</m:t>
                      </m:r>
                      <m:r>
                        <a:rPr lang="es-ES" b="0" i="1" dirty="0" smtClean="0">
                          <a:solidFill>
                            <a:srgbClr val="0070C0"/>
                          </a:solidFill>
                          <a:latin typeface="Cambria Math" panose="02040503050406030204" pitchFamily="18" charset="0"/>
                        </a:rPr>
                        <m:t>𝐵</m:t>
                      </m:r>
                    </m:oMath>
                  </m:oMathPara>
                </a14:m>
                <a:endParaRPr lang="es-ES" dirty="0">
                  <a:solidFill>
                    <a:srgbClr val="0070C0"/>
                  </a:solidFill>
                </a:endParaRPr>
              </a:p>
            </p:txBody>
          </p:sp>
        </mc:Choice>
        <mc:Fallback xmlns="">
          <p:sp>
            <p:nvSpPr>
              <p:cNvPr id="14" name="CuadroTexto 13"/>
              <p:cNvSpPr txBox="1">
                <a:spLocks noRot="1" noChangeAspect="1" noMove="1" noResize="1" noEditPoints="1" noAdjustHandles="1" noChangeArrowheads="1" noChangeShapeType="1" noTextEdit="1"/>
              </p:cNvSpPr>
              <p:nvPr/>
            </p:nvSpPr>
            <p:spPr>
              <a:xfrm>
                <a:off x="5987140" y="4805404"/>
                <a:ext cx="863378" cy="369332"/>
              </a:xfrm>
              <a:prstGeom prst="rect">
                <a:avLst/>
              </a:prstGeom>
              <a:blipFill rotWithShape="0">
                <a:blip r:embed="rId9"/>
                <a:stretch>
                  <a:fillRect/>
                </a:stretch>
              </a:blipFill>
            </p:spPr>
            <p:txBody>
              <a:bodyPr/>
              <a:lstStyle/>
              <a:p>
                <a:r>
                  <a:rPr lang="es-ES">
                    <a:noFill/>
                  </a:rPr>
                  <a:t> </a:t>
                </a:r>
              </a:p>
            </p:txBody>
          </p:sp>
        </mc:Fallback>
      </mc:AlternateContent>
      <p:cxnSp>
        <p:nvCxnSpPr>
          <p:cNvPr id="11" name="Conector recto de flecha 10"/>
          <p:cNvCxnSpPr/>
          <p:nvPr/>
        </p:nvCxnSpPr>
        <p:spPr>
          <a:xfrm>
            <a:off x="2211977" y="3370217"/>
            <a:ext cx="562754" cy="15959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2450603" y="4954019"/>
            <a:ext cx="324128" cy="369332"/>
          </a:xfrm>
          <a:prstGeom prst="rect">
            <a:avLst/>
          </a:prstGeom>
          <a:noFill/>
        </p:spPr>
        <p:txBody>
          <a:bodyPr wrap="none" rtlCol="0">
            <a:spAutoFit/>
          </a:bodyPr>
          <a:lstStyle/>
          <a:p>
            <a:r>
              <a:rPr lang="es-ES" dirty="0" smtClean="0">
                <a:solidFill>
                  <a:srgbClr val="0070C0"/>
                </a:solidFill>
              </a:rPr>
              <a:t>C</a:t>
            </a:r>
            <a:endParaRPr lang="es-ES" dirty="0">
              <a:solidFill>
                <a:srgbClr val="0070C0"/>
              </a:solidFill>
            </a:endParaRPr>
          </a:p>
        </p:txBody>
      </p:sp>
      <p:cxnSp>
        <p:nvCxnSpPr>
          <p:cNvPr id="17" name="Conector recto de flecha 16"/>
          <p:cNvCxnSpPr/>
          <p:nvPr/>
        </p:nvCxnSpPr>
        <p:spPr>
          <a:xfrm flipV="1">
            <a:off x="2774731" y="3946239"/>
            <a:ext cx="1652177" cy="9462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CuadroTexto 19"/>
              <p:cNvSpPr txBox="1"/>
              <p:nvPr/>
            </p:nvSpPr>
            <p:spPr>
              <a:xfrm>
                <a:off x="5514317" y="5402287"/>
                <a:ext cx="3377133" cy="705642"/>
              </a:xfrm>
              <a:prstGeom prst="rect">
                <a:avLst/>
              </a:prstGeom>
              <a:solidFill>
                <a:schemeClr val="tx1">
                  <a:lumMod val="95000"/>
                </a:schemeClr>
              </a:solidFill>
            </p:spPr>
            <p:txBody>
              <a:bodyPr wrap="square" rtlCol="0">
                <a:spAutoFit/>
              </a:bodyPr>
              <a:lstStyle/>
              <a:p>
                <a:pPr algn="just"/>
                <a:r>
                  <a:rPr lang="es-ES" dirty="0" smtClean="0">
                    <a:solidFill>
                      <a:schemeClr val="bg1"/>
                    </a:solidFill>
                  </a:rPr>
                  <a:t>Un vector </a:t>
                </a:r>
                <a:r>
                  <a:rPr lang="es-ES" b="1" u="sng" dirty="0" smtClean="0">
                    <a:solidFill>
                      <a:schemeClr val="bg1"/>
                    </a:solidFill>
                  </a:rPr>
                  <a:t>transporta puntos</a:t>
                </a:r>
                <a:r>
                  <a:rPr lang="es-ES" dirty="0" smtClean="0">
                    <a:solidFill>
                      <a:schemeClr val="bg1"/>
                    </a:solidFill>
                  </a:rPr>
                  <a:t>:</a:t>
                </a:r>
              </a:p>
              <a:p>
                <a:pPr algn="just"/>
                <a14:m>
                  <m:oMathPara xmlns:m="http://schemas.openxmlformats.org/officeDocument/2006/math">
                    <m:oMathParaPr>
                      <m:jc m:val="centerGroup"/>
                    </m:oMathParaPr>
                    <m:oMath xmlns:m="http://schemas.openxmlformats.org/officeDocument/2006/math">
                      <m:r>
                        <a:rPr lang="es-ES" b="0" i="1" smtClean="0">
                          <a:solidFill>
                            <a:schemeClr val="bg1"/>
                          </a:solidFill>
                          <a:latin typeface="Cambria Math" panose="02040503050406030204" pitchFamily="18" charset="0"/>
                        </a:rPr>
                        <m:t>𝐵</m:t>
                      </m:r>
                      <m:r>
                        <a:rPr lang="es-ES" b="0" i="1" smtClean="0">
                          <a:solidFill>
                            <a:schemeClr val="bg1"/>
                          </a:solidFill>
                          <a:latin typeface="Cambria Math" panose="02040503050406030204" pitchFamily="18" charset="0"/>
                        </a:rPr>
                        <m:t>=</m:t>
                      </m:r>
                      <m:r>
                        <a:rPr lang="es-ES" b="0" i="1" smtClean="0">
                          <a:solidFill>
                            <a:schemeClr val="bg1"/>
                          </a:solidFill>
                          <a:latin typeface="Cambria Math" panose="02040503050406030204" pitchFamily="18" charset="0"/>
                        </a:rPr>
                        <m:t>𝐴</m:t>
                      </m:r>
                      <m:r>
                        <a:rPr lang="es-ES" b="0" i="1" smtClean="0">
                          <a:solidFill>
                            <a:schemeClr val="bg1"/>
                          </a:solidFill>
                          <a:latin typeface="Cambria Math" panose="02040503050406030204" pitchFamily="18" charset="0"/>
                        </a:rPr>
                        <m:t>+</m:t>
                      </m:r>
                      <m:acc>
                        <m:accPr>
                          <m:chr m:val="⃗"/>
                          <m:ctrlPr>
                            <a:rPr lang="es-ES" b="0" i="1" smtClean="0">
                              <a:solidFill>
                                <a:schemeClr val="bg1"/>
                              </a:solidFill>
                              <a:latin typeface="Cambria Math" panose="02040503050406030204" pitchFamily="18" charset="0"/>
                            </a:rPr>
                          </m:ctrlPr>
                        </m:accPr>
                        <m:e>
                          <m:r>
                            <a:rPr lang="es-ES" b="0" i="1" smtClean="0">
                              <a:solidFill>
                                <a:schemeClr val="bg1"/>
                              </a:solidFill>
                              <a:latin typeface="Cambria Math" panose="02040503050406030204" pitchFamily="18" charset="0"/>
                            </a:rPr>
                            <m:t>𝐴𝐵</m:t>
                          </m:r>
                        </m:e>
                      </m:acc>
                    </m:oMath>
                  </m:oMathPara>
                </a14:m>
                <a:endParaRPr lang="es-ES" dirty="0">
                  <a:solidFill>
                    <a:schemeClr val="bg1"/>
                  </a:solidFill>
                </a:endParaRPr>
              </a:p>
            </p:txBody>
          </p:sp>
        </mc:Choice>
        <mc:Fallback xmlns="">
          <p:sp>
            <p:nvSpPr>
              <p:cNvPr id="20" name="CuadroTexto 19"/>
              <p:cNvSpPr txBox="1">
                <a:spLocks noRot="1" noChangeAspect="1" noMove="1" noResize="1" noEditPoints="1" noAdjustHandles="1" noChangeArrowheads="1" noChangeShapeType="1" noTextEdit="1"/>
              </p:cNvSpPr>
              <p:nvPr/>
            </p:nvSpPr>
            <p:spPr>
              <a:xfrm>
                <a:off x="5514317" y="5402287"/>
                <a:ext cx="3377133" cy="705642"/>
              </a:xfrm>
              <a:prstGeom prst="rect">
                <a:avLst/>
              </a:prstGeom>
              <a:blipFill rotWithShape="0">
                <a:blip r:embed="rId7"/>
                <a:stretch>
                  <a:fillRect l="-1625" t="-4310"/>
                </a:stretch>
              </a:blipFill>
            </p:spPr>
            <p:txBody>
              <a:bodyPr/>
              <a:lstStyle/>
              <a:p>
                <a:r>
                  <a:rPr lang="es-ES">
                    <a:noFill/>
                  </a:rPr>
                  <a:t> </a:t>
                </a:r>
              </a:p>
            </p:txBody>
          </p:sp>
        </mc:Fallback>
      </mc:AlternateContent>
      <p:sp>
        <p:nvSpPr>
          <p:cNvPr id="15" name="Estrella de 7 puntas 14"/>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3</a:t>
            </a:r>
            <a:endParaRPr lang="es-ES" b="1" dirty="0">
              <a:solidFill>
                <a:schemeClr val="bg1"/>
              </a:solidFill>
            </a:endParaRPr>
          </a:p>
        </p:txBody>
      </p:sp>
      <p:pic>
        <p:nvPicPr>
          <p:cNvPr id="16" name="Picture 2" descr="Resultado de imagen de death note"/>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90154" y="1297577"/>
            <a:ext cx="1601297" cy="8935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sultado de imagen de nex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5702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30630" y="1046723"/>
                <a:ext cx="8098969" cy="5811277"/>
              </a:xfrm>
              <a:solidFill>
                <a:schemeClr val="tx1">
                  <a:lumMod val="95000"/>
                </a:schemeClr>
              </a:solidFill>
            </p:spPr>
            <p:txBody>
              <a:bodyPr>
                <a:noAutofit/>
              </a:bodyPr>
              <a:lstStyle/>
              <a:p>
                <a:pPr algn="just"/>
                <a:r>
                  <a:rPr lang="es-ES" sz="2000" dirty="0" smtClean="0">
                    <a:solidFill>
                      <a:schemeClr val="bg1"/>
                    </a:solidFill>
                  </a:rPr>
                  <a:t>POSICIONES RELATIVAS</a:t>
                </a:r>
              </a:p>
              <a:p>
                <a:pPr marL="0" indent="0" algn="just">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1600" i="1" smtClean="0">
                              <a:solidFill>
                                <a:srgbClr val="0070C0"/>
                              </a:solidFill>
                              <a:latin typeface="Cambria Math" panose="02040503050406030204" pitchFamily="18" charset="0"/>
                            </a:rPr>
                          </m:ctrlPr>
                        </m:mPr>
                        <m:mr>
                          <m:e>
                            <m:sSub>
                              <m:sSubPr>
                                <m:ctrlPr>
                                  <a:rPr lang="es-ES" sz="1600" i="1">
                                    <a:solidFill>
                                      <a:srgbClr val="0070C0"/>
                                    </a:solidFill>
                                    <a:latin typeface="Cambria Math" panose="02040503050406030204" pitchFamily="18" charset="0"/>
                                  </a:rPr>
                                </m:ctrlPr>
                              </m:sSubPr>
                              <m:e>
                                <m:r>
                                  <a:rPr lang="es-ES" sz="1600" i="1">
                                    <a:solidFill>
                                      <a:srgbClr val="0070C0"/>
                                    </a:solidFill>
                                    <a:latin typeface="Cambria Math" panose="02040503050406030204" pitchFamily="18" charset="0"/>
                                  </a:rPr>
                                  <m:t>𝑟</m:t>
                                </m:r>
                              </m:e>
                              <m:sub>
                                <m:r>
                                  <a:rPr lang="es-ES" sz="1600" b="0" i="1" smtClean="0">
                                    <a:solidFill>
                                      <a:srgbClr val="0070C0"/>
                                    </a:solidFill>
                                    <a:latin typeface="Cambria Math" panose="02040503050406030204" pitchFamily="18" charset="0"/>
                                  </a:rPr>
                                  <m:t>∥</m:t>
                                </m:r>
                                <m:r>
                                  <a:rPr lang="es-ES" sz="1600" i="1">
                                    <a:solidFill>
                                      <a:srgbClr val="0070C0"/>
                                    </a:solidFill>
                                    <a:latin typeface="Cambria Math" panose="02040503050406030204" pitchFamily="18" charset="0"/>
                                  </a:rPr>
                                  <m:t>,</m:t>
                                </m:r>
                                <m:r>
                                  <a:rPr lang="es-ES" sz="1600" i="1">
                                    <a:solidFill>
                                      <a:srgbClr val="0070C0"/>
                                    </a:solidFill>
                                    <a:latin typeface="Cambria Math" panose="02040503050406030204" pitchFamily="18" charset="0"/>
                                  </a:rPr>
                                  <m:t>𝑀𝑍</m:t>
                                </m:r>
                                <m:r>
                                  <a:rPr lang="es-ES" sz="1600" i="1">
                                    <a:solidFill>
                                      <a:srgbClr val="0070C0"/>
                                    </a:solidFill>
                                    <a:latin typeface="Cambria Math" panose="02040503050406030204" pitchFamily="18" charset="0"/>
                                  </a:rPr>
                                  <m:t>,</m:t>
                                </m:r>
                                <m:r>
                                  <a:rPr lang="es-ES" sz="1600" i="1">
                                    <a:solidFill>
                                      <a:srgbClr val="0070C0"/>
                                    </a:solidFill>
                                    <a:latin typeface="Cambria Math" panose="02040503050406030204" pitchFamily="18" charset="0"/>
                                  </a:rPr>
                                  <m:t>𝐵</m:t>
                                </m:r>
                              </m:sub>
                            </m:sSub>
                            <m:r>
                              <a:rPr lang="es-ES" sz="1600" i="1">
                                <a:solidFill>
                                  <a:srgbClr val="0070C0"/>
                                </a:solidFill>
                                <a:latin typeface="Cambria Math" panose="02040503050406030204" pitchFamily="18" charset="0"/>
                              </a:rPr>
                              <m:t>≡</m:t>
                            </m:r>
                            <m:r>
                              <a:rPr lang="es-ES" sz="1600" i="1">
                                <a:solidFill>
                                  <a:srgbClr val="0070C0"/>
                                </a:solidFill>
                                <a:latin typeface="Cambria Math" panose="02040503050406030204" pitchFamily="18" charset="0"/>
                              </a:rPr>
                              <m:t>𝑦</m:t>
                            </m:r>
                            <m:r>
                              <a:rPr lang="es-ES" sz="1600" i="1">
                                <a:solidFill>
                                  <a:srgbClr val="0070C0"/>
                                </a:solidFill>
                                <a:latin typeface="Cambria Math" panose="02040503050406030204" pitchFamily="18" charset="0"/>
                              </a:rPr>
                              <m:t>=</m:t>
                            </m:r>
                            <m:f>
                              <m:fPr>
                                <m:ctrlPr>
                                  <a:rPr lang="es-ES" sz="1600" i="1">
                                    <a:solidFill>
                                      <a:srgbClr val="0070C0"/>
                                    </a:solidFill>
                                    <a:latin typeface="Cambria Math" panose="02040503050406030204" pitchFamily="18" charset="0"/>
                                  </a:rPr>
                                </m:ctrlPr>
                              </m:fPr>
                              <m:num>
                                <m:r>
                                  <a:rPr lang="es-ES" sz="1600" i="1">
                                    <a:solidFill>
                                      <a:srgbClr val="0070C0"/>
                                    </a:solidFill>
                                    <a:latin typeface="Cambria Math" panose="02040503050406030204" pitchFamily="18" charset="0"/>
                                  </a:rPr>
                                  <m:t>17</m:t>
                                </m:r>
                              </m:num>
                              <m:den>
                                <m:r>
                                  <a:rPr lang="es-ES" sz="1600" i="1">
                                    <a:solidFill>
                                      <a:srgbClr val="0070C0"/>
                                    </a:solidFill>
                                    <a:latin typeface="Cambria Math" panose="02040503050406030204" pitchFamily="18" charset="0"/>
                                  </a:rPr>
                                  <m:t>21</m:t>
                                </m:r>
                              </m:den>
                            </m:f>
                            <m:r>
                              <a:rPr lang="es-ES" sz="1600" i="1">
                                <a:solidFill>
                                  <a:srgbClr val="0070C0"/>
                                </a:solidFill>
                                <a:latin typeface="Cambria Math" panose="02040503050406030204" pitchFamily="18" charset="0"/>
                              </a:rPr>
                              <m:t>𝑥</m:t>
                            </m:r>
                            <m:r>
                              <a:rPr lang="es-ES" sz="1600" i="1">
                                <a:solidFill>
                                  <a:srgbClr val="0070C0"/>
                                </a:solidFill>
                                <a:latin typeface="Cambria Math" panose="02040503050406030204" pitchFamily="18" charset="0"/>
                              </a:rPr>
                              <m:t>−</m:t>
                            </m:r>
                            <m:f>
                              <m:fPr>
                                <m:ctrlPr>
                                  <a:rPr lang="es-ES" sz="1600" i="1">
                                    <a:solidFill>
                                      <a:srgbClr val="0070C0"/>
                                    </a:solidFill>
                                    <a:latin typeface="Cambria Math" panose="02040503050406030204" pitchFamily="18" charset="0"/>
                                  </a:rPr>
                                </m:ctrlPr>
                              </m:fPr>
                              <m:num>
                                <m:r>
                                  <a:rPr lang="es-ES" sz="1600" i="1">
                                    <a:solidFill>
                                      <a:srgbClr val="0070C0"/>
                                    </a:solidFill>
                                    <a:latin typeface="Cambria Math" panose="02040503050406030204" pitchFamily="18" charset="0"/>
                                  </a:rPr>
                                  <m:t>1920</m:t>
                                </m:r>
                              </m:num>
                              <m:den>
                                <m:r>
                                  <a:rPr lang="es-ES" sz="1600" i="1">
                                    <a:solidFill>
                                      <a:srgbClr val="0070C0"/>
                                    </a:solidFill>
                                    <a:latin typeface="Cambria Math" panose="02040503050406030204" pitchFamily="18" charset="0"/>
                                  </a:rPr>
                                  <m:t>7</m:t>
                                </m:r>
                              </m:den>
                            </m:f>
                          </m:e>
                          <m:e>
                            <m:sSub>
                              <m:sSubPr>
                                <m:ctrlPr>
                                  <a:rPr lang="es-ES" sz="1600" i="1">
                                    <a:solidFill>
                                      <a:srgbClr val="0070C0"/>
                                    </a:solidFill>
                                    <a:latin typeface="Cambria Math" panose="02040503050406030204" pitchFamily="18" charset="0"/>
                                  </a:rPr>
                                </m:ctrlPr>
                              </m:sSubPr>
                              <m:e>
                                <m:r>
                                  <a:rPr lang="es-ES" sz="1600" i="1">
                                    <a:solidFill>
                                      <a:srgbClr val="0070C0"/>
                                    </a:solidFill>
                                    <a:latin typeface="Cambria Math" panose="02040503050406030204" pitchFamily="18" charset="0"/>
                                  </a:rPr>
                                  <m:t>𝑟</m:t>
                                </m:r>
                              </m:e>
                              <m:sub>
                                <m:r>
                                  <a:rPr lang="es-ES" sz="1600" i="1">
                                    <a:solidFill>
                                      <a:srgbClr val="0070C0"/>
                                    </a:solidFill>
                                    <a:latin typeface="Cambria Math" panose="02040503050406030204" pitchFamily="18" charset="0"/>
                                  </a:rPr>
                                  <m:t>⊥</m:t>
                                </m:r>
                                <m:r>
                                  <a:rPr lang="es-ES" sz="1600" i="1">
                                    <a:solidFill>
                                      <a:srgbClr val="0070C0"/>
                                    </a:solidFill>
                                    <a:latin typeface="Cambria Math" panose="02040503050406030204" pitchFamily="18" charset="0"/>
                                  </a:rPr>
                                  <m:t>𝑠</m:t>
                                </m:r>
                                <m:r>
                                  <a:rPr lang="es-ES" sz="1600" i="1">
                                    <a:solidFill>
                                      <a:srgbClr val="0070C0"/>
                                    </a:solidFill>
                                    <a:latin typeface="Cambria Math" panose="02040503050406030204" pitchFamily="18" charset="0"/>
                                  </a:rPr>
                                  <m:t>,</m:t>
                                </m:r>
                                <m:r>
                                  <a:rPr lang="es-ES" sz="1600" i="1">
                                    <a:solidFill>
                                      <a:srgbClr val="0070C0"/>
                                    </a:solidFill>
                                    <a:latin typeface="Cambria Math" panose="02040503050406030204" pitchFamily="18" charset="0"/>
                                  </a:rPr>
                                  <m:t>𝑀</m:t>
                                </m:r>
                              </m:sub>
                            </m:sSub>
                            <m:r>
                              <a:rPr lang="es-ES" sz="1600" i="1">
                                <a:solidFill>
                                  <a:srgbClr val="0070C0"/>
                                </a:solidFill>
                                <a:latin typeface="Cambria Math" panose="02040503050406030204" pitchFamily="18" charset="0"/>
                              </a:rPr>
                              <m:t>≡</m:t>
                            </m:r>
                            <m:r>
                              <a:rPr lang="es-ES" sz="1600" i="1">
                                <a:solidFill>
                                  <a:srgbClr val="0070C0"/>
                                </a:solidFill>
                                <a:latin typeface="Cambria Math" panose="02040503050406030204" pitchFamily="18" charset="0"/>
                              </a:rPr>
                              <m:t>𝑦</m:t>
                            </m:r>
                            <m:r>
                              <a:rPr lang="es-ES" sz="1600" i="1">
                                <a:solidFill>
                                  <a:srgbClr val="0070C0"/>
                                </a:solidFill>
                                <a:latin typeface="Cambria Math" panose="02040503050406030204" pitchFamily="18" charset="0"/>
                              </a:rPr>
                              <m:t>=−</m:t>
                            </m:r>
                            <m:f>
                              <m:fPr>
                                <m:ctrlPr>
                                  <a:rPr lang="es-ES" sz="1600" i="1">
                                    <a:solidFill>
                                      <a:srgbClr val="0070C0"/>
                                    </a:solidFill>
                                    <a:latin typeface="Cambria Math" panose="02040503050406030204" pitchFamily="18" charset="0"/>
                                  </a:rPr>
                                </m:ctrlPr>
                              </m:fPr>
                              <m:num>
                                <m:r>
                                  <a:rPr lang="es-ES" sz="1600" i="1">
                                    <a:solidFill>
                                      <a:srgbClr val="0070C0"/>
                                    </a:solidFill>
                                    <a:latin typeface="Cambria Math" panose="02040503050406030204" pitchFamily="18" charset="0"/>
                                  </a:rPr>
                                  <m:t>187</m:t>
                                </m:r>
                              </m:num>
                              <m:den>
                                <m:r>
                                  <a:rPr lang="es-ES" sz="1600" i="1">
                                    <a:solidFill>
                                      <a:srgbClr val="0070C0"/>
                                    </a:solidFill>
                                    <a:latin typeface="Cambria Math" panose="02040503050406030204" pitchFamily="18" charset="0"/>
                                  </a:rPr>
                                  <m:t>424</m:t>
                                </m:r>
                              </m:den>
                            </m:f>
                            <m:r>
                              <a:rPr lang="es-ES" sz="1600" i="1">
                                <a:solidFill>
                                  <a:srgbClr val="0070C0"/>
                                </a:solidFill>
                                <a:latin typeface="Cambria Math" panose="02040503050406030204" pitchFamily="18" charset="0"/>
                              </a:rPr>
                              <m:t>𝑥</m:t>
                            </m:r>
                          </m:e>
                          <m:e>
                            <m:sSub>
                              <m:sSubPr>
                                <m:ctrlPr>
                                  <a:rPr lang="es-ES" sz="1600" i="1">
                                    <a:solidFill>
                                      <a:srgbClr val="0070C0"/>
                                    </a:solidFill>
                                    <a:latin typeface="Cambria Math" panose="02040503050406030204" pitchFamily="18" charset="0"/>
                                  </a:rPr>
                                </m:ctrlPr>
                              </m:sSubPr>
                              <m:e>
                                <m:r>
                                  <a:rPr lang="es-ES" sz="1600" i="1">
                                    <a:solidFill>
                                      <a:srgbClr val="0070C0"/>
                                    </a:solidFill>
                                    <a:latin typeface="Cambria Math" panose="02040503050406030204" pitchFamily="18" charset="0"/>
                                  </a:rPr>
                                  <m:t>𝑟</m:t>
                                </m:r>
                              </m:e>
                              <m:sub>
                                <m:r>
                                  <a:rPr lang="es-ES" sz="1600" i="1">
                                    <a:solidFill>
                                      <a:srgbClr val="0070C0"/>
                                    </a:solidFill>
                                    <a:latin typeface="Cambria Math" panose="02040503050406030204" pitchFamily="18" charset="0"/>
                                  </a:rPr>
                                  <m:t>∥,</m:t>
                                </m:r>
                                <m:r>
                                  <a:rPr lang="es-ES" sz="1600" i="1">
                                    <a:solidFill>
                                      <a:srgbClr val="0070C0"/>
                                    </a:solidFill>
                                    <a:latin typeface="Cambria Math" panose="02040503050406030204" pitchFamily="18" charset="0"/>
                                  </a:rPr>
                                  <m:t>𝑍</m:t>
                                </m:r>
                              </m:sub>
                            </m:sSub>
                            <m:r>
                              <a:rPr lang="es-ES" sz="1600" i="1">
                                <a:solidFill>
                                  <a:srgbClr val="0070C0"/>
                                </a:solidFill>
                                <a:latin typeface="Cambria Math" panose="02040503050406030204" pitchFamily="18" charset="0"/>
                              </a:rPr>
                              <m:t>≡</m:t>
                            </m:r>
                            <m:r>
                              <a:rPr lang="es-ES" sz="1600" b="0" i="1" smtClean="0">
                                <a:solidFill>
                                  <a:srgbClr val="0070C0"/>
                                </a:solidFill>
                                <a:latin typeface="Cambria Math" panose="02040503050406030204" pitchFamily="18" charset="0"/>
                              </a:rPr>
                              <m:t>𝑦</m:t>
                            </m:r>
                            <m:r>
                              <a:rPr lang="es-ES" sz="1600" b="0" i="1" smtClean="0">
                                <a:solidFill>
                                  <a:srgbClr val="0070C0"/>
                                </a:solidFill>
                                <a:latin typeface="Cambria Math" panose="02040503050406030204" pitchFamily="18" charset="0"/>
                              </a:rPr>
                              <m:t>=</m:t>
                            </m:r>
                            <m:f>
                              <m:fPr>
                                <m:ctrlPr>
                                  <a:rPr lang="es-ES" sz="1600" b="0" i="1" smtClean="0">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34</m:t>
                                </m:r>
                              </m:num>
                              <m:den>
                                <m:r>
                                  <a:rPr lang="es-ES" sz="1600" b="0" i="1" smtClean="0">
                                    <a:solidFill>
                                      <a:srgbClr val="0070C0"/>
                                    </a:solidFill>
                                    <a:latin typeface="Cambria Math" panose="02040503050406030204" pitchFamily="18" charset="0"/>
                                  </a:rPr>
                                  <m:t>42</m:t>
                                </m:r>
                              </m:den>
                            </m:f>
                            <m:r>
                              <a:rPr lang="es-ES" sz="1600" b="0" i="1" smtClean="0">
                                <a:solidFill>
                                  <a:srgbClr val="0070C0"/>
                                </a:solidFill>
                                <a:latin typeface="Cambria Math" panose="02040503050406030204" pitchFamily="18" charset="0"/>
                              </a:rPr>
                              <m:t>𝑥</m:t>
                            </m:r>
                            <m:r>
                              <a:rPr lang="es-ES" sz="1600" b="0" i="1" smtClean="0">
                                <a:solidFill>
                                  <a:srgbClr val="0070C0"/>
                                </a:solidFill>
                                <a:latin typeface="Cambria Math" panose="02040503050406030204" pitchFamily="18" charset="0"/>
                              </a:rPr>
                              <m:t>−2</m:t>
                            </m:r>
                          </m:e>
                        </m:mr>
                      </m:m>
                    </m:oMath>
                  </m:oMathPara>
                </a14:m>
                <a:endParaRPr lang="es-ES" sz="1600" dirty="0" smtClean="0">
                  <a:solidFill>
                    <a:srgbClr val="0070C0"/>
                  </a:solidFill>
                </a:endParaRPr>
              </a:p>
              <a:p>
                <a:pPr marL="0" indent="0" algn="just">
                  <a:buNone/>
                </a:pPr>
                <a:r>
                  <a:rPr lang="es-ES" sz="1600" dirty="0" smtClean="0">
                    <a:solidFill>
                      <a:srgbClr val="0070C0"/>
                    </a:solidFill>
                  </a:rPr>
                  <a:t>Pasamos las tres rectas a general, y las renombramos a </a:t>
                </a:r>
                <a14:m>
                  <m:oMath xmlns:m="http://schemas.openxmlformats.org/officeDocument/2006/math">
                    <m:r>
                      <a:rPr lang="es-ES" sz="1600" b="0" i="1" smtClean="0">
                        <a:solidFill>
                          <a:srgbClr val="0070C0"/>
                        </a:solidFill>
                        <a:latin typeface="Cambria Math" panose="02040503050406030204" pitchFamily="18" charset="0"/>
                      </a:rPr>
                      <m:t>𝑟</m:t>
                    </m:r>
                    <m:r>
                      <a:rPr lang="es-ES" sz="1600" b="0" i="1" smtClean="0">
                        <a:solidFill>
                          <a:srgbClr val="0070C0"/>
                        </a:solidFill>
                        <a:latin typeface="Cambria Math" panose="02040503050406030204" pitchFamily="18" charset="0"/>
                      </a:rPr>
                      <m:t>, </m:t>
                    </m:r>
                    <m:r>
                      <a:rPr lang="es-ES" sz="1600" b="0" i="1" smtClean="0">
                        <a:solidFill>
                          <a:srgbClr val="0070C0"/>
                        </a:solidFill>
                        <a:latin typeface="Cambria Math" panose="02040503050406030204" pitchFamily="18" charset="0"/>
                      </a:rPr>
                      <m:t>𝑠</m:t>
                    </m:r>
                    <m:r>
                      <a:rPr lang="es-ES" sz="1600" b="0" i="1" smtClean="0">
                        <a:solidFill>
                          <a:srgbClr val="0070C0"/>
                        </a:solidFill>
                        <a:latin typeface="Cambria Math" panose="02040503050406030204" pitchFamily="18" charset="0"/>
                      </a:rPr>
                      <m:t>, </m:t>
                    </m:r>
                    <m:r>
                      <a:rPr lang="es-ES" sz="1600" b="0" i="1" smtClean="0">
                        <a:solidFill>
                          <a:srgbClr val="0070C0"/>
                        </a:solidFill>
                        <a:latin typeface="Cambria Math" panose="02040503050406030204" pitchFamily="18" charset="0"/>
                      </a:rPr>
                      <m:t>𝑡</m:t>
                    </m:r>
                  </m:oMath>
                </a14:m>
                <a:endParaRPr lang="es-ES" sz="1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1600" b="0" i="1" smtClean="0">
                              <a:solidFill>
                                <a:srgbClr val="0070C0"/>
                              </a:solidFill>
                              <a:latin typeface="Cambria Math" panose="02040503050406030204" pitchFamily="18" charset="0"/>
                            </a:rPr>
                          </m:ctrlPr>
                        </m:dPr>
                        <m:e>
                          <m:m>
                            <m:mPr>
                              <m:mcs>
                                <m:mc>
                                  <m:mcPr>
                                    <m:count m:val="1"/>
                                    <m:mcJc m:val="center"/>
                                  </m:mcPr>
                                </m:mc>
                              </m:mcs>
                              <m:ctrlPr>
                                <a:rPr lang="es-ES" sz="1600" i="1">
                                  <a:solidFill>
                                    <a:srgbClr val="0070C0"/>
                                  </a:solidFill>
                                  <a:latin typeface="Cambria Math" panose="02040503050406030204" pitchFamily="18" charset="0"/>
                                </a:rPr>
                              </m:ctrlPr>
                            </m:mPr>
                            <m:mr>
                              <m:e>
                                <m:r>
                                  <m:rPr>
                                    <m:brk m:alnAt="7"/>
                                  </m:rPr>
                                  <a:rPr lang="es-ES" sz="1600" i="1">
                                    <a:solidFill>
                                      <a:srgbClr val="0070C0"/>
                                    </a:solidFill>
                                    <a:latin typeface="Cambria Math" panose="02040503050406030204" pitchFamily="18" charset="0"/>
                                  </a:rPr>
                                  <m:t>𝑟</m:t>
                                </m:r>
                                <m:r>
                                  <a:rPr lang="es-ES" sz="1600" i="1">
                                    <a:solidFill>
                                      <a:srgbClr val="0070C0"/>
                                    </a:solidFill>
                                    <a:latin typeface="Cambria Math" panose="02040503050406030204" pitchFamily="18" charset="0"/>
                                  </a:rPr>
                                  <m:t>≡17</m:t>
                                </m:r>
                                <m:r>
                                  <a:rPr lang="es-ES" sz="1600" i="1">
                                    <a:solidFill>
                                      <a:srgbClr val="0070C0"/>
                                    </a:solidFill>
                                    <a:latin typeface="Cambria Math" panose="02040503050406030204" pitchFamily="18" charset="0"/>
                                  </a:rPr>
                                  <m:t>𝑥</m:t>
                                </m:r>
                                <m:r>
                                  <a:rPr lang="es-ES" sz="1600" i="1">
                                    <a:solidFill>
                                      <a:srgbClr val="0070C0"/>
                                    </a:solidFill>
                                    <a:latin typeface="Cambria Math" panose="02040503050406030204" pitchFamily="18" charset="0"/>
                                  </a:rPr>
                                  <m:t>−21</m:t>
                                </m:r>
                                <m:r>
                                  <a:rPr lang="es-ES" sz="1600" i="1">
                                    <a:solidFill>
                                      <a:srgbClr val="0070C0"/>
                                    </a:solidFill>
                                    <a:latin typeface="Cambria Math" panose="02040503050406030204" pitchFamily="18" charset="0"/>
                                  </a:rPr>
                                  <m:t>𝑦</m:t>
                                </m:r>
                                <m:r>
                                  <a:rPr lang="es-ES" sz="1600" i="1">
                                    <a:solidFill>
                                      <a:srgbClr val="0070C0"/>
                                    </a:solidFill>
                                    <a:latin typeface="Cambria Math" panose="02040503050406030204" pitchFamily="18" charset="0"/>
                                  </a:rPr>
                                  <m:t>−5760=0</m:t>
                                </m:r>
                              </m:e>
                            </m:mr>
                            <m:mr>
                              <m:e>
                                <m:r>
                                  <a:rPr lang="es-ES" sz="1600" b="0" i="1" smtClean="0">
                                    <a:solidFill>
                                      <a:srgbClr val="0070C0"/>
                                    </a:solidFill>
                                    <a:latin typeface="Cambria Math" panose="02040503050406030204" pitchFamily="18" charset="0"/>
                                  </a:rPr>
                                  <m:t>𝑠</m:t>
                                </m:r>
                                <m:r>
                                  <a:rPr lang="es-ES" sz="1600" b="0" i="1" smtClean="0">
                                    <a:solidFill>
                                      <a:srgbClr val="0070C0"/>
                                    </a:solidFill>
                                    <a:latin typeface="Cambria Math" panose="02040503050406030204" pitchFamily="18" charset="0"/>
                                  </a:rPr>
                                  <m:t>≡187</m:t>
                                </m:r>
                                <m:r>
                                  <a:rPr lang="es-ES" sz="1600" b="0" i="1" smtClean="0">
                                    <a:solidFill>
                                      <a:srgbClr val="0070C0"/>
                                    </a:solidFill>
                                    <a:latin typeface="Cambria Math" panose="02040503050406030204" pitchFamily="18" charset="0"/>
                                  </a:rPr>
                                  <m:t>𝑥</m:t>
                                </m:r>
                                <m:r>
                                  <a:rPr lang="es-ES" sz="1600" b="0" i="1" smtClean="0">
                                    <a:solidFill>
                                      <a:srgbClr val="0070C0"/>
                                    </a:solidFill>
                                    <a:latin typeface="Cambria Math" panose="02040503050406030204" pitchFamily="18" charset="0"/>
                                  </a:rPr>
                                  <m:t>+424</m:t>
                                </m:r>
                                <m:r>
                                  <a:rPr lang="es-ES" sz="1600" b="0" i="1" smtClean="0">
                                    <a:solidFill>
                                      <a:srgbClr val="0070C0"/>
                                    </a:solidFill>
                                    <a:latin typeface="Cambria Math" panose="02040503050406030204" pitchFamily="18" charset="0"/>
                                  </a:rPr>
                                  <m:t>𝑦</m:t>
                                </m:r>
                                <m:r>
                                  <a:rPr lang="es-ES" sz="1600" b="0" i="1" smtClean="0">
                                    <a:solidFill>
                                      <a:srgbClr val="0070C0"/>
                                    </a:solidFill>
                                    <a:latin typeface="Cambria Math" panose="02040503050406030204" pitchFamily="18" charset="0"/>
                                  </a:rPr>
                                  <m:t>=0</m:t>
                                </m:r>
                              </m:e>
                            </m:mr>
                            <m:mr>
                              <m:e>
                                <m:r>
                                  <a:rPr lang="es-ES" sz="1600" b="0" i="1" smtClean="0">
                                    <a:solidFill>
                                      <a:srgbClr val="0070C0"/>
                                    </a:solidFill>
                                    <a:latin typeface="Cambria Math" panose="02040503050406030204" pitchFamily="18" charset="0"/>
                                  </a:rPr>
                                  <m:t>𝑡</m:t>
                                </m:r>
                                <m:r>
                                  <a:rPr lang="es-ES" sz="1600" b="0" i="1" smtClean="0">
                                    <a:solidFill>
                                      <a:srgbClr val="0070C0"/>
                                    </a:solidFill>
                                    <a:latin typeface="Cambria Math" panose="02040503050406030204" pitchFamily="18" charset="0"/>
                                  </a:rPr>
                                  <m:t>≡34</m:t>
                                </m:r>
                                <m:r>
                                  <a:rPr lang="es-ES" sz="1600" b="0" i="1" smtClean="0">
                                    <a:solidFill>
                                      <a:srgbClr val="0070C0"/>
                                    </a:solidFill>
                                    <a:latin typeface="Cambria Math" panose="02040503050406030204" pitchFamily="18" charset="0"/>
                                  </a:rPr>
                                  <m:t>𝑥</m:t>
                                </m:r>
                                <m:r>
                                  <a:rPr lang="es-ES" sz="1600" b="0" i="1" smtClean="0">
                                    <a:solidFill>
                                      <a:srgbClr val="0070C0"/>
                                    </a:solidFill>
                                    <a:latin typeface="Cambria Math" panose="02040503050406030204" pitchFamily="18" charset="0"/>
                                  </a:rPr>
                                  <m:t>−42</m:t>
                                </m:r>
                                <m:r>
                                  <a:rPr lang="es-ES" sz="1600" b="0" i="1" smtClean="0">
                                    <a:solidFill>
                                      <a:srgbClr val="0070C0"/>
                                    </a:solidFill>
                                    <a:latin typeface="Cambria Math" panose="02040503050406030204" pitchFamily="18" charset="0"/>
                                  </a:rPr>
                                  <m:t>𝑦</m:t>
                                </m:r>
                                <m:r>
                                  <a:rPr lang="es-ES" sz="1600" b="0" i="1" smtClean="0">
                                    <a:solidFill>
                                      <a:srgbClr val="0070C0"/>
                                    </a:solidFill>
                                    <a:latin typeface="Cambria Math" panose="02040503050406030204" pitchFamily="18" charset="0"/>
                                  </a:rPr>
                                  <m:t>−84=0</m:t>
                                </m:r>
                              </m:e>
                            </m:mr>
                          </m:m>
                        </m:e>
                      </m:d>
                    </m:oMath>
                  </m:oMathPara>
                </a14:m>
                <a:endParaRPr lang="es-ES" sz="1600" dirty="0" smtClean="0">
                  <a:solidFill>
                    <a:srgbClr val="0070C0"/>
                  </a:solidFill>
                </a:endParaRPr>
              </a:p>
              <a:p>
                <a:pPr marL="0" indent="0" algn="just">
                  <a:buNone/>
                </a:pPr>
                <a:r>
                  <a:rPr lang="es-ES" sz="1600" dirty="0" smtClean="0">
                    <a:solidFill>
                      <a:srgbClr val="0070C0"/>
                    </a:solidFill>
                  </a:rPr>
                  <a:t>Para hallar </a:t>
                </a:r>
                <a14:m>
                  <m:oMath xmlns:m="http://schemas.openxmlformats.org/officeDocument/2006/math">
                    <m:r>
                      <a:rPr lang="es-ES" sz="1600" b="0" i="1" smtClean="0">
                        <a:solidFill>
                          <a:srgbClr val="0070C0"/>
                        </a:solidFill>
                        <a:latin typeface="Cambria Math" panose="02040503050406030204" pitchFamily="18" charset="0"/>
                      </a:rPr>
                      <m:t>𝑡</m:t>
                    </m:r>
                  </m:oMath>
                </a14:m>
                <a:r>
                  <a:rPr lang="es-ES" sz="1600" dirty="0" smtClean="0">
                    <a:solidFill>
                      <a:srgbClr val="0070C0"/>
                    </a:solidFill>
                  </a:rPr>
                  <a:t>, despejamos </a:t>
                </a:r>
                <a14:m>
                  <m:oMath xmlns:m="http://schemas.openxmlformats.org/officeDocument/2006/math">
                    <m:r>
                      <a:rPr lang="es-ES" sz="1600" b="0" i="1" smtClean="0">
                        <a:solidFill>
                          <a:srgbClr val="0070C0"/>
                        </a:solidFill>
                        <a:latin typeface="Cambria Math" panose="02040503050406030204" pitchFamily="18" charset="0"/>
                      </a:rPr>
                      <m:t>𝜆</m:t>
                    </m:r>
                  </m:oMath>
                </a14:m>
                <a:r>
                  <a:rPr lang="es-ES" sz="1600" dirty="0" smtClean="0">
                    <a:solidFill>
                      <a:srgbClr val="0070C0"/>
                    </a:solidFill>
                  </a:rPr>
                  <a:t> y pasamos todo a un mismo miembro.</a:t>
                </a:r>
              </a:p>
              <a:p>
                <a:pPr marL="0" indent="0" algn="just">
                  <a:buNone/>
                </a:pPr>
                <a:r>
                  <a:rPr lang="es-ES" sz="1600" dirty="0" smtClean="0">
                    <a:solidFill>
                      <a:srgbClr val="0070C0"/>
                    </a:solidFill>
                  </a:rPr>
                  <a:t>Comparamos cada par de rectas:</a:t>
                </a:r>
              </a:p>
              <a:p>
                <a:pPr marL="0" indent="0" algn="just">
                  <a:buNone/>
                </a:pPr>
                <a14:m>
                  <m:oMathPara xmlns:m="http://schemas.openxmlformats.org/officeDocument/2006/math">
                    <m:oMathParaPr>
                      <m:jc m:val="centerGroup"/>
                    </m:oMathParaPr>
                    <m:oMath xmlns:m="http://schemas.openxmlformats.org/officeDocument/2006/math">
                      <m:r>
                        <a:rPr lang="es-ES" sz="1600" b="0" i="1" smtClean="0">
                          <a:solidFill>
                            <a:srgbClr val="0070C0"/>
                          </a:solidFill>
                          <a:latin typeface="Cambria Math" panose="02040503050406030204" pitchFamily="18" charset="0"/>
                        </a:rPr>
                        <m:t>𝑟</m:t>
                      </m:r>
                      <m:r>
                        <a:rPr lang="es-ES" sz="1600" b="0" i="1" smtClean="0">
                          <a:solidFill>
                            <a:srgbClr val="0070C0"/>
                          </a:solidFill>
                          <a:latin typeface="Cambria Math" panose="02040503050406030204" pitchFamily="18" charset="0"/>
                        </a:rPr>
                        <m:t>→</m:t>
                      </m:r>
                      <m:r>
                        <a:rPr lang="es-ES" sz="1600" b="0" i="1" smtClean="0">
                          <a:solidFill>
                            <a:srgbClr val="0070C0"/>
                          </a:solidFill>
                          <a:latin typeface="Cambria Math" panose="02040503050406030204" pitchFamily="18" charset="0"/>
                        </a:rPr>
                        <m:t>𝑠</m:t>
                      </m:r>
                      <m:r>
                        <a:rPr lang="es-ES" sz="1600" b="0" i="1" smtClean="0">
                          <a:solidFill>
                            <a:srgbClr val="0070C0"/>
                          </a:solidFill>
                          <a:latin typeface="Cambria Math" panose="02040503050406030204" pitchFamily="18" charset="0"/>
                        </a:rPr>
                        <m:t>⇒</m:t>
                      </m:r>
                      <m:f>
                        <m:fPr>
                          <m:ctrlPr>
                            <a:rPr lang="es-ES" sz="1600" b="0" i="1" smtClean="0">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𝐴</m:t>
                          </m:r>
                        </m:num>
                        <m:den>
                          <m:sSup>
                            <m:sSupPr>
                              <m:ctrlPr>
                                <a:rPr lang="es-ES" sz="1600" b="0" i="1" smtClean="0">
                                  <a:solidFill>
                                    <a:srgbClr val="0070C0"/>
                                  </a:solidFill>
                                  <a:latin typeface="Cambria Math" panose="02040503050406030204" pitchFamily="18" charset="0"/>
                                </a:rPr>
                              </m:ctrlPr>
                            </m:sSupPr>
                            <m:e>
                              <m:r>
                                <a:rPr lang="es-ES" sz="1600" b="0" i="1" smtClean="0">
                                  <a:solidFill>
                                    <a:srgbClr val="0070C0"/>
                                  </a:solidFill>
                                  <a:latin typeface="Cambria Math" panose="02040503050406030204" pitchFamily="18" charset="0"/>
                                </a:rPr>
                                <m:t>𝐴</m:t>
                              </m:r>
                            </m:e>
                            <m:sup>
                              <m:r>
                                <a:rPr lang="es-ES" sz="1600" b="0" i="1" smtClean="0">
                                  <a:solidFill>
                                    <a:srgbClr val="0070C0"/>
                                  </a:solidFill>
                                  <a:latin typeface="Cambria Math" panose="02040503050406030204" pitchFamily="18" charset="0"/>
                                </a:rPr>
                                <m:t>′</m:t>
                              </m:r>
                            </m:sup>
                          </m:sSup>
                        </m:den>
                      </m:f>
                      <m:limLow>
                        <m:limLowPr>
                          <m:ctrlPr>
                            <a:rPr lang="es-ES" sz="1600" b="0" i="1" smtClean="0">
                              <a:solidFill>
                                <a:srgbClr val="0070C0"/>
                              </a:solidFill>
                              <a:latin typeface="Cambria Math" panose="02040503050406030204" pitchFamily="18" charset="0"/>
                            </a:rPr>
                          </m:ctrlPr>
                        </m:limLowPr>
                        <m:e>
                          <m:r>
                            <a:rPr lang="es-ES" sz="1600" b="0" i="1" smtClean="0">
                              <a:solidFill>
                                <a:srgbClr val="0070C0"/>
                              </a:solidFill>
                              <a:latin typeface="Cambria Math" panose="02040503050406030204" pitchFamily="18" charset="0"/>
                            </a:rPr>
                            <m:t>=</m:t>
                          </m:r>
                        </m:e>
                        <m:lim>
                          <m:r>
                            <a:rPr lang="es-ES" sz="1600" b="0" i="1" smtClean="0">
                              <a:solidFill>
                                <a:srgbClr val="0070C0"/>
                              </a:solidFill>
                              <a:latin typeface="Cambria Math" panose="02040503050406030204" pitchFamily="18" charset="0"/>
                            </a:rPr>
                            <m:t>?</m:t>
                          </m:r>
                        </m:lim>
                      </m:limLow>
                      <m:f>
                        <m:fPr>
                          <m:ctrlPr>
                            <a:rPr lang="es-ES" sz="1600" b="0" i="1" smtClean="0">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𝐵</m:t>
                          </m:r>
                        </m:num>
                        <m:den>
                          <m:sSup>
                            <m:sSupPr>
                              <m:ctrlPr>
                                <a:rPr lang="es-ES" sz="1600" b="0" i="1" smtClean="0">
                                  <a:solidFill>
                                    <a:srgbClr val="0070C0"/>
                                  </a:solidFill>
                                  <a:latin typeface="Cambria Math" panose="02040503050406030204" pitchFamily="18" charset="0"/>
                                </a:rPr>
                              </m:ctrlPr>
                            </m:sSupPr>
                            <m:e>
                              <m:r>
                                <a:rPr lang="es-ES" sz="1600" b="0" i="1" smtClean="0">
                                  <a:solidFill>
                                    <a:srgbClr val="0070C0"/>
                                  </a:solidFill>
                                  <a:latin typeface="Cambria Math" panose="02040503050406030204" pitchFamily="18" charset="0"/>
                                </a:rPr>
                                <m:t>𝐵</m:t>
                              </m:r>
                            </m:e>
                            <m:sup>
                              <m:r>
                                <a:rPr lang="es-ES" sz="1600" b="0" i="1" smtClean="0">
                                  <a:solidFill>
                                    <a:srgbClr val="0070C0"/>
                                  </a:solidFill>
                                  <a:latin typeface="Cambria Math" panose="02040503050406030204" pitchFamily="18" charset="0"/>
                                </a:rPr>
                                <m:t>′</m:t>
                              </m:r>
                            </m:sup>
                          </m:sSup>
                        </m:den>
                      </m:f>
                      <m:r>
                        <a:rPr lang="es-ES" sz="1600" b="0" i="1" smtClean="0">
                          <a:solidFill>
                            <a:srgbClr val="0070C0"/>
                          </a:solidFill>
                          <a:latin typeface="Cambria Math" panose="02040503050406030204" pitchFamily="18" charset="0"/>
                        </a:rPr>
                        <m:t>⇒</m:t>
                      </m:r>
                      <m:f>
                        <m:fPr>
                          <m:ctrlPr>
                            <a:rPr lang="es-ES" sz="1600" b="0" i="1" smtClean="0">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17</m:t>
                          </m:r>
                        </m:num>
                        <m:den>
                          <m:r>
                            <a:rPr lang="es-ES" sz="1600" b="0" i="1" smtClean="0">
                              <a:solidFill>
                                <a:srgbClr val="0070C0"/>
                              </a:solidFill>
                              <a:latin typeface="Cambria Math" panose="02040503050406030204" pitchFamily="18" charset="0"/>
                            </a:rPr>
                            <m:t>187</m:t>
                          </m:r>
                        </m:den>
                      </m:f>
                      <m:r>
                        <a:rPr lang="es-ES" sz="1600" b="0" i="1" smtClean="0">
                          <a:solidFill>
                            <a:srgbClr val="0070C0"/>
                          </a:solidFill>
                          <a:latin typeface="Cambria Math" panose="02040503050406030204" pitchFamily="18" charset="0"/>
                        </a:rPr>
                        <m:t>≠</m:t>
                      </m:r>
                      <m:f>
                        <m:fPr>
                          <m:ctrlPr>
                            <a:rPr lang="es-ES" sz="1600" b="0" i="1" smtClean="0">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−21</m:t>
                          </m:r>
                        </m:num>
                        <m:den>
                          <m:r>
                            <a:rPr lang="es-ES" sz="1600" b="0" i="1" smtClean="0">
                              <a:solidFill>
                                <a:srgbClr val="0070C0"/>
                              </a:solidFill>
                              <a:latin typeface="Cambria Math" panose="02040503050406030204" pitchFamily="18" charset="0"/>
                            </a:rPr>
                            <m:t>424</m:t>
                          </m:r>
                        </m:den>
                      </m:f>
                      <m:r>
                        <a:rPr lang="es-ES" sz="1600" b="0" i="1" smtClean="0">
                          <a:solidFill>
                            <a:srgbClr val="0070C0"/>
                          </a:solidFill>
                          <a:latin typeface="Cambria Math" panose="02040503050406030204" pitchFamily="18" charset="0"/>
                        </a:rPr>
                        <m:t>⇒</m:t>
                      </m:r>
                      <m:r>
                        <a:rPr lang="es-ES" sz="1600" b="0" i="1" smtClean="0">
                          <a:solidFill>
                            <a:srgbClr val="0070C0"/>
                          </a:solidFill>
                          <a:latin typeface="Cambria Math" panose="02040503050406030204" pitchFamily="18" charset="0"/>
                        </a:rPr>
                        <m:t>𝑆𝑒𝑐𝑎𝑛𝑡𝑒𝑠</m:t>
                      </m:r>
                    </m:oMath>
                  </m:oMathPara>
                </a14:m>
                <a:endParaRPr lang="es-ES" sz="1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1600" i="1">
                          <a:solidFill>
                            <a:srgbClr val="0070C0"/>
                          </a:solidFill>
                          <a:latin typeface="Cambria Math" panose="02040503050406030204" pitchFamily="18" charset="0"/>
                        </a:rPr>
                        <m:t>𝑟</m:t>
                      </m:r>
                      <m:r>
                        <a:rPr lang="es-ES" sz="1600" i="1">
                          <a:solidFill>
                            <a:srgbClr val="0070C0"/>
                          </a:solidFill>
                          <a:latin typeface="Cambria Math" panose="02040503050406030204" pitchFamily="18" charset="0"/>
                        </a:rPr>
                        <m:t>→</m:t>
                      </m:r>
                      <m:r>
                        <a:rPr lang="es-ES" sz="1600" b="0" i="1" smtClean="0">
                          <a:solidFill>
                            <a:srgbClr val="0070C0"/>
                          </a:solidFill>
                          <a:latin typeface="Cambria Math" panose="02040503050406030204" pitchFamily="18" charset="0"/>
                        </a:rPr>
                        <m:t>𝑡</m:t>
                      </m:r>
                      <m:r>
                        <a:rPr lang="es-ES" sz="1600" i="1">
                          <a:solidFill>
                            <a:srgbClr val="0070C0"/>
                          </a:solidFill>
                          <a:latin typeface="Cambria Math" panose="02040503050406030204" pitchFamily="18" charset="0"/>
                        </a:rPr>
                        <m:t>⇒</m:t>
                      </m:r>
                      <m:f>
                        <m:fPr>
                          <m:ctrlPr>
                            <a:rPr lang="es-ES" sz="1600" i="1">
                              <a:solidFill>
                                <a:srgbClr val="0070C0"/>
                              </a:solidFill>
                              <a:latin typeface="Cambria Math" panose="02040503050406030204" pitchFamily="18" charset="0"/>
                            </a:rPr>
                          </m:ctrlPr>
                        </m:fPr>
                        <m:num>
                          <m:r>
                            <a:rPr lang="es-ES" sz="1600" i="1">
                              <a:solidFill>
                                <a:srgbClr val="0070C0"/>
                              </a:solidFill>
                              <a:latin typeface="Cambria Math" panose="02040503050406030204" pitchFamily="18" charset="0"/>
                            </a:rPr>
                            <m:t>𝐴</m:t>
                          </m:r>
                        </m:num>
                        <m:den>
                          <m:sSup>
                            <m:sSupPr>
                              <m:ctrlPr>
                                <a:rPr lang="es-ES" sz="1600" i="1">
                                  <a:solidFill>
                                    <a:srgbClr val="0070C0"/>
                                  </a:solidFill>
                                  <a:latin typeface="Cambria Math" panose="02040503050406030204" pitchFamily="18" charset="0"/>
                                </a:rPr>
                              </m:ctrlPr>
                            </m:sSupPr>
                            <m:e>
                              <m:r>
                                <a:rPr lang="es-ES" sz="1600" i="1">
                                  <a:solidFill>
                                    <a:srgbClr val="0070C0"/>
                                  </a:solidFill>
                                  <a:latin typeface="Cambria Math" panose="02040503050406030204" pitchFamily="18" charset="0"/>
                                </a:rPr>
                                <m:t>𝐴</m:t>
                              </m:r>
                            </m:e>
                            <m:sup>
                              <m:r>
                                <a:rPr lang="es-ES" sz="1600" i="1">
                                  <a:solidFill>
                                    <a:srgbClr val="0070C0"/>
                                  </a:solidFill>
                                  <a:latin typeface="Cambria Math" panose="02040503050406030204" pitchFamily="18" charset="0"/>
                                </a:rPr>
                                <m:t>′</m:t>
                              </m:r>
                            </m:sup>
                          </m:sSup>
                        </m:den>
                      </m:f>
                      <m:limLow>
                        <m:limLowPr>
                          <m:ctrlPr>
                            <a:rPr lang="es-ES" sz="1600" i="1">
                              <a:solidFill>
                                <a:srgbClr val="0070C0"/>
                              </a:solidFill>
                              <a:latin typeface="Cambria Math" panose="02040503050406030204" pitchFamily="18" charset="0"/>
                            </a:rPr>
                          </m:ctrlPr>
                        </m:limLowPr>
                        <m:e>
                          <m:r>
                            <a:rPr lang="es-ES" sz="1600" i="1">
                              <a:solidFill>
                                <a:srgbClr val="0070C0"/>
                              </a:solidFill>
                              <a:latin typeface="Cambria Math" panose="02040503050406030204" pitchFamily="18" charset="0"/>
                            </a:rPr>
                            <m:t>=</m:t>
                          </m:r>
                        </m:e>
                        <m:lim>
                          <m:r>
                            <a:rPr lang="es-ES" sz="1600" i="1">
                              <a:solidFill>
                                <a:srgbClr val="0070C0"/>
                              </a:solidFill>
                              <a:latin typeface="Cambria Math" panose="02040503050406030204" pitchFamily="18" charset="0"/>
                            </a:rPr>
                            <m:t>?</m:t>
                          </m:r>
                        </m:lim>
                      </m:limLow>
                      <m:f>
                        <m:fPr>
                          <m:ctrlPr>
                            <a:rPr lang="es-ES" sz="1600" i="1">
                              <a:solidFill>
                                <a:srgbClr val="0070C0"/>
                              </a:solidFill>
                              <a:latin typeface="Cambria Math" panose="02040503050406030204" pitchFamily="18" charset="0"/>
                            </a:rPr>
                          </m:ctrlPr>
                        </m:fPr>
                        <m:num>
                          <m:r>
                            <a:rPr lang="es-ES" sz="1600" i="1">
                              <a:solidFill>
                                <a:srgbClr val="0070C0"/>
                              </a:solidFill>
                              <a:latin typeface="Cambria Math" panose="02040503050406030204" pitchFamily="18" charset="0"/>
                            </a:rPr>
                            <m:t>𝐵</m:t>
                          </m:r>
                        </m:num>
                        <m:den>
                          <m:sSup>
                            <m:sSupPr>
                              <m:ctrlPr>
                                <a:rPr lang="es-ES" sz="1600" i="1">
                                  <a:solidFill>
                                    <a:srgbClr val="0070C0"/>
                                  </a:solidFill>
                                  <a:latin typeface="Cambria Math" panose="02040503050406030204" pitchFamily="18" charset="0"/>
                                </a:rPr>
                              </m:ctrlPr>
                            </m:sSupPr>
                            <m:e>
                              <m:r>
                                <a:rPr lang="es-ES" sz="1600" i="1">
                                  <a:solidFill>
                                    <a:srgbClr val="0070C0"/>
                                  </a:solidFill>
                                  <a:latin typeface="Cambria Math" panose="02040503050406030204" pitchFamily="18" charset="0"/>
                                </a:rPr>
                                <m:t>𝐵</m:t>
                              </m:r>
                            </m:e>
                            <m:sup>
                              <m:r>
                                <a:rPr lang="es-ES" sz="1600" i="1">
                                  <a:solidFill>
                                    <a:srgbClr val="0070C0"/>
                                  </a:solidFill>
                                  <a:latin typeface="Cambria Math" panose="02040503050406030204" pitchFamily="18" charset="0"/>
                                </a:rPr>
                                <m:t>′</m:t>
                              </m:r>
                            </m:sup>
                          </m:sSup>
                        </m:den>
                      </m:f>
                      <m:r>
                        <a:rPr lang="es-ES" sz="1600" i="1">
                          <a:solidFill>
                            <a:srgbClr val="0070C0"/>
                          </a:solidFill>
                          <a:latin typeface="Cambria Math" panose="02040503050406030204" pitchFamily="18" charset="0"/>
                        </a:rPr>
                        <m:t>⇒</m:t>
                      </m:r>
                      <m:f>
                        <m:fPr>
                          <m:ctrlPr>
                            <a:rPr lang="es-ES" sz="1600" i="1">
                              <a:solidFill>
                                <a:srgbClr val="0070C0"/>
                              </a:solidFill>
                              <a:latin typeface="Cambria Math" panose="02040503050406030204" pitchFamily="18" charset="0"/>
                            </a:rPr>
                          </m:ctrlPr>
                        </m:fPr>
                        <m:num>
                          <m:r>
                            <a:rPr lang="es-ES" sz="1600" i="1">
                              <a:solidFill>
                                <a:srgbClr val="0070C0"/>
                              </a:solidFill>
                              <a:latin typeface="Cambria Math" panose="02040503050406030204" pitchFamily="18" charset="0"/>
                            </a:rPr>
                            <m:t>17</m:t>
                          </m:r>
                        </m:num>
                        <m:den>
                          <m:r>
                            <a:rPr lang="es-ES" sz="1600" b="0" i="1" smtClean="0">
                              <a:solidFill>
                                <a:srgbClr val="0070C0"/>
                              </a:solidFill>
                              <a:latin typeface="Cambria Math" panose="02040503050406030204" pitchFamily="18" charset="0"/>
                            </a:rPr>
                            <m:t>34</m:t>
                          </m:r>
                        </m:den>
                      </m:f>
                      <m:r>
                        <a:rPr lang="es-ES" sz="1600" b="0" i="1" smtClean="0">
                          <a:solidFill>
                            <a:srgbClr val="0070C0"/>
                          </a:solidFill>
                          <a:latin typeface="Cambria Math" panose="02040503050406030204" pitchFamily="18" charset="0"/>
                        </a:rPr>
                        <m:t>=</m:t>
                      </m:r>
                      <m:f>
                        <m:fPr>
                          <m:ctrlPr>
                            <a:rPr lang="es-ES" sz="1600" i="1">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−21</m:t>
                          </m:r>
                        </m:num>
                        <m:den>
                          <m:r>
                            <a:rPr lang="es-ES" sz="1600" b="0" i="1" smtClean="0">
                              <a:solidFill>
                                <a:srgbClr val="0070C0"/>
                              </a:solidFill>
                              <a:latin typeface="Cambria Math" panose="02040503050406030204" pitchFamily="18" charset="0"/>
                            </a:rPr>
                            <m:t>−42</m:t>
                          </m:r>
                        </m:den>
                      </m:f>
                      <m:r>
                        <a:rPr lang="es-ES" sz="1600" i="1">
                          <a:solidFill>
                            <a:srgbClr val="0070C0"/>
                          </a:solidFill>
                          <a:latin typeface="Cambria Math" panose="02040503050406030204" pitchFamily="18" charset="0"/>
                        </a:rPr>
                        <m:t>⇒</m:t>
                      </m:r>
                      <m:r>
                        <a:rPr lang="es-ES" sz="1600" b="0" i="1" smtClean="0">
                          <a:solidFill>
                            <a:srgbClr val="0070C0"/>
                          </a:solidFill>
                          <a:latin typeface="Cambria Math" panose="02040503050406030204" pitchFamily="18" charset="0"/>
                        </a:rPr>
                        <m:t>𝑃𝑎𝑟𝑎𝑙𝑒𝑙𝑎𝑠</m:t>
                      </m:r>
                      <m:r>
                        <a:rPr lang="es-ES" sz="1600" b="0" i="1" smtClean="0">
                          <a:solidFill>
                            <a:srgbClr val="0070C0"/>
                          </a:solidFill>
                          <a:latin typeface="Cambria Math" panose="02040503050406030204" pitchFamily="18" charset="0"/>
                        </a:rPr>
                        <m:t> </m:t>
                      </m:r>
                      <m:r>
                        <a:rPr lang="es-ES" sz="1600" b="0" i="1" smtClean="0">
                          <a:solidFill>
                            <a:srgbClr val="0070C0"/>
                          </a:solidFill>
                          <a:latin typeface="Cambria Math" panose="02040503050406030204" pitchFamily="18" charset="0"/>
                        </a:rPr>
                        <m:t>𝑜</m:t>
                      </m:r>
                      <m:r>
                        <a:rPr lang="es-ES" sz="1600" b="0" i="1" smtClean="0">
                          <a:solidFill>
                            <a:srgbClr val="0070C0"/>
                          </a:solidFill>
                          <a:latin typeface="Cambria Math" panose="02040503050406030204" pitchFamily="18" charset="0"/>
                        </a:rPr>
                        <m:t> </m:t>
                      </m:r>
                      <m:r>
                        <a:rPr lang="es-ES" sz="1600" b="0" i="1" smtClean="0">
                          <a:solidFill>
                            <a:srgbClr val="0070C0"/>
                          </a:solidFill>
                          <a:latin typeface="Cambria Math" panose="02040503050406030204" pitchFamily="18" charset="0"/>
                        </a:rPr>
                        <m:t>𝑐𝑜𝑖𝑛𝑐𝑖𝑑𝑒𝑛𝑡𝑒𝑠</m:t>
                      </m:r>
                    </m:oMath>
                  </m:oMathPara>
                </a14:m>
                <a:endParaRPr lang="es-ES" sz="1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f>
                        <m:fPr>
                          <m:ctrlPr>
                            <a:rPr lang="es-ES" sz="1600" b="0" i="1" smtClean="0">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𝐴</m:t>
                          </m:r>
                        </m:num>
                        <m:den>
                          <m:sSup>
                            <m:sSupPr>
                              <m:ctrlPr>
                                <a:rPr lang="es-ES" sz="1600" b="0" i="1" smtClean="0">
                                  <a:solidFill>
                                    <a:srgbClr val="0070C0"/>
                                  </a:solidFill>
                                  <a:latin typeface="Cambria Math" panose="02040503050406030204" pitchFamily="18" charset="0"/>
                                </a:rPr>
                              </m:ctrlPr>
                            </m:sSupPr>
                            <m:e>
                              <m:r>
                                <a:rPr lang="es-ES" sz="1600" b="0" i="1" smtClean="0">
                                  <a:solidFill>
                                    <a:srgbClr val="0070C0"/>
                                  </a:solidFill>
                                  <a:latin typeface="Cambria Math" panose="02040503050406030204" pitchFamily="18" charset="0"/>
                                </a:rPr>
                                <m:t>𝐴</m:t>
                              </m:r>
                            </m:e>
                            <m:sup>
                              <m:r>
                                <a:rPr lang="es-ES" sz="1600" b="0" i="1" smtClean="0">
                                  <a:solidFill>
                                    <a:srgbClr val="0070C0"/>
                                  </a:solidFill>
                                  <a:latin typeface="Cambria Math" panose="02040503050406030204" pitchFamily="18" charset="0"/>
                                </a:rPr>
                                <m:t>′</m:t>
                              </m:r>
                            </m:sup>
                          </m:sSup>
                        </m:den>
                      </m:f>
                      <m:limLow>
                        <m:limLowPr>
                          <m:ctrlPr>
                            <a:rPr lang="es-ES" sz="1600" b="0" i="1" smtClean="0">
                              <a:solidFill>
                                <a:srgbClr val="0070C0"/>
                              </a:solidFill>
                              <a:latin typeface="Cambria Math" panose="02040503050406030204" pitchFamily="18" charset="0"/>
                            </a:rPr>
                          </m:ctrlPr>
                        </m:limLowPr>
                        <m:e>
                          <m:r>
                            <a:rPr lang="es-ES" sz="1600" b="0" i="1" smtClean="0">
                              <a:solidFill>
                                <a:srgbClr val="0070C0"/>
                              </a:solidFill>
                              <a:latin typeface="Cambria Math" panose="02040503050406030204" pitchFamily="18" charset="0"/>
                            </a:rPr>
                            <m:t>=</m:t>
                          </m:r>
                        </m:e>
                        <m:lim>
                          <m:r>
                            <a:rPr lang="es-ES" sz="1600" b="0" i="1" smtClean="0">
                              <a:solidFill>
                                <a:srgbClr val="0070C0"/>
                              </a:solidFill>
                              <a:latin typeface="Cambria Math" panose="02040503050406030204" pitchFamily="18" charset="0"/>
                            </a:rPr>
                            <m:t>?</m:t>
                          </m:r>
                        </m:lim>
                      </m:limLow>
                      <m:f>
                        <m:fPr>
                          <m:ctrlPr>
                            <a:rPr lang="es-ES" sz="1600" b="0" i="1" smtClean="0">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𝐶</m:t>
                          </m:r>
                        </m:num>
                        <m:den>
                          <m:sSup>
                            <m:sSupPr>
                              <m:ctrlPr>
                                <a:rPr lang="es-ES" sz="1600" b="0" i="1" smtClean="0">
                                  <a:solidFill>
                                    <a:srgbClr val="0070C0"/>
                                  </a:solidFill>
                                  <a:latin typeface="Cambria Math" panose="02040503050406030204" pitchFamily="18" charset="0"/>
                                </a:rPr>
                              </m:ctrlPr>
                            </m:sSupPr>
                            <m:e>
                              <m:r>
                                <a:rPr lang="es-ES" sz="1600" b="0" i="1" smtClean="0">
                                  <a:solidFill>
                                    <a:srgbClr val="0070C0"/>
                                  </a:solidFill>
                                  <a:latin typeface="Cambria Math" panose="02040503050406030204" pitchFamily="18" charset="0"/>
                                </a:rPr>
                                <m:t>𝐶</m:t>
                              </m:r>
                            </m:e>
                            <m:sup>
                              <m:r>
                                <a:rPr lang="es-ES" sz="1600" b="0" i="1" smtClean="0">
                                  <a:solidFill>
                                    <a:srgbClr val="0070C0"/>
                                  </a:solidFill>
                                  <a:latin typeface="Cambria Math" panose="02040503050406030204" pitchFamily="18" charset="0"/>
                                </a:rPr>
                                <m:t>′</m:t>
                              </m:r>
                            </m:sup>
                          </m:sSup>
                        </m:den>
                      </m:f>
                      <m:r>
                        <a:rPr lang="es-ES" sz="1600" b="0" i="1" smtClean="0">
                          <a:solidFill>
                            <a:srgbClr val="0070C0"/>
                          </a:solidFill>
                          <a:latin typeface="Cambria Math" panose="02040503050406030204" pitchFamily="18" charset="0"/>
                        </a:rPr>
                        <m:t>⇒</m:t>
                      </m:r>
                      <m:f>
                        <m:fPr>
                          <m:ctrlPr>
                            <a:rPr lang="es-ES" sz="1600" b="0" i="1" smtClean="0">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17</m:t>
                          </m:r>
                        </m:num>
                        <m:den>
                          <m:r>
                            <a:rPr lang="es-ES" sz="1600" b="0" i="1" smtClean="0">
                              <a:solidFill>
                                <a:srgbClr val="0070C0"/>
                              </a:solidFill>
                              <a:latin typeface="Cambria Math" panose="02040503050406030204" pitchFamily="18" charset="0"/>
                            </a:rPr>
                            <m:t>34</m:t>
                          </m:r>
                        </m:den>
                      </m:f>
                      <m:r>
                        <a:rPr lang="es-ES" sz="1600" b="0" i="1" smtClean="0">
                          <a:solidFill>
                            <a:srgbClr val="0070C0"/>
                          </a:solidFill>
                          <a:latin typeface="Cambria Math" panose="02040503050406030204" pitchFamily="18" charset="0"/>
                        </a:rPr>
                        <m:t>≠</m:t>
                      </m:r>
                      <m:f>
                        <m:fPr>
                          <m:ctrlPr>
                            <a:rPr lang="es-ES" sz="1600" b="0" i="1" smtClean="0">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−5760</m:t>
                          </m:r>
                        </m:num>
                        <m:den>
                          <m:r>
                            <a:rPr lang="es-ES" sz="1600" b="0" i="1" smtClean="0">
                              <a:solidFill>
                                <a:srgbClr val="0070C0"/>
                              </a:solidFill>
                              <a:latin typeface="Cambria Math" panose="02040503050406030204" pitchFamily="18" charset="0"/>
                            </a:rPr>
                            <m:t>−84</m:t>
                          </m:r>
                        </m:den>
                      </m:f>
                      <m:r>
                        <a:rPr lang="es-ES" sz="1600" b="0" i="1" smtClean="0">
                          <a:solidFill>
                            <a:srgbClr val="0070C0"/>
                          </a:solidFill>
                          <a:latin typeface="Cambria Math" panose="02040503050406030204" pitchFamily="18" charset="0"/>
                        </a:rPr>
                        <m:t>⇒</m:t>
                      </m:r>
                      <m:r>
                        <a:rPr lang="es-ES" sz="1600" b="0" i="1" smtClean="0">
                          <a:solidFill>
                            <a:srgbClr val="0070C0"/>
                          </a:solidFill>
                          <a:latin typeface="Cambria Math" panose="02040503050406030204" pitchFamily="18" charset="0"/>
                        </a:rPr>
                        <m:t>𝑃𝑎𝑟𝑎𝑙𝑒𝑙𝑎𝑠</m:t>
                      </m:r>
                    </m:oMath>
                  </m:oMathPara>
                </a14:m>
                <a:endParaRPr lang="es-ES" sz="1600" b="0" i="1" dirty="0" smtClean="0">
                  <a:solidFill>
                    <a:srgbClr val="0070C0"/>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 sz="1600" b="0" i="1" smtClean="0">
                          <a:solidFill>
                            <a:srgbClr val="0070C0"/>
                          </a:solidFill>
                          <a:latin typeface="Cambria Math" panose="02040503050406030204" pitchFamily="18" charset="0"/>
                        </a:rPr>
                        <m:t>𝑠</m:t>
                      </m:r>
                      <m:r>
                        <a:rPr lang="es-ES" sz="1600" i="1">
                          <a:solidFill>
                            <a:srgbClr val="0070C0"/>
                          </a:solidFill>
                          <a:latin typeface="Cambria Math" panose="02040503050406030204" pitchFamily="18" charset="0"/>
                        </a:rPr>
                        <m:t>→</m:t>
                      </m:r>
                      <m:r>
                        <a:rPr lang="es-ES" sz="1600" b="0" i="1" smtClean="0">
                          <a:solidFill>
                            <a:srgbClr val="0070C0"/>
                          </a:solidFill>
                          <a:latin typeface="Cambria Math" panose="02040503050406030204" pitchFamily="18" charset="0"/>
                        </a:rPr>
                        <m:t>𝑡</m:t>
                      </m:r>
                      <m:r>
                        <a:rPr lang="es-ES" sz="1600" i="1">
                          <a:solidFill>
                            <a:srgbClr val="0070C0"/>
                          </a:solidFill>
                          <a:latin typeface="Cambria Math" panose="02040503050406030204" pitchFamily="18" charset="0"/>
                        </a:rPr>
                        <m:t>⇒</m:t>
                      </m:r>
                      <m:f>
                        <m:fPr>
                          <m:ctrlPr>
                            <a:rPr lang="es-ES" sz="1600" i="1">
                              <a:solidFill>
                                <a:srgbClr val="0070C0"/>
                              </a:solidFill>
                              <a:latin typeface="Cambria Math" panose="02040503050406030204" pitchFamily="18" charset="0"/>
                            </a:rPr>
                          </m:ctrlPr>
                        </m:fPr>
                        <m:num>
                          <m:r>
                            <a:rPr lang="es-ES" sz="1600" i="1">
                              <a:solidFill>
                                <a:srgbClr val="0070C0"/>
                              </a:solidFill>
                              <a:latin typeface="Cambria Math" panose="02040503050406030204" pitchFamily="18" charset="0"/>
                            </a:rPr>
                            <m:t>𝐴</m:t>
                          </m:r>
                        </m:num>
                        <m:den>
                          <m:sSup>
                            <m:sSupPr>
                              <m:ctrlPr>
                                <a:rPr lang="es-ES" sz="1600" i="1">
                                  <a:solidFill>
                                    <a:srgbClr val="0070C0"/>
                                  </a:solidFill>
                                  <a:latin typeface="Cambria Math" panose="02040503050406030204" pitchFamily="18" charset="0"/>
                                </a:rPr>
                              </m:ctrlPr>
                            </m:sSupPr>
                            <m:e>
                              <m:r>
                                <a:rPr lang="es-ES" sz="1600" i="1">
                                  <a:solidFill>
                                    <a:srgbClr val="0070C0"/>
                                  </a:solidFill>
                                  <a:latin typeface="Cambria Math" panose="02040503050406030204" pitchFamily="18" charset="0"/>
                                </a:rPr>
                                <m:t>𝐴</m:t>
                              </m:r>
                            </m:e>
                            <m:sup>
                              <m:r>
                                <a:rPr lang="es-ES" sz="1600" i="1">
                                  <a:solidFill>
                                    <a:srgbClr val="0070C0"/>
                                  </a:solidFill>
                                  <a:latin typeface="Cambria Math" panose="02040503050406030204" pitchFamily="18" charset="0"/>
                                </a:rPr>
                                <m:t>′</m:t>
                              </m:r>
                            </m:sup>
                          </m:sSup>
                        </m:den>
                      </m:f>
                      <m:limLow>
                        <m:limLowPr>
                          <m:ctrlPr>
                            <a:rPr lang="es-ES" sz="1600" i="1">
                              <a:solidFill>
                                <a:srgbClr val="0070C0"/>
                              </a:solidFill>
                              <a:latin typeface="Cambria Math" panose="02040503050406030204" pitchFamily="18" charset="0"/>
                            </a:rPr>
                          </m:ctrlPr>
                        </m:limLowPr>
                        <m:e>
                          <m:r>
                            <a:rPr lang="es-ES" sz="1600" i="1">
                              <a:solidFill>
                                <a:srgbClr val="0070C0"/>
                              </a:solidFill>
                              <a:latin typeface="Cambria Math" panose="02040503050406030204" pitchFamily="18" charset="0"/>
                            </a:rPr>
                            <m:t>=</m:t>
                          </m:r>
                        </m:e>
                        <m:lim>
                          <m:r>
                            <a:rPr lang="es-ES" sz="1600" i="1">
                              <a:solidFill>
                                <a:srgbClr val="0070C0"/>
                              </a:solidFill>
                              <a:latin typeface="Cambria Math" panose="02040503050406030204" pitchFamily="18" charset="0"/>
                            </a:rPr>
                            <m:t>?</m:t>
                          </m:r>
                        </m:lim>
                      </m:limLow>
                      <m:f>
                        <m:fPr>
                          <m:ctrlPr>
                            <a:rPr lang="es-ES" sz="1600" i="1">
                              <a:solidFill>
                                <a:srgbClr val="0070C0"/>
                              </a:solidFill>
                              <a:latin typeface="Cambria Math" panose="02040503050406030204" pitchFamily="18" charset="0"/>
                            </a:rPr>
                          </m:ctrlPr>
                        </m:fPr>
                        <m:num>
                          <m:r>
                            <a:rPr lang="es-ES" sz="1600" i="1">
                              <a:solidFill>
                                <a:srgbClr val="0070C0"/>
                              </a:solidFill>
                              <a:latin typeface="Cambria Math" panose="02040503050406030204" pitchFamily="18" charset="0"/>
                            </a:rPr>
                            <m:t>𝐵</m:t>
                          </m:r>
                        </m:num>
                        <m:den>
                          <m:sSup>
                            <m:sSupPr>
                              <m:ctrlPr>
                                <a:rPr lang="es-ES" sz="1600" i="1">
                                  <a:solidFill>
                                    <a:srgbClr val="0070C0"/>
                                  </a:solidFill>
                                  <a:latin typeface="Cambria Math" panose="02040503050406030204" pitchFamily="18" charset="0"/>
                                </a:rPr>
                              </m:ctrlPr>
                            </m:sSupPr>
                            <m:e>
                              <m:r>
                                <a:rPr lang="es-ES" sz="1600" i="1">
                                  <a:solidFill>
                                    <a:srgbClr val="0070C0"/>
                                  </a:solidFill>
                                  <a:latin typeface="Cambria Math" panose="02040503050406030204" pitchFamily="18" charset="0"/>
                                </a:rPr>
                                <m:t>𝐵</m:t>
                              </m:r>
                            </m:e>
                            <m:sup>
                              <m:r>
                                <a:rPr lang="es-ES" sz="1600" i="1">
                                  <a:solidFill>
                                    <a:srgbClr val="0070C0"/>
                                  </a:solidFill>
                                  <a:latin typeface="Cambria Math" panose="02040503050406030204" pitchFamily="18" charset="0"/>
                                </a:rPr>
                                <m:t>′</m:t>
                              </m:r>
                            </m:sup>
                          </m:sSup>
                        </m:den>
                      </m:f>
                      <m:r>
                        <a:rPr lang="es-ES" sz="1600" i="1">
                          <a:solidFill>
                            <a:srgbClr val="0070C0"/>
                          </a:solidFill>
                          <a:latin typeface="Cambria Math" panose="02040503050406030204" pitchFamily="18" charset="0"/>
                        </a:rPr>
                        <m:t>⇒</m:t>
                      </m:r>
                      <m:f>
                        <m:fPr>
                          <m:ctrlPr>
                            <a:rPr lang="es-ES" sz="1600" i="1">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187</m:t>
                          </m:r>
                        </m:num>
                        <m:den>
                          <m:r>
                            <a:rPr lang="es-ES" sz="1600" b="0" i="1" smtClean="0">
                              <a:solidFill>
                                <a:srgbClr val="0070C0"/>
                              </a:solidFill>
                              <a:latin typeface="Cambria Math" panose="02040503050406030204" pitchFamily="18" charset="0"/>
                            </a:rPr>
                            <m:t>34</m:t>
                          </m:r>
                        </m:den>
                      </m:f>
                      <m:r>
                        <a:rPr lang="es-ES" sz="1600" i="1">
                          <a:solidFill>
                            <a:srgbClr val="0070C0"/>
                          </a:solidFill>
                          <a:latin typeface="Cambria Math" panose="02040503050406030204" pitchFamily="18" charset="0"/>
                        </a:rPr>
                        <m:t>≠</m:t>
                      </m:r>
                      <m:f>
                        <m:fPr>
                          <m:ctrlPr>
                            <a:rPr lang="es-ES" sz="1600" i="1">
                              <a:solidFill>
                                <a:srgbClr val="0070C0"/>
                              </a:solidFill>
                              <a:latin typeface="Cambria Math" panose="02040503050406030204" pitchFamily="18" charset="0"/>
                            </a:rPr>
                          </m:ctrlPr>
                        </m:fPr>
                        <m:num>
                          <m:r>
                            <a:rPr lang="es-ES" sz="1600" b="0" i="1" smtClean="0">
                              <a:solidFill>
                                <a:srgbClr val="0070C0"/>
                              </a:solidFill>
                              <a:latin typeface="Cambria Math" panose="02040503050406030204" pitchFamily="18" charset="0"/>
                            </a:rPr>
                            <m:t>424</m:t>
                          </m:r>
                        </m:num>
                        <m:den>
                          <m:r>
                            <a:rPr lang="es-ES" sz="1600" b="0" i="1" smtClean="0">
                              <a:solidFill>
                                <a:srgbClr val="0070C0"/>
                              </a:solidFill>
                              <a:latin typeface="Cambria Math" panose="02040503050406030204" pitchFamily="18" charset="0"/>
                            </a:rPr>
                            <m:t>−84</m:t>
                          </m:r>
                        </m:den>
                      </m:f>
                      <m:r>
                        <a:rPr lang="es-ES" sz="1600" i="1">
                          <a:solidFill>
                            <a:srgbClr val="0070C0"/>
                          </a:solidFill>
                          <a:latin typeface="Cambria Math" panose="02040503050406030204" pitchFamily="18" charset="0"/>
                        </a:rPr>
                        <m:t>⇒</m:t>
                      </m:r>
                      <m:r>
                        <a:rPr lang="es-ES" sz="1600" i="1">
                          <a:solidFill>
                            <a:srgbClr val="0070C0"/>
                          </a:solidFill>
                          <a:latin typeface="Cambria Math" panose="02040503050406030204" pitchFamily="18" charset="0"/>
                        </a:rPr>
                        <m:t>𝑆𝑒𝑐𝑎𝑛𝑡𝑒𝑠</m:t>
                      </m:r>
                    </m:oMath>
                  </m:oMathPara>
                </a14:m>
                <a:endParaRPr lang="es-ES" sz="16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30630" y="1046723"/>
                <a:ext cx="8098969" cy="5811277"/>
              </a:xfrm>
              <a:blipFill rotWithShape="0">
                <a:blip r:embed="rId2"/>
                <a:stretch>
                  <a:fillRect l="-1053" t="-1049"/>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471710377"/>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tc>
                <a:tc>
                  <a:txBody>
                    <a:bodyPr/>
                    <a:lstStyle/>
                    <a:p>
                      <a:pPr algn="r"/>
                      <a:endParaRPr lang="es-ES" sz="1200" dirty="0"/>
                    </a:p>
                  </a:txBody>
                  <a:tcPr/>
                </a:tc>
                <a:extLst>
                  <a:ext uri="{0D108BD9-81ED-4DB2-BD59-A6C34878D82A}">
                    <a16:rowId xmlns:a16="http://schemas.microsoft.com/office/drawing/2014/main" val="10022"/>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538433277"/>
              </p:ext>
            </p:extLst>
          </p:nvPr>
        </p:nvGraphicFramePr>
        <p:xfrm>
          <a:off x="391886" y="151674"/>
          <a:ext cx="7708937" cy="741680"/>
        </p:xfrm>
        <a:graphic>
          <a:graphicData uri="http://schemas.openxmlformats.org/drawingml/2006/table">
            <a:tbl>
              <a:tblPr firstRow="1" bandRow="1">
                <a:tableStyleId>{5C22544A-7EE6-4342-B048-85BDC9FD1C3A}</a:tableStyleId>
              </a:tblPr>
              <a:tblGrid>
                <a:gridCol w="1249680">
                  <a:extLst>
                    <a:ext uri="{9D8B030D-6E8A-4147-A177-3AD203B41FA5}">
                      <a16:colId xmlns:a16="http://schemas.microsoft.com/office/drawing/2014/main" val="20000"/>
                    </a:ext>
                  </a:extLst>
                </a:gridCol>
                <a:gridCol w="1048068">
                  <a:extLst>
                    <a:ext uri="{9D8B030D-6E8A-4147-A177-3AD203B41FA5}">
                      <a16:colId xmlns:a16="http://schemas.microsoft.com/office/drawing/2014/main" val="20001"/>
                    </a:ext>
                  </a:extLst>
                </a:gridCol>
                <a:gridCol w="1165352">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1325880">
                  <a:extLst>
                    <a:ext uri="{9D8B030D-6E8A-4147-A177-3AD203B41FA5}">
                      <a16:colId xmlns:a16="http://schemas.microsoft.com/office/drawing/2014/main" val="20004"/>
                    </a:ext>
                  </a:extLst>
                </a:gridCol>
                <a:gridCol w="1178243">
                  <a:extLst>
                    <a:ext uri="{9D8B030D-6E8A-4147-A177-3AD203B41FA5}">
                      <a16:colId xmlns:a16="http://schemas.microsoft.com/office/drawing/2014/main" val="20005"/>
                    </a:ext>
                  </a:extLst>
                </a:gridCol>
                <a:gridCol w="870857">
                  <a:extLst>
                    <a:ext uri="{9D8B030D-6E8A-4147-A177-3AD203B41FA5}">
                      <a16:colId xmlns:a16="http://schemas.microsoft.com/office/drawing/2014/main" val="20006"/>
                    </a:ext>
                  </a:extLst>
                </a:gridCol>
              </a:tblGrid>
              <a:tr h="370840">
                <a:tc>
                  <a:txBody>
                    <a:bodyPr/>
                    <a:lstStyle/>
                    <a:p>
                      <a:r>
                        <a:rPr lang="es-ES" dirty="0" smtClean="0">
                          <a:solidFill>
                            <a:schemeClr val="bg1"/>
                          </a:solidFill>
                        </a:rPr>
                        <a:t>Vigo</a:t>
                      </a:r>
                      <a:endParaRPr lang="es-ES" dirty="0">
                        <a:solidFill>
                          <a:schemeClr val="bg1"/>
                        </a:solidFill>
                      </a:endParaRPr>
                    </a:p>
                  </a:txBody>
                  <a:tcPr/>
                </a:tc>
                <a:tc>
                  <a:txBody>
                    <a:bodyPr/>
                    <a:lstStyle/>
                    <a:p>
                      <a:r>
                        <a:rPr lang="es-ES" dirty="0" smtClean="0">
                          <a:solidFill>
                            <a:schemeClr val="bg1"/>
                          </a:solidFill>
                        </a:rPr>
                        <a:t>Bilbao</a:t>
                      </a:r>
                      <a:endParaRPr lang="es-ES" dirty="0">
                        <a:solidFill>
                          <a:schemeClr val="bg1"/>
                        </a:solidFill>
                      </a:endParaRPr>
                    </a:p>
                  </a:txBody>
                  <a:tcPr/>
                </a:tc>
                <a:tc>
                  <a:txBody>
                    <a:bodyPr/>
                    <a:lstStyle/>
                    <a:p>
                      <a:r>
                        <a:rPr lang="es-ES" dirty="0" smtClean="0">
                          <a:solidFill>
                            <a:schemeClr val="bg1"/>
                          </a:solidFill>
                        </a:rPr>
                        <a:t>Zaragoza</a:t>
                      </a:r>
                      <a:endParaRPr lang="es-ES" dirty="0">
                        <a:solidFill>
                          <a:schemeClr val="bg1"/>
                        </a:solidFill>
                      </a:endParaRPr>
                    </a:p>
                  </a:txBody>
                  <a:tcPr/>
                </a:tc>
                <a:tc>
                  <a:txBody>
                    <a:bodyPr/>
                    <a:lstStyle/>
                    <a:p>
                      <a:r>
                        <a:rPr lang="es-ES" dirty="0" smtClean="0">
                          <a:solidFill>
                            <a:schemeClr val="bg1"/>
                          </a:solidFill>
                        </a:rPr>
                        <a:t>Madrid</a:t>
                      </a:r>
                      <a:endParaRPr lang="es-ES" dirty="0">
                        <a:solidFill>
                          <a:schemeClr val="bg1"/>
                        </a:solidFill>
                      </a:endParaRPr>
                    </a:p>
                  </a:txBody>
                  <a:tcPr/>
                </a:tc>
                <a:tc>
                  <a:txBody>
                    <a:bodyPr/>
                    <a:lstStyle/>
                    <a:p>
                      <a:r>
                        <a:rPr lang="es-ES" dirty="0" smtClean="0">
                          <a:solidFill>
                            <a:schemeClr val="bg1"/>
                          </a:solidFill>
                        </a:rPr>
                        <a:t>Sevilla</a:t>
                      </a:r>
                      <a:endParaRPr lang="es-ES" dirty="0">
                        <a:solidFill>
                          <a:schemeClr val="bg1"/>
                        </a:solidFill>
                      </a:endParaRPr>
                    </a:p>
                  </a:txBody>
                  <a:tcPr/>
                </a:tc>
                <a:tc>
                  <a:txBody>
                    <a:bodyPr/>
                    <a:lstStyle/>
                    <a:p>
                      <a:r>
                        <a:rPr lang="es-ES" dirty="0" smtClean="0">
                          <a:solidFill>
                            <a:schemeClr val="bg1"/>
                          </a:solidFill>
                        </a:rPr>
                        <a:t>Barcelona</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0"/>
                  </a:ext>
                </a:extLst>
              </a:tr>
              <a:tr h="370840">
                <a:tc>
                  <a:txBody>
                    <a:bodyPr/>
                    <a:lstStyle/>
                    <a:p>
                      <a:r>
                        <a:rPr lang="es-ES" dirty="0" smtClean="0">
                          <a:solidFill>
                            <a:schemeClr val="bg1"/>
                          </a:solidFill>
                        </a:rPr>
                        <a:t>(-430,190)</a:t>
                      </a:r>
                      <a:endParaRPr lang="es-ES" dirty="0">
                        <a:solidFill>
                          <a:schemeClr val="bg1"/>
                        </a:solidFill>
                      </a:endParaRPr>
                    </a:p>
                  </a:txBody>
                  <a:tcPr/>
                </a:tc>
                <a:tc>
                  <a:txBody>
                    <a:bodyPr/>
                    <a:lstStyle/>
                    <a:p>
                      <a:r>
                        <a:rPr lang="es-ES" dirty="0" smtClean="0">
                          <a:solidFill>
                            <a:schemeClr val="bg1"/>
                          </a:solidFill>
                        </a:rPr>
                        <a:t>(52,300)</a:t>
                      </a:r>
                      <a:endParaRPr lang="es-ES" dirty="0">
                        <a:solidFill>
                          <a:schemeClr val="bg1"/>
                        </a:solidFill>
                      </a:endParaRPr>
                    </a:p>
                  </a:txBody>
                  <a:tcPr/>
                </a:tc>
                <a:tc>
                  <a:txBody>
                    <a:bodyPr/>
                    <a:lstStyle/>
                    <a:p>
                      <a:r>
                        <a:rPr lang="es-ES" dirty="0" smtClean="0">
                          <a:solidFill>
                            <a:schemeClr val="bg1"/>
                          </a:solidFill>
                        </a:rPr>
                        <a:t>(210,170)</a:t>
                      </a:r>
                      <a:endParaRPr lang="es-ES" dirty="0">
                        <a:solidFill>
                          <a:schemeClr val="bg1"/>
                        </a:solidFill>
                      </a:endParaRPr>
                    </a:p>
                  </a:txBody>
                  <a:tcPr/>
                </a:tc>
                <a:tc>
                  <a:txBody>
                    <a:bodyPr/>
                    <a:lstStyle/>
                    <a:p>
                      <a:r>
                        <a:rPr lang="es-ES" dirty="0" smtClean="0">
                          <a:solidFill>
                            <a:schemeClr val="bg1"/>
                          </a:solidFill>
                        </a:rPr>
                        <a:t>(0,0)</a:t>
                      </a:r>
                      <a:endParaRPr lang="es-ES" dirty="0">
                        <a:solidFill>
                          <a:schemeClr val="bg1"/>
                        </a:solidFill>
                      </a:endParaRPr>
                    </a:p>
                  </a:txBody>
                  <a:tcPr/>
                </a:tc>
                <a:tc>
                  <a:txBody>
                    <a:bodyPr/>
                    <a:lstStyle/>
                    <a:p>
                      <a:r>
                        <a:rPr lang="es-ES" dirty="0" smtClean="0">
                          <a:solidFill>
                            <a:schemeClr val="bg1"/>
                          </a:solidFill>
                        </a:rPr>
                        <a:t>(-200,-328)</a:t>
                      </a:r>
                      <a:endParaRPr lang="es-ES" dirty="0">
                        <a:solidFill>
                          <a:schemeClr val="bg1"/>
                        </a:solidFill>
                      </a:endParaRPr>
                    </a:p>
                  </a:txBody>
                  <a:tcPr/>
                </a:tc>
                <a:tc>
                  <a:txBody>
                    <a:bodyPr/>
                    <a:lstStyle/>
                    <a:p>
                      <a:r>
                        <a:rPr lang="es-ES" dirty="0" smtClean="0">
                          <a:solidFill>
                            <a:schemeClr val="bg1"/>
                          </a:solidFill>
                        </a:rPr>
                        <a:t>(492,124)</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269816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887346"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12. Distancias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1" y="1725989"/>
                <a:ext cx="8638901" cy="2081355"/>
              </a:xfrm>
              <a:solidFill>
                <a:schemeClr val="tx1">
                  <a:lumMod val="95000"/>
                </a:schemeClr>
              </a:solidFill>
            </p:spPr>
            <p:txBody>
              <a:bodyPr>
                <a:normAutofit lnSpcReduction="10000"/>
              </a:bodyPr>
              <a:lstStyle/>
              <a:p>
                <a:pPr algn="just"/>
                <a:r>
                  <a:rPr lang="es-ES" sz="2600" dirty="0" smtClean="0">
                    <a:solidFill>
                      <a:schemeClr val="bg1"/>
                    </a:solidFill>
                  </a:rPr>
                  <a:t>Distancia entre puntos: dos formas de verlo:</a:t>
                </a:r>
              </a:p>
              <a:p>
                <a:pPr marL="971550" lvl="1" indent="-514350" algn="just">
                  <a:buFont typeface="+mj-lt"/>
                  <a:buAutoNum type="arabicPeriod"/>
                </a:pPr>
                <a:r>
                  <a:rPr lang="es-ES" sz="2200" dirty="0" smtClean="0">
                    <a:solidFill>
                      <a:schemeClr val="bg1"/>
                    </a:solidFill>
                  </a:rPr>
                  <a:t>Módulo del vector que los une</a:t>
                </a:r>
              </a:p>
              <a:p>
                <a:pPr marL="971550" lvl="1" indent="-514350" algn="just">
                  <a:buFont typeface="+mj-lt"/>
                  <a:buAutoNum type="arabicPeriod"/>
                </a:pPr>
                <a:r>
                  <a:rPr lang="es-ES" sz="2200" dirty="0" smtClean="0">
                    <a:solidFill>
                      <a:schemeClr val="bg1"/>
                    </a:solidFill>
                  </a:rPr>
                  <a:t>Teorema de Pitágoras</a:t>
                </a:r>
              </a:p>
              <a:p>
                <a:pPr marL="457200" lvl="1" indent="0" algn="just">
                  <a:buNone/>
                </a:pPr>
                <a14:m>
                  <m:oMathPara xmlns:m="http://schemas.openxmlformats.org/officeDocument/2006/math">
                    <m:oMathParaPr>
                      <m:jc m:val="centerGroup"/>
                    </m:oMathParaPr>
                    <m:oMath xmlns:m="http://schemas.openxmlformats.org/officeDocument/2006/math">
                      <m:borderBox>
                        <m:borderBoxPr>
                          <m:ctrlPr>
                            <a:rPr lang="es-ES" sz="2200" b="0" i="1" smtClean="0">
                              <a:solidFill>
                                <a:schemeClr val="bg1"/>
                              </a:solidFill>
                              <a:latin typeface="Cambria Math" panose="02040503050406030204" pitchFamily="18" charset="0"/>
                            </a:rPr>
                          </m:ctrlPr>
                        </m:borderBoxPr>
                        <m:e>
                          <m:r>
                            <a:rPr lang="es-ES" sz="2200" b="0" i="1" smtClean="0">
                              <a:solidFill>
                                <a:schemeClr val="bg1"/>
                              </a:solidFill>
                              <a:latin typeface="Cambria Math" panose="02040503050406030204" pitchFamily="18" charset="0"/>
                            </a:rPr>
                            <m:t>𝑑</m:t>
                          </m:r>
                          <m:d>
                            <m:dPr>
                              <m:ctrlPr>
                                <a:rPr lang="es-ES" sz="2200" b="0" i="1" smtClean="0">
                                  <a:solidFill>
                                    <a:schemeClr val="bg1"/>
                                  </a:solidFill>
                                  <a:latin typeface="Cambria Math" panose="02040503050406030204" pitchFamily="18" charset="0"/>
                                </a:rPr>
                              </m:ctrlPr>
                            </m:dPr>
                            <m:e>
                              <m:r>
                                <a:rPr lang="es-ES" sz="2200" b="0" i="1" smtClean="0">
                                  <a:solidFill>
                                    <a:schemeClr val="bg1"/>
                                  </a:solidFill>
                                  <a:latin typeface="Cambria Math" panose="02040503050406030204" pitchFamily="18" charset="0"/>
                                </a:rPr>
                                <m:t>𝐴</m:t>
                              </m:r>
                              <m:r>
                                <a:rPr lang="es-ES" sz="2200" b="0" i="1" smtClean="0">
                                  <a:solidFill>
                                    <a:schemeClr val="bg1"/>
                                  </a:solidFill>
                                  <a:latin typeface="Cambria Math" panose="02040503050406030204" pitchFamily="18" charset="0"/>
                                </a:rPr>
                                <m:t>,</m:t>
                              </m:r>
                              <m:r>
                                <a:rPr lang="es-ES" sz="2200" b="0" i="1" smtClean="0">
                                  <a:solidFill>
                                    <a:schemeClr val="bg1"/>
                                  </a:solidFill>
                                  <a:latin typeface="Cambria Math" panose="02040503050406030204" pitchFamily="18" charset="0"/>
                                </a:rPr>
                                <m:t>𝐵</m:t>
                              </m:r>
                            </m:e>
                          </m:d>
                          <m:r>
                            <a:rPr lang="es-ES" sz="2200" b="0" i="1" smtClean="0">
                              <a:solidFill>
                                <a:schemeClr val="bg1"/>
                              </a:solidFill>
                              <a:latin typeface="Cambria Math" panose="02040503050406030204" pitchFamily="18" charset="0"/>
                            </a:rPr>
                            <m:t>=</m:t>
                          </m:r>
                          <m:rad>
                            <m:radPr>
                              <m:degHide m:val="on"/>
                              <m:ctrlPr>
                                <a:rPr lang="es-ES" sz="2200" b="0" i="1" smtClean="0">
                                  <a:solidFill>
                                    <a:schemeClr val="bg1"/>
                                  </a:solidFill>
                                  <a:latin typeface="Cambria Math" panose="02040503050406030204" pitchFamily="18" charset="0"/>
                                </a:rPr>
                              </m:ctrlPr>
                            </m:radPr>
                            <m:deg/>
                            <m:e>
                              <m:sSup>
                                <m:sSupPr>
                                  <m:ctrlPr>
                                    <a:rPr lang="es-ES" sz="2200" b="0" i="1" smtClean="0">
                                      <a:solidFill>
                                        <a:schemeClr val="bg1"/>
                                      </a:solidFill>
                                      <a:latin typeface="Cambria Math" panose="02040503050406030204" pitchFamily="18" charset="0"/>
                                    </a:rPr>
                                  </m:ctrlPr>
                                </m:sSupPr>
                                <m:e>
                                  <m:d>
                                    <m:dPr>
                                      <m:ctrlPr>
                                        <a:rPr lang="es-ES" sz="2200" b="0" i="1" smtClean="0">
                                          <a:solidFill>
                                            <a:schemeClr val="bg1"/>
                                          </a:solidFill>
                                          <a:latin typeface="Cambria Math" panose="02040503050406030204" pitchFamily="18" charset="0"/>
                                        </a:rPr>
                                      </m:ctrlPr>
                                    </m:dPr>
                                    <m:e>
                                      <m:sSub>
                                        <m:sSubPr>
                                          <m:ctrlPr>
                                            <a:rPr lang="es-ES" sz="2200" b="0" i="1" smtClean="0">
                                              <a:solidFill>
                                                <a:schemeClr val="bg1"/>
                                              </a:solidFill>
                                              <a:latin typeface="Cambria Math" panose="02040503050406030204" pitchFamily="18" charset="0"/>
                                            </a:rPr>
                                          </m:ctrlPr>
                                        </m:sSubPr>
                                        <m:e>
                                          <m:r>
                                            <a:rPr lang="es-ES" sz="2200" b="0" i="1" smtClean="0">
                                              <a:solidFill>
                                                <a:schemeClr val="bg1"/>
                                              </a:solidFill>
                                              <a:latin typeface="Cambria Math" panose="02040503050406030204" pitchFamily="18" charset="0"/>
                                            </a:rPr>
                                            <m:t>𝑥</m:t>
                                          </m:r>
                                        </m:e>
                                        <m:sub>
                                          <m:r>
                                            <a:rPr lang="es-ES" sz="2200" b="0" i="1" smtClean="0">
                                              <a:solidFill>
                                                <a:schemeClr val="bg1"/>
                                              </a:solidFill>
                                              <a:latin typeface="Cambria Math" panose="02040503050406030204" pitchFamily="18" charset="0"/>
                                            </a:rPr>
                                            <m:t>2</m:t>
                                          </m:r>
                                        </m:sub>
                                      </m:sSub>
                                      <m:r>
                                        <a:rPr lang="es-ES" sz="2200" b="0" i="1" smtClean="0">
                                          <a:solidFill>
                                            <a:schemeClr val="bg1"/>
                                          </a:solidFill>
                                          <a:latin typeface="Cambria Math" panose="02040503050406030204" pitchFamily="18" charset="0"/>
                                        </a:rPr>
                                        <m:t>−</m:t>
                                      </m:r>
                                      <m:sSub>
                                        <m:sSubPr>
                                          <m:ctrlPr>
                                            <a:rPr lang="es-ES" sz="2200" b="0" i="1" smtClean="0">
                                              <a:solidFill>
                                                <a:schemeClr val="bg1"/>
                                              </a:solidFill>
                                              <a:latin typeface="Cambria Math" panose="02040503050406030204" pitchFamily="18" charset="0"/>
                                            </a:rPr>
                                          </m:ctrlPr>
                                        </m:sSubPr>
                                        <m:e>
                                          <m:r>
                                            <a:rPr lang="es-ES" sz="2200" b="0" i="1" smtClean="0">
                                              <a:solidFill>
                                                <a:schemeClr val="bg1"/>
                                              </a:solidFill>
                                              <a:latin typeface="Cambria Math" panose="02040503050406030204" pitchFamily="18" charset="0"/>
                                            </a:rPr>
                                            <m:t>𝑥</m:t>
                                          </m:r>
                                        </m:e>
                                        <m:sub>
                                          <m:r>
                                            <a:rPr lang="es-ES" sz="2200" b="0" i="1" smtClean="0">
                                              <a:solidFill>
                                                <a:schemeClr val="bg1"/>
                                              </a:solidFill>
                                              <a:latin typeface="Cambria Math" panose="02040503050406030204" pitchFamily="18" charset="0"/>
                                            </a:rPr>
                                            <m:t>1</m:t>
                                          </m:r>
                                        </m:sub>
                                      </m:sSub>
                                    </m:e>
                                  </m:d>
                                </m:e>
                                <m:sup>
                                  <m:r>
                                    <a:rPr lang="es-ES" sz="2200" b="0" i="1" smtClean="0">
                                      <a:solidFill>
                                        <a:schemeClr val="bg1"/>
                                      </a:solidFill>
                                      <a:latin typeface="Cambria Math" panose="02040503050406030204" pitchFamily="18" charset="0"/>
                                    </a:rPr>
                                    <m:t>2</m:t>
                                  </m:r>
                                </m:sup>
                              </m:sSup>
                              <m:r>
                                <a:rPr lang="es-ES" sz="2200" b="0" i="1" smtClean="0">
                                  <a:solidFill>
                                    <a:schemeClr val="bg1"/>
                                  </a:solidFill>
                                  <a:latin typeface="Cambria Math" panose="02040503050406030204" pitchFamily="18" charset="0"/>
                                </a:rPr>
                                <m:t>+</m:t>
                              </m:r>
                              <m:sSup>
                                <m:sSupPr>
                                  <m:ctrlPr>
                                    <a:rPr lang="es-ES" sz="2200" b="0" i="1" smtClean="0">
                                      <a:solidFill>
                                        <a:schemeClr val="bg1"/>
                                      </a:solidFill>
                                      <a:latin typeface="Cambria Math" panose="02040503050406030204" pitchFamily="18" charset="0"/>
                                    </a:rPr>
                                  </m:ctrlPr>
                                </m:sSupPr>
                                <m:e>
                                  <m:d>
                                    <m:dPr>
                                      <m:ctrlPr>
                                        <a:rPr lang="es-ES" sz="2200" b="0" i="1" smtClean="0">
                                          <a:solidFill>
                                            <a:schemeClr val="bg1"/>
                                          </a:solidFill>
                                          <a:latin typeface="Cambria Math" panose="02040503050406030204" pitchFamily="18" charset="0"/>
                                        </a:rPr>
                                      </m:ctrlPr>
                                    </m:dPr>
                                    <m:e>
                                      <m:sSub>
                                        <m:sSubPr>
                                          <m:ctrlPr>
                                            <a:rPr lang="es-ES" sz="2200" b="0" i="1" smtClean="0">
                                              <a:solidFill>
                                                <a:schemeClr val="bg1"/>
                                              </a:solidFill>
                                              <a:latin typeface="Cambria Math" panose="02040503050406030204" pitchFamily="18" charset="0"/>
                                            </a:rPr>
                                          </m:ctrlPr>
                                        </m:sSubPr>
                                        <m:e>
                                          <m:r>
                                            <a:rPr lang="es-ES" sz="2200" b="0" i="1" smtClean="0">
                                              <a:solidFill>
                                                <a:schemeClr val="bg1"/>
                                              </a:solidFill>
                                              <a:latin typeface="Cambria Math" panose="02040503050406030204" pitchFamily="18" charset="0"/>
                                            </a:rPr>
                                            <m:t>𝑦</m:t>
                                          </m:r>
                                        </m:e>
                                        <m:sub>
                                          <m:r>
                                            <a:rPr lang="es-ES" sz="2200" b="0" i="1" smtClean="0">
                                              <a:solidFill>
                                                <a:schemeClr val="bg1"/>
                                              </a:solidFill>
                                              <a:latin typeface="Cambria Math" panose="02040503050406030204" pitchFamily="18" charset="0"/>
                                            </a:rPr>
                                            <m:t>2</m:t>
                                          </m:r>
                                        </m:sub>
                                      </m:sSub>
                                      <m:r>
                                        <a:rPr lang="es-ES" sz="2200" b="0" i="1" smtClean="0">
                                          <a:solidFill>
                                            <a:schemeClr val="bg1"/>
                                          </a:solidFill>
                                          <a:latin typeface="Cambria Math" panose="02040503050406030204" pitchFamily="18" charset="0"/>
                                        </a:rPr>
                                        <m:t>−</m:t>
                                      </m:r>
                                      <m:sSub>
                                        <m:sSubPr>
                                          <m:ctrlPr>
                                            <a:rPr lang="es-ES" sz="2200" b="0" i="1" smtClean="0">
                                              <a:solidFill>
                                                <a:schemeClr val="bg1"/>
                                              </a:solidFill>
                                              <a:latin typeface="Cambria Math" panose="02040503050406030204" pitchFamily="18" charset="0"/>
                                            </a:rPr>
                                          </m:ctrlPr>
                                        </m:sSubPr>
                                        <m:e>
                                          <m:r>
                                            <a:rPr lang="es-ES" sz="2200" b="0" i="1" smtClean="0">
                                              <a:solidFill>
                                                <a:schemeClr val="bg1"/>
                                              </a:solidFill>
                                              <a:latin typeface="Cambria Math" panose="02040503050406030204" pitchFamily="18" charset="0"/>
                                            </a:rPr>
                                            <m:t>𝑦</m:t>
                                          </m:r>
                                        </m:e>
                                        <m:sub>
                                          <m:r>
                                            <a:rPr lang="es-ES" sz="2200" b="0" i="1" smtClean="0">
                                              <a:solidFill>
                                                <a:schemeClr val="bg1"/>
                                              </a:solidFill>
                                              <a:latin typeface="Cambria Math" panose="02040503050406030204" pitchFamily="18" charset="0"/>
                                            </a:rPr>
                                            <m:t>1</m:t>
                                          </m:r>
                                        </m:sub>
                                      </m:sSub>
                                    </m:e>
                                  </m:d>
                                </m:e>
                                <m:sup>
                                  <m:r>
                                    <a:rPr lang="es-ES" sz="2200" b="0" i="1" smtClean="0">
                                      <a:solidFill>
                                        <a:schemeClr val="bg1"/>
                                      </a:solidFill>
                                      <a:latin typeface="Cambria Math" panose="02040503050406030204" pitchFamily="18" charset="0"/>
                                    </a:rPr>
                                    <m:t>2</m:t>
                                  </m:r>
                                </m:sup>
                              </m:sSup>
                            </m:e>
                          </m:rad>
                        </m:e>
                      </m:borderBox>
                    </m:oMath>
                  </m:oMathPara>
                </a14:m>
                <a:endParaRPr lang="es-ES" sz="2200" dirty="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1" y="1725989"/>
                <a:ext cx="8638901" cy="2081355"/>
              </a:xfrm>
              <a:blipFill rotWithShape="0">
                <a:blip r:embed="rId2"/>
                <a:stretch>
                  <a:fillRect l="-1623" t="-5848"/>
                </a:stretch>
              </a:blipFill>
            </p:spPr>
            <p:txBody>
              <a:bodyPr/>
              <a:lstStyle/>
              <a:p>
                <a:r>
                  <a:rPr lang="es-ES">
                    <a:noFill/>
                  </a:rPr>
                  <a:t> </a:t>
                </a:r>
              </a:p>
            </p:txBody>
          </p:sp>
        </mc:Fallback>
      </mc:AlternateContent>
      <p:pic>
        <p:nvPicPr>
          <p:cNvPr id="54274" name="Picture 2" descr="http://recursostic.educacion.es/descartes/web/materiales_didacticos/conceptos_basicos_geo_analitica/imagenes/distancia_entre_puntos_web.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3841" y="3807344"/>
            <a:ext cx="4249783" cy="30506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Marcador de contenido 2"/>
              <p:cNvSpPr txBox="1">
                <a:spLocks/>
              </p:cNvSpPr>
              <p:nvPr/>
            </p:nvSpPr>
            <p:spPr>
              <a:xfrm>
                <a:off x="4563291" y="3930956"/>
                <a:ext cx="4471851" cy="2081355"/>
              </a:xfrm>
              <a:prstGeom prst="rect">
                <a:avLst/>
              </a:prstGeom>
              <a:solidFill>
                <a:schemeClr val="tx1">
                  <a:lumMod val="95000"/>
                </a:schemeClr>
              </a:solidFill>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200" dirty="0" smtClean="0">
                    <a:solidFill>
                      <a:schemeClr val="bg1"/>
                    </a:solidFill>
                  </a:rPr>
                  <a:t>Ejemplo: distancia entre </a:t>
                </a:r>
                <a14:m>
                  <m:oMath xmlns:m="http://schemas.openxmlformats.org/officeDocument/2006/math">
                    <m:r>
                      <a:rPr lang="es-ES" sz="2200" b="0" i="1" smtClean="0">
                        <a:solidFill>
                          <a:schemeClr val="bg1"/>
                        </a:solidFill>
                        <a:latin typeface="Cambria Math" panose="02040503050406030204" pitchFamily="18" charset="0"/>
                      </a:rPr>
                      <m:t>𝐴</m:t>
                    </m:r>
                    <m:d>
                      <m:dPr>
                        <m:ctrlPr>
                          <a:rPr lang="es-ES" sz="2200" b="0" i="1" smtClean="0">
                            <a:solidFill>
                              <a:schemeClr val="bg1"/>
                            </a:solidFill>
                            <a:latin typeface="Cambria Math" panose="02040503050406030204" pitchFamily="18" charset="0"/>
                          </a:rPr>
                        </m:ctrlPr>
                      </m:dPr>
                      <m:e>
                        <m:r>
                          <a:rPr lang="es-ES" sz="2200" b="0" i="1" smtClean="0">
                            <a:solidFill>
                              <a:schemeClr val="bg1"/>
                            </a:solidFill>
                            <a:latin typeface="Cambria Math" panose="02040503050406030204" pitchFamily="18" charset="0"/>
                          </a:rPr>
                          <m:t>1,3</m:t>
                        </m:r>
                      </m:e>
                    </m:d>
                  </m:oMath>
                </a14:m>
                <a:r>
                  <a:rPr lang="es-ES" sz="2200" dirty="0" smtClean="0">
                    <a:solidFill>
                      <a:schemeClr val="bg1"/>
                    </a:solidFill>
                  </a:rPr>
                  <a:t> y </a:t>
                </a:r>
                <a14:m>
                  <m:oMath xmlns:m="http://schemas.openxmlformats.org/officeDocument/2006/math">
                    <m:r>
                      <a:rPr lang="es-ES" sz="2200" b="0" i="1" smtClean="0">
                        <a:solidFill>
                          <a:schemeClr val="bg1"/>
                        </a:solidFill>
                        <a:latin typeface="Cambria Math" panose="02040503050406030204" pitchFamily="18" charset="0"/>
                      </a:rPr>
                      <m:t>𝐵</m:t>
                    </m:r>
                    <m:d>
                      <m:dPr>
                        <m:ctrlPr>
                          <a:rPr lang="es-ES" sz="2200" b="0" i="1" smtClean="0">
                            <a:solidFill>
                              <a:schemeClr val="bg1"/>
                            </a:solidFill>
                            <a:latin typeface="Cambria Math" panose="02040503050406030204" pitchFamily="18" charset="0"/>
                          </a:rPr>
                        </m:ctrlPr>
                      </m:dPr>
                      <m:e>
                        <m:r>
                          <a:rPr lang="es-ES" sz="2200" b="0" i="1" smtClean="0">
                            <a:solidFill>
                              <a:schemeClr val="bg1"/>
                            </a:solidFill>
                            <a:latin typeface="Cambria Math" panose="02040503050406030204" pitchFamily="18" charset="0"/>
                          </a:rPr>
                          <m:t>4,−1</m:t>
                        </m:r>
                      </m:e>
                    </m:d>
                  </m:oMath>
                </a14:m>
                <a:r>
                  <a:rPr lang="es-ES" sz="2200" dirty="0" smtClean="0">
                    <a:solidFill>
                      <a:schemeClr val="bg1"/>
                    </a:solidFill>
                  </a:rPr>
                  <a:t>:</a:t>
                </a:r>
              </a:p>
              <a:p>
                <a:pPr marL="0" indent="0" algn="just">
                  <a:buNone/>
                </a:pPr>
                <a14:m>
                  <m:oMathPara xmlns:m="http://schemas.openxmlformats.org/officeDocument/2006/math">
                    <m:oMathParaPr>
                      <m:jc m:val="centerGroup"/>
                    </m:oMathParaPr>
                    <m:oMath xmlns:m="http://schemas.openxmlformats.org/officeDocument/2006/math">
                      <m:r>
                        <a:rPr lang="es-ES" sz="2200" b="0" i="1" smtClean="0">
                          <a:solidFill>
                            <a:srgbClr val="0070C0"/>
                          </a:solidFill>
                          <a:latin typeface="Cambria Math" panose="02040503050406030204" pitchFamily="18" charset="0"/>
                        </a:rPr>
                        <m:t>𝑑</m:t>
                      </m:r>
                      <m:d>
                        <m:dPr>
                          <m:ctrlPr>
                            <a:rPr lang="es-ES" sz="2200" b="0" i="1" smtClean="0">
                              <a:solidFill>
                                <a:srgbClr val="0070C0"/>
                              </a:solidFill>
                              <a:latin typeface="Cambria Math" panose="02040503050406030204" pitchFamily="18" charset="0"/>
                            </a:rPr>
                          </m:ctrlPr>
                        </m:dPr>
                        <m:e>
                          <m:r>
                            <a:rPr lang="es-ES" sz="2200" b="0" i="1" smtClean="0">
                              <a:solidFill>
                                <a:srgbClr val="0070C0"/>
                              </a:solidFill>
                              <a:latin typeface="Cambria Math" panose="02040503050406030204" pitchFamily="18" charset="0"/>
                            </a:rPr>
                            <m:t>𝐴</m:t>
                          </m:r>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𝐵</m:t>
                          </m:r>
                        </m:e>
                      </m:d>
                      <m:r>
                        <a:rPr lang="es-ES" sz="2200" b="0" i="1" smtClean="0">
                          <a:solidFill>
                            <a:srgbClr val="0070C0"/>
                          </a:solidFill>
                          <a:latin typeface="Cambria Math" panose="02040503050406030204" pitchFamily="18" charset="0"/>
                        </a:rPr>
                        <m:t>=</m:t>
                      </m:r>
                      <m:rad>
                        <m:radPr>
                          <m:degHide m:val="on"/>
                          <m:ctrlPr>
                            <a:rPr lang="es-ES" sz="2200" b="0" i="1" smtClean="0">
                              <a:solidFill>
                                <a:srgbClr val="0070C0"/>
                              </a:solidFill>
                              <a:latin typeface="Cambria Math" panose="02040503050406030204" pitchFamily="18" charset="0"/>
                            </a:rPr>
                          </m:ctrlPr>
                        </m:radPr>
                        <m:deg/>
                        <m:e>
                          <m:sSup>
                            <m:sSupPr>
                              <m:ctrlPr>
                                <a:rPr lang="es-ES" sz="2200" b="0" i="1" smtClean="0">
                                  <a:solidFill>
                                    <a:srgbClr val="0070C0"/>
                                  </a:solidFill>
                                  <a:latin typeface="Cambria Math" panose="02040503050406030204" pitchFamily="18" charset="0"/>
                                </a:rPr>
                              </m:ctrlPr>
                            </m:sSupPr>
                            <m:e>
                              <m:d>
                                <m:dPr>
                                  <m:ctrlPr>
                                    <a:rPr lang="es-ES" sz="2200" b="0" i="1" smtClean="0">
                                      <a:solidFill>
                                        <a:srgbClr val="0070C0"/>
                                      </a:solidFill>
                                      <a:latin typeface="Cambria Math" panose="02040503050406030204" pitchFamily="18" charset="0"/>
                                    </a:rPr>
                                  </m:ctrlPr>
                                </m:dPr>
                                <m:e>
                                  <m:r>
                                    <a:rPr lang="es-ES" sz="2200" b="0" i="1" smtClean="0">
                                      <a:solidFill>
                                        <a:srgbClr val="0070C0"/>
                                      </a:solidFill>
                                      <a:latin typeface="Cambria Math" panose="02040503050406030204" pitchFamily="18" charset="0"/>
                                    </a:rPr>
                                    <m:t>4−1</m:t>
                                  </m:r>
                                </m:e>
                              </m:d>
                            </m:e>
                            <m:sup>
                              <m:r>
                                <a:rPr lang="es-ES" sz="2200" b="0" i="1" smtClean="0">
                                  <a:solidFill>
                                    <a:srgbClr val="0070C0"/>
                                  </a:solidFill>
                                  <a:latin typeface="Cambria Math" panose="02040503050406030204" pitchFamily="18" charset="0"/>
                                </a:rPr>
                                <m:t>2</m:t>
                              </m:r>
                            </m:sup>
                          </m:sSup>
                          <m:r>
                            <a:rPr lang="es-ES" sz="2200" b="0" i="1" smtClean="0">
                              <a:solidFill>
                                <a:srgbClr val="0070C0"/>
                              </a:solidFill>
                              <a:latin typeface="Cambria Math" panose="02040503050406030204" pitchFamily="18" charset="0"/>
                            </a:rPr>
                            <m:t>+</m:t>
                          </m:r>
                          <m:sSup>
                            <m:sSupPr>
                              <m:ctrlPr>
                                <a:rPr lang="es-ES" sz="2200" b="0" i="1" smtClean="0">
                                  <a:solidFill>
                                    <a:srgbClr val="0070C0"/>
                                  </a:solidFill>
                                  <a:latin typeface="Cambria Math" panose="02040503050406030204" pitchFamily="18" charset="0"/>
                                </a:rPr>
                              </m:ctrlPr>
                            </m:sSupPr>
                            <m:e>
                              <m:d>
                                <m:dPr>
                                  <m:ctrlPr>
                                    <a:rPr lang="es-ES" sz="2200" b="0" i="1" smtClean="0">
                                      <a:solidFill>
                                        <a:srgbClr val="0070C0"/>
                                      </a:solidFill>
                                      <a:latin typeface="Cambria Math" panose="02040503050406030204" pitchFamily="18" charset="0"/>
                                    </a:rPr>
                                  </m:ctrlPr>
                                </m:dPr>
                                <m:e>
                                  <m:r>
                                    <a:rPr lang="es-ES" sz="2200" b="0" i="1" smtClean="0">
                                      <a:solidFill>
                                        <a:srgbClr val="0070C0"/>
                                      </a:solidFill>
                                      <a:latin typeface="Cambria Math" panose="02040503050406030204" pitchFamily="18" charset="0"/>
                                    </a:rPr>
                                    <m:t>3−</m:t>
                                  </m:r>
                                  <m:d>
                                    <m:dPr>
                                      <m:ctrlPr>
                                        <a:rPr lang="es-ES" sz="2200" b="0" i="1" smtClean="0">
                                          <a:solidFill>
                                            <a:srgbClr val="0070C0"/>
                                          </a:solidFill>
                                          <a:latin typeface="Cambria Math" panose="02040503050406030204" pitchFamily="18" charset="0"/>
                                        </a:rPr>
                                      </m:ctrlPr>
                                    </m:dPr>
                                    <m:e>
                                      <m:r>
                                        <a:rPr lang="es-ES" sz="2200" b="0" i="1" smtClean="0">
                                          <a:solidFill>
                                            <a:srgbClr val="0070C0"/>
                                          </a:solidFill>
                                          <a:latin typeface="Cambria Math" panose="02040503050406030204" pitchFamily="18" charset="0"/>
                                        </a:rPr>
                                        <m:t>−1</m:t>
                                      </m:r>
                                    </m:e>
                                  </m:d>
                                </m:e>
                              </m:d>
                            </m:e>
                            <m:sup>
                              <m:r>
                                <a:rPr lang="es-ES" sz="2200" b="0" i="1" smtClean="0">
                                  <a:solidFill>
                                    <a:srgbClr val="0070C0"/>
                                  </a:solidFill>
                                  <a:latin typeface="Cambria Math" panose="02040503050406030204" pitchFamily="18" charset="0"/>
                                </a:rPr>
                                <m:t>2</m:t>
                              </m:r>
                            </m:sup>
                          </m:sSup>
                        </m:e>
                      </m:rad>
                    </m:oMath>
                  </m:oMathPara>
                </a14:m>
                <a:endParaRPr lang="es-ES" sz="2200" b="0" i="1" dirty="0" smtClean="0">
                  <a:solidFill>
                    <a:srgbClr val="0070C0"/>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 sz="2200" b="0" i="1" smtClean="0">
                          <a:solidFill>
                            <a:srgbClr val="0070C0"/>
                          </a:solidFill>
                          <a:latin typeface="Cambria Math" panose="02040503050406030204" pitchFamily="18" charset="0"/>
                        </a:rPr>
                        <m:t>𝑑</m:t>
                      </m:r>
                      <m:d>
                        <m:dPr>
                          <m:ctrlPr>
                            <a:rPr lang="es-ES" sz="2200" b="0" i="1" smtClean="0">
                              <a:solidFill>
                                <a:srgbClr val="0070C0"/>
                              </a:solidFill>
                              <a:latin typeface="Cambria Math" panose="02040503050406030204" pitchFamily="18" charset="0"/>
                            </a:rPr>
                          </m:ctrlPr>
                        </m:dPr>
                        <m:e>
                          <m:r>
                            <a:rPr lang="es-ES" sz="2200" b="0" i="1" smtClean="0">
                              <a:solidFill>
                                <a:srgbClr val="0070C0"/>
                              </a:solidFill>
                              <a:latin typeface="Cambria Math" panose="02040503050406030204" pitchFamily="18" charset="0"/>
                            </a:rPr>
                            <m:t>𝐴</m:t>
                          </m:r>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𝐵</m:t>
                          </m:r>
                        </m:e>
                      </m:d>
                      <m:r>
                        <a:rPr lang="es-ES" sz="2200" b="0" i="1" smtClean="0">
                          <a:solidFill>
                            <a:srgbClr val="0070C0"/>
                          </a:solidFill>
                          <a:latin typeface="Cambria Math" panose="02040503050406030204" pitchFamily="18" charset="0"/>
                        </a:rPr>
                        <m:t>=</m:t>
                      </m:r>
                      <m:rad>
                        <m:radPr>
                          <m:degHide m:val="on"/>
                          <m:ctrlPr>
                            <a:rPr lang="es-ES" sz="2200" b="0" i="1" smtClean="0">
                              <a:solidFill>
                                <a:srgbClr val="0070C0"/>
                              </a:solidFill>
                              <a:latin typeface="Cambria Math" panose="02040503050406030204" pitchFamily="18" charset="0"/>
                            </a:rPr>
                          </m:ctrlPr>
                        </m:radPr>
                        <m:deg/>
                        <m:e>
                          <m:r>
                            <a:rPr lang="es-ES" sz="2200" b="0" i="1" smtClean="0">
                              <a:solidFill>
                                <a:srgbClr val="0070C0"/>
                              </a:solidFill>
                              <a:latin typeface="Cambria Math" panose="02040503050406030204" pitchFamily="18" charset="0"/>
                            </a:rPr>
                            <m:t>9+16</m:t>
                          </m:r>
                        </m:e>
                      </m:rad>
                      <m:r>
                        <a:rPr lang="es-ES" sz="2200" b="0" i="1" smtClean="0">
                          <a:solidFill>
                            <a:srgbClr val="0070C0"/>
                          </a:solidFill>
                          <a:latin typeface="Cambria Math" panose="02040503050406030204" pitchFamily="18" charset="0"/>
                        </a:rPr>
                        <m:t>=5</m:t>
                      </m:r>
                    </m:oMath>
                  </m:oMathPara>
                </a14:m>
                <a:endParaRPr lang="es-ES" sz="2200" dirty="0">
                  <a:solidFill>
                    <a:srgbClr val="0070C0"/>
                  </a:solidFill>
                </a:endParaRPr>
              </a:p>
            </p:txBody>
          </p:sp>
        </mc:Choice>
        <mc:Fallback xmlns="">
          <p:sp>
            <p:nvSpPr>
              <p:cNvPr id="5" name="Marcador de contenido 2"/>
              <p:cNvSpPr txBox="1">
                <a:spLocks noRot="1" noChangeAspect="1" noMove="1" noResize="1" noEditPoints="1" noAdjustHandles="1" noChangeArrowheads="1" noChangeShapeType="1" noTextEdit="1"/>
              </p:cNvSpPr>
              <p:nvPr/>
            </p:nvSpPr>
            <p:spPr>
              <a:xfrm>
                <a:off x="4563291" y="3930956"/>
                <a:ext cx="4471851" cy="2081355"/>
              </a:xfrm>
              <a:prstGeom prst="rect">
                <a:avLst/>
              </a:prstGeom>
              <a:blipFill rotWithShape="0">
                <a:blip r:embed="rId4"/>
                <a:stretch>
                  <a:fillRect l="-1501" r="-1364"/>
                </a:stretch>
              </a:blipFill>
            </p:spPr>
            <p:txBody>
              <a:bodyPr/>
              <a:lstStyle/>
              <a:p>
                <a:r>
                  <a:rPr lang="es-ES">
                    <a:noFill/>
                  </a:rPr>
                  <a:t> </a:t>
                </a:r>
              </a:p>
            </p:txBody>
          </p:sp>
        </mc:Fallback>
      </mc:AlternateContent>
      <p:sp>
        <p:nvSpPr>
          <p:cNvPr id="6" name="Flecha abajo 5"/>
          <p:cNvSpPr/>
          <p:nvPr/>
        </p:nvSpPr>
        <p:spPr>
          <a:xfrm>
            <a:off x="115330" y="0"/>
            <a:ext cx="576648" cy="72493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5</a:t>
            </a:r>
            <a:endParaRPr lang="es-ES" dirty="0">
              <a:solidFill>
                <a:srgbClr val="0070C0"/>
              </a:solidFill>
            </a:endParaRPr>
          </a:p>
        </p:txBody>
      </p:sp>
      <p:pic>
        <p:nvPicPr>
          <p:cNvPr id="7"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5390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887346"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12. Ecuación de la circunferencia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1" y="1725989"/>
                <a:ext cx="8638901" cy="2081355"/>
              </a:xfrm>
              <a:solidFill>
                <a:schemeClr val="tx1">
                  <a:lumMod val="95000"/>
                </a:schemeClr>
              </a:solidFill>
            </p:spPr>
            <p:txBody>
              <a:bodyPr>
                <a:normAutofit/>
              </a:bodyPr>
              <a:lstStyle/>
              <a:p>
                <a:pPr algn="just"/>
                <a:r>
                  <a:rPr lang="es-ES" sz="2600" dirty="0" smtClean="0">
                    <a:solidFill>
                      <a:schemeClr val="bg1"/>
                    </a:solidFill>
                  </a:rPr>
                  <a:t>La circunferencia cumple que todos sus puntos están a la misma distancia de un punto fijo, el centro </a:t>
                </a:r>
                <a14:m>
                  <m:oMath xmlns:m="http://schemas.openxmlformats.org/officeDocument/2006/math">
                    <m:r>
                      <a:rPr lang="es-ES" sz="2600" b="0" i="1" smtClean="0">
                        <a:solidFill>
                          <a:schemeClr val="bg1"/>
                        </a:solidFill>
                        <a:latin typeface="Cambria Math" panose="02040503050406030204" pitchFamily="18" charset="0"/>
                      </a:rPr>
                      <m:t>𝐶</m:t>
                    </m:r>
                    <m:d>
                      <m:dPr>
                        <m:ctrlPr>
                          <a:rPr lang="es-ES" sz="2600" b="0" i="1" smtClean="0">
                            <a:solidFill>
                              <a:schemeClr val="bg1"/>
                            </a:solidFill>
                            <a:latin typeface="Cambria Math" panose="02040503050406030204" pitchFamily="18" charset="0"/>
                          </a:rPr>
                        </m:ctrlPr>
                      </m:dPr>
                      <m:e>
                        <m:sSub>
                          <m:sSubPr>
                            <m:ctrlPr>
                              <a:rPr lang="es-ES" sz="2600" b="0" i="1" smtClean="0">
                                <a:solidFill>
                                  <a:schemeClr val="bg1"/>
                                </a:solidFill>
                                <a:latin typeface="Cambria Math" panose="02040503050406030204" pitchFamily="18" charset="0"/>
                              </a:rPr>
                            </m:ctrlPr>
                          </m:sSubPr>
                          <m:e>
                            <m:r>
                              <a:rPr lang="es-ES" sz="2600" b="0" i="1" smtClean="0">
                                <a:solidFill>
                                  <a:schemeClr val="bg1"/>
                                </a:solidFill>
                                <a:latin typeface="Cambria Math" panose="02040503050406030204" pitchFamily="18" charset="0"/>
                              </a:rPr>
                              <m:t>𝐶</m:t>
                            </m:r>
                          </m:e>
                          <m:sub>
                            <m:r>
                              <a:rPr lang="es-ES" sz="2600" b="0" i="1" smtClean="0">
                                <a:solidFill>
                                  <a:schemeClr val="bg1"/>
                                </a:solidFill>
                                <a:latin typeface="Cambria Math" panose="02040503050406030204" pitchFamily="18" charset="0"/>
                              </a:rPr>
                              <m:t>𝑥</m:t>
                            </m:r>
                          </m:sub>
                        </m:sSub>
                        <m:r>
                          <a:rPr lang="es-ES" sz="2600" b="0" i="1" smtClean="0">
                            <a:solidFill>
                              <a:schemeClr val="bg1"/>
                            </a:solidFill>
                            <a:latin typeface="Cambria Math" panose="02040503050406030204" pitchFamily="18" charset="0"/>
                          </a:rPr>
                          <m:t>,</m:t>
                        </m:r>
                        <m:sSub>
                          <m:sSubPr>
                            <m:ctrlPr>
                              <a:rPr lang="es-ES" sz="2600" b="0" i="1" smtClean="0">
                                <a:solidFill>
                                  <a:schemeClr val="bg1"/>
                                </a:solidFill>
                                <a:latin typeface="Cambria Math" panose="02040503050406030204" pitchFamily="18" charset="0"/>
                              </a:rPr>
                            </m:ctrlPr>
                          </m:sSubPr>
                          <m:e>
                            <m:r>
                              <a:rPr lang="es-ES" sz="2600" b="0" i="1" smtClean="0">
                                <a:solidFill>
                                  <a:schemeClr val="bg1"/>
                                </a:solidFill>
                                <a:latin typeface="Cambria Math" panose="02040503050406030204" pitchFamily="18" charset="0"/>
                              </a:rPr>
                              <m:t>𝐶</m:t>
                            </m:r>
                          </m:e>
                          <m:sub>
                            <m:r>
                              <a:rPr lang="es-ES" sz="2600" b="0" i="1" smtClean="0">
                                <a:solidFill>
                                  <a:schemeClr val="bg1"/>
                                </a:solidFill>
                                <a:latin typeface="Cambria Math" panose="02040503050406030204" pitchFamily="18" charset="0"/>
                              </a:rPr>
                              <m:t>𝑦</m:t>
                            </m:r>
                          </m:sub>
                        </m:sSub>
                      </m:e>
                    </m:d>
                  </m:oMath>
                </a14:m>
                <a:r>
                  <a:rPr lang="es-ES" sz="2200" dirty="0" smtClean="0">
                    <a:solidFill>
                      <a:schemeClr val="bg1"/>
                    </a:solidFill>
                  </a:rPr>
                  <a:t>. Esa distancia es el radio </a:t>
                </a:r>
                <a14:m>
                  <m:oMath xmlns:m="http://schemas.openxmlformats.org/officeDocument/2006/math">
                    <m:r>
                      <a:rPr lang="es-ES" sz="2000" b="0" i="1" smtClean="0">
                        <a:solidFill>
                          <a:schemeClr val="bg1"/>
                        </a:solidFill>
                        <a:latin typeface="Cambria Math" panose="02040503050406030204" pitchFamily="18" charset="0"/>
                      </a:rPr>
                      <m:t>𝑅</m:t>
                    </m:r>
                  </m:oMath>
                </a14:m>
                <a:r>
                  <a:rPr lang="es-ES" sz="2200" dirty="0" smtClean="0">
                    <a:solidFill>
                      <a:schemeClr val="bg1"/>
                    </a:solidFill>
                  </a:rPr>
                  <a:t>. Tomando la definición de distancia de un punto cualquiera </a:t>
                </a:r>
                <a14:m>
                  <m:oMath xmlns:m="http://schemas.openxmlformats.org/officeDocument/2006/math">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𝑦</m:t>
                        </m:r>
                      </m:e>
                    </m:d>
                  </m:oMath>
                </a14:m>
                <a:r>
                  <a:rPr lang="es-ES" sz="2200" dirty="0" smtClean="0">
                    <a:solidFill>
                      <a:schemeClr val="bg1"/>
                    </a:solidFill>
                  </a:rPr>
                  <a:t> al centro:</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1" y="1725989"/>
                <a:ext cx="8638901" cy="2081355"/>
              </a:xfrm>
              <a:blipFill rotWithShape="0">
                <a:blip r:embed="rId2"/>
                <a:stretch>
                  <a:fillRect l="-1623" t="-4386" r="-127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Marcador de contenido 2"/>
              <p:cNvSpPr txBox="1">
                <a:spLocks/>
              </p:cNvSpPr>
              <p:nvPr/>
            </p:nvSpPr>
            <p:spPr>
              <a:xfrm>
                <a:off x="243840" y="3807344"/>
                <a:ext cx="8638901" cy="477273"/>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𝑑</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𝑃</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𝐶</m:t>
                          </m:r>
                        </m:e>
                      </m:d>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𝑅</m:t>
                      </m:r>
                    </m:oMath>
                  </m:oMathPara>
                </a14:m>
                <a:endParaRPr lang="es-ES" sz="2200" dirty="0" smtClean="0">
                  <a:solidFill>
                    <a:schemeClr val="bg1"/>
                  </a:solidFill>
                </a:endParaRPr>
              </a:p>
            </p:txBody>
          </p:sp>
        </mc:Choice>
        <mc:Fallback xmlns="">
          <p:sp>
            <p:nvSpPr>
              <p:cNvPr id="6" name="Marcador de contenido 2"/>
              <p:cNvSpPr txBox="1">
                <a:spLocks noRot="1" noChangeAspect="1" noMove="1" noResize="1" noEditPoints="1" noAdjustHandles="1" noChangeArrowheads="1" noChangeShapeType="1" noTextEdit="1"/>
              </p:cNvSpPr>
              <p:nvPr/>
            </p:nvSpPr>
            <p:spPr>
              <a:xfrm>
                <a:off x="243840" y="3807344"/>
                <a:ext cx="8638901" cy="477273"/>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Marcador de contenido 2"/>
              <p:cNvSpPr txBox="1">
                <a:spLocks/>
              </p:cNvSpPr>
              <p:nvPr/>
            </p:nvSpPr>
            <p:spPr>
              <a:xfrm>
                <a:off x="243839" y="4284617"/>
                <a:ext cx="8638901" cy="783772"/>
              </a:xfrm>
              <a:prstGeom prst="rect">
                <a:avLst/>
              </a:prstGeom>
              <a:solidFill>
                <a:schemeClr val="tx1">
                  <a:lumMod val="95000"/>
                </a:schemeClr>
              </a:solidFill>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𝑑</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𝑃</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𝐶</m:t>
                          </m:r>
                        </m:e>
                      </m:d>
                      <m:r>
                        <a:rPr lang="es-ES" sz="2000" b="0" i="1" smtClean="0">
                          <a:solidFill>
                            <a:schemeClr val="bg1"/>
                          </a:solidFill>
                          <a:latin typeface="Cambria Math" panose="02040503050406030204" pitchFamily="18" charset="0"/>
                        </a:rPr>
                        <m:t>=</m:t>
                      </m:r>
                      <m:rad>
                        <m:radPr>
                          <m:degHide m:val="on"/>
                          <m:ctrlPr>
                            <a:rPr lang="es-ES" sz="2000" b="0" i="1" smtClean="0">
                              <a:solidFill>
                                <a:schemeClr val="bg1"/>
                              </a:solidFill>
                              <a:latin typeface="Cambria Math" panose="02040503050406030204" pitchFamily="18" charset="0"/>
                            </a:rPr>
                          </m:ctrlPr>
                        </m:radPr>
                        <m:deg/>
                        <m:e>
                          <m:sSup>
                            <m:sSupPr>
                              <m:ctrlPr>
                                <a:rPr lang="es-ES" sz="2000" b="0" i="1" smtClean="0">
                                  <a:solidFill>
                                    <a:schemeClr val="bg1"/>
                                  </a:solidFill>
                                  <a:latin typeface="Cambria Math" panose="02040503050406030204" pitchFamily="18" charset="0"/>
                                </a:rPr>
                              </m:ctrlPr>
                            </m:sSupPr>
                            <m:e>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𝑥</m:t>
                                      </m:r>
                                    </m:sub>
                                  </m:sSub>
                                </m:e>
                              </m:d>
                            </m:e>
                            <m:sup>
                              <m:r>
                                <a:rPr lang="es-ES" sz="2000" b="0" i="1" smtClean="0">
                                  <a:solidFill>
                                    <a:schemeClr val="bg1"/>
                                  </a:solidFill>
                                  <a:latin typeface="Cambria Math" panose="02040503050406030204" pitchFamily="18" charset="0"/>
                                </a:rPr>
                                <m:t>2</m:t>
                              </m:r>
                            </m:sup>
                          </m:sSup>
                          <m:r>
                            <a:rPr lang="es-ES" sz="2000" b="0" i="1" smtClean="0">
                              <a:solidFill>
                                <a:schemeClr val="bg1"/>
                              </a:solidFill>
                              <a:latin typeface="Cambria Math" panose="02040503050406030204" pitchFamily="18" charset="0"/>
                            </a:rPr>
                            <m:t>+</m:t>
                          </m:r>
                          <m:sSup>
                            <m:sSupPr>
                              <m:ctrlPr>
                                <a:rPr lang="es-ES" sz="2000" b="0" i="1" smtClean="0">
                                  <a:solidFill>
                                    <a:schemeClr val="bg1"/>
                                  </a:solidFill>
                                  <a:latin typeface="Cambria Math" panose="02040503050406030204" pitchFamily="18" charset="0"/>
                                </a:rPr>
                              </m:ctrlPr>
                            </m:sSupPr>
                            <m:e>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𝑦</m:t>
                                      </m:r>
                                    </m:sub>
                                  </m:sSub>
                                </m:e>
                              </m:d>
                            </m:e>
                            <m:sup>
                              <m:r>
                                <a:rPr lang="es-ES" sz="2000" b="0" i="1" smtClean="0">
                                  <a:solidFill>
                                    <a:schemeClr val="bg1"/>
                                  </a:solidFill>
                                  <a:latin typeface="Cambria Math" panose="02040503050406030204" pitchFamily="18" charset="0"/>
                                </a:rPr>
                                <m:t>2</m:t>
                              </m:r>
                            </m:sup>
                          </m:sSup>
                        </m:e>
                      </m:rad>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𝑅</m:t>
                      </m:r>
                    </m:oMath>
                  </m:oMathPara>
                </a14:m>
                <a:endParaRPr lang="es-ES" sz="2200" dirty="0" smtClean="0">
                  <a:solidFill>
                    <a:schemeClr val="bg1"/>
                  </a:solidFill>
                </a:endParaRP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43839" y="4284617"/>
                <a:ext cx="8638901" cy="783772"/>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Marcador de contenido 2"/>
              <p:cNvSpPr txBox="1">
                <a:spLocks/>
              </p:cNvSpPr>
              <p:nvPr/>
            </p:nvSpPr>
            <p:spPr>
              <a:xfrm>
                <a:off x="243838" y="5068389"/>
                <a:ext cx="8638901" cy="78377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i="1" smtClean="0">
                              <a:solidFill>
                                <a:schemeClr val="bg1"/>
                              </a:solidFill>
                              <a:latin typeface="Cambria Math" panose="02040503050406030204" pitchFamily="18" charset="0"/>
                            </a:rPr>
                          </m:ctrlPr>
                        </m:borderBoxPr>
                        <m:e>
                          <m:sSup>
                            <m:sSupPr>
                              <m:ctrlPr>
                                <a:rPr lang="es-ES" sz="2000" i="1">
                                  <a:solidFill>
                                    <a:schemeClr val="bg1"/>
                                  </a:solidFill>
                                  <a:latin typeface="Cambria Math" panose="02040503050406030204" pitchFamily="18" charset="0"/>
                                </a:rPr>
                              </m:ctrlPr>
                            </m:sSupPr>
                            <m:e>
                              <m:d>
                                <m:dPr>
                                  <m:ctrlPr>
                                    <a:rPr lang="es-ES" sz="2000" i="1">
                                      <a:solidFill>
                                        <a:schemeClr val="bg1"/>
                                      </a:solidFill>
                                      <a:latin typeface="Cambria Math" panose="02040503050406030204" pitchFamily="18" charset="0"/>
                                    </a:rPr>
                                  </m:ctrlPr>
                                </m:dPr>
                                <m:e>
                                  <m:r>
                                    <a:rPr lang="es-ES" sz="2000" i="1">
                                      <a:solidFill>
                                        <a:schemeClr val="bg1"/>
                                      </a:solidFill>
                                      <a:latin typeface="Cambria Math" panose="02040503050406030204" pitchFamily="18" charset="0"/>
                                    </a:rPr>
                                    <m:t>𝑥</m:t>
                                  </m:r>
                                  <m:r>
                                    <a:rPr lang="es-ES" sz="2000" i="1">
                                      <a:solidFill>
                                        <a:schemeClr val="bg1"/>
                                      </a:solidFill>
                                      <a:latin typeface="Cambria Math" panose="02040503050406030204" pitchFamily="18" charset="0"/>
                                    </a:rPr>
                                    <m:t>−</m:t>
                                  </m:r>
                                  <m:sSub>
                                    <m:sSubPr>
                                      <m:ctrlPr>
                                        <a:rPr lang="es-ES" sz="2000" i="1">
                                          <a:solidFill>
                                            <a:schemeClr val="bg1"/>
                                          </a:solidFill>
                                          <a:latin typeface="Cambria Math" panose="02040503050406030204" pitchFamily="18" charset="0"/>
                                        </a:rPr>
                                      </m:ctrlPr>
                                    </m:sSubPr>
                                    <m:e>
                                      <m:r>
                                        <a:rPr lang="es-ES" sz="2000" i="1">
                                          <a:solidFill>
                                            <a:schemeClr val="bg1"/>
                                          </a:solidFill>
                                          <a:latin typeface="Cambria Math" panose="02040503050406030204" pitchFamily="18" charset="0"/>
                                        </a:rPr>
                                        <m:t>𝐶</m:t>
                                      </m:r>
                                    </m:e>
                                    <m:sub>
                                      <m:r>
                                        <a:rPr lang="es-ES" sz="2000" i="1">
                                          <a:solidFill>
                                            <a:schemeClr val="bg1"/>
                                          </a:solidFill>
                                          <a:latin typeface="Cambria Math" panose="02040503050406030204" pitchFamily="18" charset="0"/>
                                        </a:rPr>
                                        <m:t>𝑥</m:t>
                                      </m:r>
                                    </m:sub>
                                  </m:sSub>
                                </m:e>
                              </m:d>
                            </m:e>
                            <m:sup>
                              <m:r>
                                <a:rPr lang="es-ES" sz="2000" i="1">
                                  <a:solidFill>
                                    <a:schemeClr val="bg1"/>
                                  </a:solidFill>
                                  <a:latin typeface="Cambria Math" panose="02040503050406030204" pitchFamily="18" charset="0"/>
                                </a:rPr>
                                <m:t>2</m:t>
                              </m:r>
                            </m:sup>
                          </m:sSup>
                          <m:r>
                            <a:rPr lang="es-ES" sz="2000" i="1">
                              <a:solidFill>
                                <a:schemeClr val="bg1"/>
                              </a:solidFill>
                              <a:latin typeface="Cambria Math" panose="02040503050406030204" pitchFamily="18" charset="0"/>
                            </a:rPr>
                            <m:t>+</m:t>
                          </m:r>
                          <m:sSup>
                            <m:sSupPr>
                              <m:ctrlPr>
                                <a:rPr lang="es-ES" sz="2000" i="1">
                                  <a:solidFill>
                                    <a:schemeClr val="bg1"/>
                                  </a:solidFill>
                                  <a:latin typeface="Cambria Math" panose="02040503050406030204" pitchFamily="18" charset="0"/>
                                </a:rPr>
                              </m:ctrlPr>
                            </m:sSupPr>
                            <m:e>
                              <m:d>
                                <m:dPr>
                                  <m:ctrlPr>
                                    <a:rPr lang="es-ES" sz="2000" i="1">
                                      <a:solidFill>
                                        <a:schemeClr val="bg1"/>
                                      </a:solidFill>
                                      <a:latin typeface="Cambria Math" panose="02040503050406030204" pitchFamily="18" charset="0"/>
                                    </a:rPr>
                                  </m:ctrlPr>
                                </m:dPr>
                                <m:e>
                                  <m:r>
                                    <a:rPr lang="es-ES" sz="2000" i="1">
                                      <a:solidFill>
                                        <a:schemeClr val="bg1"/>
                                      </a:solidFill>
                                      <a:latin typeface="Cambria Math" panose="02040503050406030204" pitchFamily="18" charset="0"/>
                                    </a:rPr>
                                    <m:t>𝑦</m:t>
                                  </m:r>
                                  <m:r>
                                    <a:rPr lang="es-ES" sz="2000" i="1">
                                      <a:solidFill>
                                        <a:schemeClr val="bg1"/>
                                      </a:solidFill>
                                      <a:latin typeface="Cambria Math" panose="02040503050406030204" pitchFamily="18" charset="0"/>
                                    </a:rPr>
                                    <m:t>−</m:t>
                                  </m:r>
                                  <m:sSub>
                                    <m:sSubPr>
                                      <m:ctrlPr>
                                        <a:rPr lang="es-ES" sz="2000" i="1">
                                          <a:solidFill>
                                            <a:schemeClr val="bg1"/>
                                          </a:solidFill>
                                          <a:latin typeface="Cambria Math" panose="02040503050406030204" pitchFamily="18" charset="0"/>
                                        </a:rPr>
                                      </m:ctrlPr>
                                    </m:sSubPr>
                                    <m:e>
                                      <m:r>
                                        <a:rPr lang="es-ES" sz="2000" i="1">
                                          <a:solidFill>
                                            <a:schemeClr val="bg1"/>
                                          </a:solidFill>
                                          <a:latin typeface="Cambria Math" panose="02040503050406030204" pitchFamily="18" charset="0"/>
                                        </a:rPr>
                                        <m:t>𝐶</m:t>
                                      </m:r>
                                    </m:e>
                                    <m:sub>
                                      <m:r>
                                        <a:rPr lang="es-ES" sz="2000" i="1">
                                          <a:solidFill>
                                            <a:schemeClr val="bg1"/>
                                          </a:solidFill>
                                          <a:latin typeface="Cambria Math" panose="02040503050406030204" pitchFamily="18" charset="0"/>
                                        </a:rPr>
                                        <m:t>𝑦</m:t>
                                      </m:r>
                                    </m:sub>
                                  </m:sSub>
                                </m:e>
                              </m:d>
                            </m:e>
                            <m:sup>
                              <m:r>
                                <a:rPr lang="es-ES" sz="2000" i="1">
                                  <a:solidFill>
                                    <a:schemeClr val="bg1"/>
                                  </a:solidFill>
                                  <a:latin typeface="Cambria Math" panose="02040503050406030204" pitchFamily="18" charset="0"/>
                                </a:rPr>
                                <m:t>2</m:t>
                              </m:r>
                            </m:sup>
                          </m:sSup>
                          <m:r>
                            <a:rPr lang="es-ES" sz="2000" i="1">
                              <a:solidFill>
                                <a:schemeClr val="bg1"/>
                              </a:solidFill>
                              <a:latin typeface="Cambria Math" panose="02040503050406030204" pitchFamily="18" charset="0"/>
                            </a:rPr>
                            <m:t>=</m:t>
                          </m:r>
                          <m:sSup>
                            <m:sSupPr>
                              <m:ctrlPr>
                                <a:rPr lang="es-ES" sz="2000" i="1">
                                  <a:solidFill>
                                    <a:schemeClr val="bg1"/>
                                  </a:solidFill>
                                  <a:latin typeface="Cambria Math" panose="02040503050406030204" pitchFamily="18" charset="0"/>
                                </a:rPr>
                              </m:ctrlPr>
                            </m:sSupPr>
                            <m:e>
                              <m:r>
                                <a:rPr lang="es-ES" sz="2000" i="1">
                                  <a:solidFill>
                                    <a:schemeClr val="bg1"/>
                                  </a:solidFill>
                                  <a:latin typeface="Cambria Math" panose="02040503050406030204" pitchFamily="18" charset="0"/>
                                </a:rPr>
                                <m:t>𝑅</m:t>
                              </m:r>
                            </m:e>
                            <m:sup>
                              <m:r>
                                <a:rPr lang="es-ES" sz="2000" i="1">
                                  <a:solidFill>
                                    <a:schemeClr val="bg1"/>
                                  </a:solidFill>
                                  <a:latin typeface="Cambria Math" panose="02040503050406030204" pitchFamily="18" charset="0"/>
                                </a:rPr>
                                <m:t>2</m:t>
                              </m:r>
                            </m:sup>
                          </m:sSup>
                        </m:e>
                      </m:borderBox>
                    </m:oMath>
                  </m:oMathPara>
                </a14:m>
                <a:endParaRPr lang="es-ES" sz="2200" dirty="0" smtClean="0">
                  <a:solidFill>
                    <a:schemeClr val="bg1"/>
                  </a:solidFill>
                </a:endParaRPr>
              </a:p>
            </p:txBody>
          </p:sp>
        </mc:Choice>
        <mc:Fallback xmlns="">
          <p:sp>
            <p:nvSpPr>
              <p:cNvPr id="9" name="Marcador de contenido 2"/>
              <p:cNvSpPr txBox="1">
                <a:spLocks noRot="1" noChangeAspect="1" noMove="1" noResize="1" noEditPoints="1" noAdjustHandles="1" noChangeArrowheads="1" noChangeShapeType="1" noTextEdit="1"/>
              </p:cNvSpPr>
              <p:nvPr/>
            </p:nvSpPr>
            <p:spPr>
              <a:xfrm>
                <a:off x="243838" y="5068389"/>
                <a:ext cx="8638901" cy="783772"/>
              </a:xfrm>
              <a:prstGeom prst="rect">
                <a:avLst/>
              </a:prstGeom>
              <a:blipFill rotWithShape="0">
                <a:blip r:embed="rId5"/>
                <a:stretch>
                  <a:fillRect/>
                </a:stretch>
              </a:blipFill>
            </p:spPr>
            <p:txBody>
              <a:bodyPr/>
              <a:lstStyle/>
              <a:p>
                <a:r>
                  <a:rPr lang="es-ES">
                    <a:noFill/>
                  </a:rPr>
                  <a:t> </a:t>
                </a:r>
              </a:p>
            </p:txBody>
          </p:sp>
        </mc:Fallback>
      </mc:AlternateContent>
      <p:pic>
        <p:nvPicPr>
          <p:cNvPr id="2050" name="Picture 2" descr="http://t3.gstatic.com/images?q=tbn:ANd9GcRkDtagOa8EglbhMcBpRPYKN4fy8YyeoIbegqAUm0zQo1zLZ754h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0633" y="3214281"/>
            <a:ext cx="2673367" cy="2637880"/>
          </a:xfrm>
          <a:prstGeom prst="rect">
            <a:avLst/>
          </a:prstGeom>
          <a:noFill/>
          <a:extLst>
            <a:ext uri="{909E8E84-426E-40DD-AFC4-6F175D3DCCD1}">
              <a14:hiddenFill xmlns:a14="http://schemas.microsoft.com/office/drawing/2010/main">
                <a:solidFill>
                  <a:srgbClr val="FFFFFF"/>
                </a:solidFill>
              </a14:hiddenFill>
            </a:ext>
          </a:extLst>
        </p:spPr>
      </p:pic>
      <p:sp>
        <p:nvSpPr>
          <p:cNvPr id="10" name="Flecha abajo 9"/>
          <p:cNvSpPr/>
          <p:nvPr/>
        </p:nvSpPr>
        <p:spPr>
          <a:xfrm>
            <a:off x="115330" y="0"/>
            <a:ext cx="576648" cy="72493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4</a:t>
            </a:r>
            <a:endParaRPr lang="es-ES" dirty="0">
              <a:solidFill>
                <a:srgbClr val="0070C0"/>
              </a:solidFill>
            </a:endParaRPr>
          </a:p>
        </p:txBody>
      </p:sp>
      <p:pic>
        <p:nvPicPr>
          <p:cNvPr id="11"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9115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887346"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12. Ecuación de la circunferencia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1" y="1725990"/>
                <a:ext cx="8638901" cy="1774856"/>
              </a:xfrm>
              <a:solidFill>
                <a:schemeClr val="tx1">
                  <a:lumMod val="95000"/>
                </a:schemeClr>
              </a:solidFill>
            </p:spPr>
            <p:txBody>
              <a:bodyPr>
                <a:normAutofit/>
              </a:bodyPr>
              <a:lstStyle/>
              <a:p>
                <a:pPr algn="just"/>
                <a:r>
                  <a:rPr lang="es-ES" sz="2600" dirty="0" smtClean="0">
                    <a:solidFill>
                      <a:schemeClr val="bg1"/>
                    </a:solidFill>
                  </a:rPr>
                  <a:t>Podemos desarrollar la ecuación anterior:</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i="1">
                              <a:solidFill>
                                <a:schemeClr val="bg1"/>
                              </a:solidFill>
                              <a:latin typeface="Cambria Math" panose="02040503050406030204" pitchFamily="18" charset="0"/>
                            </a:rPr>
                          </m:ctrlPr>
                        </m:borderBoxPr>
                        <m:e>
                          <m:sSup>
                            <m:sSupPr>
                              <m:ctrlPr>
                                <a:rPr lang="es-ES" sz="2000" i="1">
                                  <a:solidFill>
                                    <a:schemeClr val="bg1"/>
                                  </a:solidFill>
                                  <a:latin typeface="Cambria Math" panose="02040503050406030204" pitchFamily="18" charset="0"/>
                                </a:rPr>
                              </m:ctrlPr>
                            </m:sSupPr>
                            <m:e>
                              <m:d>
                                <m:dPr>
                                  <m:ctrlPr>
                                    <a:rPr lang="es-ES" sz="2000" i="1">
                                      <a:solidFill>
                                        <a:schemeClr val="bg1"/>
                                      </a:solidFill>
                                      <a:latin typeface="Cambria Math" panose="02040503050406030204" pitchFamily="18" charset="0"/>
                                    </a:rPr>
                                  </m:ctrlPr>
                                </m:dPr>
                                <m:e>
                                  <m:r>
                                    <a:rPr lang="es-ES" sz="2000" i="1">
                                      <a:solidFill>
                                        <a:schemeClr val="bg1"/>
                                      </a:solidFill>
                                      <a:latin typeface="Cambria Math" panose="02040503050406030204" pitchFamily="18" charset="0"/>
                                    </a:rPr>
                                    <m:t>𝑥</m:t>
                                  </m:r>
                                  <m:r>
                                    <a:rPr lang="es-ES" sz="2000" i="1">
                                      <a:solidFill>
                                        <a:schemeClr val="bg1"/>
                                      </a:solidFill>
                                      <a:latin typeface="Cambria Math" panose="02040503050406030204" pitchFamily="18" charset="0"/>
                                    </a:rPr>
                                    <m:t>−</m:t>
                                  </m:r>
                                  <m:sSub>
                                    <m:sSubPr>
                                      <m:ctrlPr>
                                        <a:rPr lang="es-ES" sz="2000" i="1">
                                          <a:solidFill>
                                            <a:schemeClr val="bg1"/>
                                          </a:solidFill>
                                          <a:latin typeface="Cambria Math" panose="02040503050406030204" pitchFamily="18" charset="0"/>
                                        </a:rPr>
                                      </m:ctrlPr>
                                    </m:sSubPr>
                                    <m:e>
                                      <m:r>
                                        <a:rPr lang="es-ES" sz="2000" i="1">
                                          <a:solidFill>
                                            <a:schemeClr val="bg1"/>
                                          </a:solidFill>
                                          <a:latin typeface="Cambria Math" panose="02040503050406030204" pitchFamily="18" charset="0"/>
                                        </a:rPr>
                                        <m:t>𝐶</m:t>
                                      </m:r>
                                    </m:e>
                                    <m:sub>
                                      <m:r>
                                        <a:rPr lang="es-ES" sz="2000" i="1">
                                          <a:solidFill>
                                            <a:schemeClr val="bg1"/>
                                          </a:solidFill>
                                          <a:latin typeface="Cambria Math" panose="02040503050406030204" pitchFamily="18" charset="0"/>
                                        </a:rPr>
                                        <m:t>𝑥</m:t>
                                      </m:r>
                                    </m:sub>
                                  </m:sSub>
                                </m:e>
                              </m:d>
                            </m:e>
                            <m:sup>
                              <m:r>
                                <a:rPr lang="es-ES" sz="2000" i="1">
                                  <a:solidFill>
                                    <a:schemeClr val="bg1"/>
                                  </a:solidFill>
                                  <a:latin typeface="Cambria Math" panose="02040503050406030204" pitchFamily="18" charset="0"/>
                                </a:rPr>
                                <m:t>2</m:t>
                              </m:r>
                            </m:sup>
                          </m:sSup>
                          <m:r>
                            <a:rPr lang="es-ES" sz="2000" i="1">
                              <a:solidFill>
                                <a:schemeClr val="bg1"/>
                              </a:solidFill>
                              <a:latin typeface="Cambria Math" panose="02040503050406030204" pitchFamily="18" charset="0"/>
                            </a:rPr>
                            <m:t>+</m:t>
                          </m:r>
                          <m:sSup>
                            <m:sSupPr>
                              <m:ctrlPr>
                                <a:rPr lang="es-ES" sz="2000" i="1">
                                  <a:solidFill>
                                    <a:schemeClr val="bg1"/>
                                  </a:solidFill>
                                  <a:latin typeface="Cambria Math" panose="02040503050406030204" pitchFamily="18" charset="0"/>
                                </a:rPr>
                              </m:ctrlPr>
                            </m:sSupPr>
                            <m:e>
                              <m:d>
                                <m:dPr>
                                  <m:ctrlPr>
                                    <a:rPr lang="es-ES" sz="2000" i="1">
                                      <a:solidFill>
                                        <a:schemeClr val="bg1"/>
                                      </a:solidFill>
                                      <a:latin typeface="Cambria Math" panose="02040503050406030204" pitchFamily="18" charset="0"/>
                                    </a:rPr>
                                  </m:ctrlPr>
                                </m:dPr>
                                <m:e>
                                  <m:r>
                                    <a:rPr lang="es-ES" sz="2000" i="1">
                                      <a:solidFill>
                                        <a:schemeClr val="bg1"/>
                                      </a:solidFill>
                                      <a:latin typeface="Cambria Math" panose="02040503050406030204" pitchFamily="18" charset="0"/>
                                    </a:rPr>
                                    <m:t>𝑦</m:t>
                                  </m:r>
                                  <m:r>
                                    <a:rPr lang="es-ES" sz="2000" i="1">
                                      <a:solidFill>
                                        <a:schemeClr val="bg1"/>
                                      </a:solidFill>
                                      <a:latin typeface="Cambria Math" panose="02040503050406030204" pitchFamily="18" charset="0"/>
                                    </a:rPr>
                                    <m:t>−</m:t>
                                  </m:r>
                                  <m:sSub>
                                    <m:sSubPr>
                                      <m:ctrlPr>
                                        <a:rPr lang="es-ES" sz="2000" i="1">
                                          <a:solidFill>
                                            <a:schemeClr val="bg1"/>
                                          </a:solidFill>
                                          <a:latin typeface="Cambria Math" panose="02040503050406030204" pitchFamily="18" charset="0"/>
                                        </a:rPr>
                                      </m:ctrlPr>
                                    </m:sSubPr>
                                    <m:e>
                                      <m:r>
                                        <a:rPr lang="es-ES" sz="2000" i="1">
                                          <a:solidFill>
                                            <a:schemeClr val="bg1"/>
                                          </a:solidFill>
                                          <a:latin typeface="Cambria Math" panose="02040503050406030204" pitchFamily="18" charset="0"/>
                                        </a:rPr>
                                        <m:t>𝐶</m:t>
                                      </m:r>
                                    </m:e>
                                    <m:sub>
                                      <m:r>
                                        <a:rPr lang="es-ES" sz="2000" i="1">
                                          <a:solidFill>
                                            <a:schemeClr val="bg1"/>
                                          </a:solidFill>
                                          <a:latin typeface="Cambria Math" panose="02040503050406030204" pitchFamily="18" charset="0"/>
                                        </a:rPr>
                                        <m:t>𝑦</m:t>
                                      </m:r>
                                    </m:sub>
                                  </m:sSub>
                                </m:e>
                              </m:d>
                            </m:e>
                            <m:sup>
                              <m:r>
                                <a:rPr lang="es-ES" sz="2000" i="1">
                                  <a:solidFill>
                                    <a:schemeClr val="bg1"/>
                                  </a:solidFill>
                                  <a:latin typeface="Cambria Math" panose="02040503050406030204" pitchFamily="18" charset="0"/>
                                </a:rPr>
                                <m:t>2</m:t>
                              </m:r>
                            </m:sup>
                          </m:sSup>
                          <m:r>
                            <a:rPr lang="es-ES" sz="2000" i="1">
                              <a:solidFill>
                                <a:schemeClr val="bg1"/>
                              </a:solidFill>
                              <a:latin typeface="Cambria Math" panose="02040503050406030204" pitchFamily="18" charset="0"/>
                            </a:rPr>
                            <m:t>=</m:t>
                          </m:r>
                          <m:sSup>
                            <m:sSupPr>
                              <m:ctrlPr>
                                <a:rPr lang="es-ES" sz="2000" i="1">
                                  <a:solidFill>
                                    <a:schemeClr val="bg1"/>
                                  </a:solidFill>
                                  <a:latin typeface="Cambria Math" panose="02040503050406030204" pitchFamily="18" charset="0"/>
                                </a:rPr>
                              </m:ctrlPr>
                            </m:sSupPr>
                            <m:e>
                              <m:r>
                                <a:rPr lang="es-ES" sz="2000" i="1">
                                  <a:solidFill>
                                    <a:schemeClr val="bg1"/>
                                  </a:solidFill>
                                  <a:latin typeface="Cambria Math" panose="02040503050406030204" pitchFamily="18" charset="0"/>
                                </a:rPr>
                                <m:t>𝑅</m:t>
                              </m:r>
                            </m:e>
                            <m:sup>
                              <m:r>
                                <a:rPr lang="es-ES" sz="2000" i="1">
                                  <a:solidFill>
                                    <a:schemeClr val="bg1"/>
                                  </a:solidFill>
                                  <a:latin typeface="Cambria Math" panose="02040503050406030204" pitchFamily="18" charset="0"/>
                                </a:rPr>
                                <m:t>2</m:t>
                              </m:r>
                            </m:sup>
                          </m:sSup>
                        </m:e>
                      </m:borderBox>
                    </m:oMath>
                  </m:oMathPara>
                </a14:m>
                <a:endParaRPr lang="es-ES" sz="2800" dirty="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𝑥</m:t>
                          </m:r>
                        </m:e>
                        <m:sup>
                          <m:r>
                            <a:rPr lang="es-ES" sz="2000" b="0" i="1" smtClean="0">
                              <a:solidFill>
                                <a:schemeClr val="bg1"/>
                              </a:solidFill>
                              <a:latin typeface="Cambria Math" panose="02040503050406030204" pitchFamily="18" charset="0"/>
                            </a:rPr>
                            <m:t>2</m:t>
                          </m:r>
                        </m:sup>
                      </m:sSup>
                      <m:r>
                        <a:rPr lang="es-ES" sz="2000" b="0" i="1" smtClean="0">
                          <a:solidFill>
                            <a:schemeClr val="bg1"/>
                          </a:solidFill>
                          <a:latin typeface="Cambria Math" panose="02040503050406030204" pitchFamily="18" charset="0"/>
                        </a:rPr>
                        <m:t>+</m:t>
                      </m:r>
                      <m:sSubSup>
                        <m:sSubSupPr>
                          <m:ctrlPr>
                            <a:rPr lang="es-ES" sz="2000" b="0" i="1" smtClean="0">
                              <a:solidFill>
                                <a:schemeClr val="bg1"/>
                              </a:solidFill>
                              <a:latin typeface="Cambria Math" panose="02040503050406030204" pitchFamily="18" charset="0"/>
                            </a:rPr>
                          </m:ctrlPr>
                        </m:sSubSup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𝑥</m:t>
                          </m:r>
                        </m:sub>
                        <m:sup>
                          <m:r>
                            <a:rPr lang="es-ES" sz="2000" b="0" i="1" smtClean="0">
                              <a:solidFill>
                                <a:schemeClr val="bg1"/>
                              </a:solidFill>
                              <a:latin typeface="Cambria Math" panose="02040503050406030204" pitchFamily="18" charset="0"/>
                            </a:rPr>
                            <m:t>2</m:t>
                          </m:r>
                        </m:sup>
                      </m:sSubSup>
                      <m:r>
                        <a:rPr lang="es-ES" sz="2000" b="0" i="1" smtClean="0">
                          <a:solidFill>
                            <a:schemeClr val="bg1"/>
                          </a:solidFill>
                          <a:latin typeface="Cambria Math" panose="02040503050406030204" pitchFamily="18" charset="0"/>
                        </a:rPr>
                        <m:t>−2</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𝑥</m:t>
                          </m:r>
                        </m:sub>
                      </m:sSub>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𝑦</m:t>
                          </m:r>
                        </m:e>
                        <m:sup>
                          <m:r>
                            <a:rPr lang="es-ES" sz="2000" b="0" i="1" smtClean="0">
                              <a:solidFill>
                                <a:schemeClr val="bg1"/>
                              </a:solidFill>
                              <a:latin typeface="Cambria Math" panose="02040503050406030204" pitchFamily="18" charset="0"/>
                            </a:rPr>
                            <m:t>2</m:t>
                          </m:r>
                        </m:sup>
                      </m:sSup>
                      <m:r>
                        <a:rPr lang="es-ES" sz="2000" b="0" i="1" smtClean="0">
                          <a:solidFill>
                            <a:schemeClr val="bg1"/>
                          </a:solidFill>
                          <a:latin typeface="Cambria Math" panose="02040503050406030204" pitchFamily="18" charset="0"/>
                        </a:rPr>
                        <m:t>+</m:t>
                      </m:r>
                      <m:sSubSup>
                        <m:sSubSupPr>
                          <m:ctrlPr>
                            <a:rPr lang="es-ES" sz="2000" b="0" i="1" smtClean="0">
                              <a:solidFill>
                                <a:schemeClr val="bg1"/>
                              </a:solidFill>
                              <a:latin typeface="Cambria Math" panose="02040503050406030204" pitchFamily="18" charset="0"/>
                            </a:rPr>
                          </m:ctrlPr>
                        </m:sSubSup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𝑦</m:t>
                          </m:r>
                        </m:sub>
                        <m:sup>
                          <m:r>
                            <a:rPr lang="es-ES" sz="2000" b="0" i="1" smtClean="0">
                              <a:solidFill>
                                <a:schemeClr val="bg1"/>
                              </a:solidFill>
                              <a:latin typeface="Cambria Math" panose="02040503050406030204" pitchFamily="18" charset="0"/>
                            </a:rPr>
                            <m:t>2</m:t>
                          </m:r>
                        </m:sup>
                      </m:sSubSup>
                      <m:r>
                        <a:rPr lang="es-ES" sz="2000" b="0" i="1" smtClean="0">
                          <a:solidFill>
                            <a:schemeClr val="bg1"/>
                          </a:solidFill>
                          <a:latin typeface="Cambria Math" panose="02040503050406030204" pitchFamily="18" charset="0"/>
                        </a:rPr>
                        <m:t>−2</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𝑦</m:t>
                          </m:r>
                        </m:sub>
                      </m:sSub>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𝑅</m:t>
                          </m:r>
                        </m:e>
                        <m:sup>
                          <m:r>
                            <a:rPr lang="es-ES" sz="2000" b="0" i="1" smtClean="0">
                              <a:solidFill>
                                <a:schemeClr val="bg1"/>
                              </a:solidFill>
                              <a:latin typeface="Cambria Math" panose="02040503050406030204" pitchFamily="18" charset="0"/>
                            </a:rPr>
                            <m:t>2</m:t>
                          </m:r>
                        </m:sup>
                      </m:sSup>
                      <m:r>
                        <a:rPr lang="es-ES" sz="2000" b="0" i="1" smtClean="0">
                          <a:solidFill>
                            <a:schemeClr val="bg1"/>
                          </a:solidFill>
                          <a:latin typeface="Cambria Math" panose="02040503050406030204" pitchFamily="18" charset="0"/>
                        </a:rPr>
                        <m:t>=0</m:t>
                      </m:r>
                    </m:oMath>
                  </m:oMathPara>
                </a14:m>
                <a:endParaRPr lang="es-ES" sz="22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1" y="1725990"/>
                <a:ext cx="8638901" cy="1774856"/>
              </a:xfrm>
              <a:blipFill rotWithShape="0">
                <a:blip r:embed="rId2"/>
                <a:stretch>
                  <a:fillRect l="-1623" t="-515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Marcador de contenido 2"/>
              <p:cNvSpPr txBox="1">
                <a:spLocks/>
              </p:cNvSpPr>
              <p:nvPr/>
            </p:nvSpPr>
            <p:spPr>
              <a:xfrm>
                <a:off x="243838" y="3500845"/>
                <a:ext cx="8638901" cy="783772"/>
              </a:xfrm>
              <a:prstGeom prst="rect">
                <a:avLst/>
              </a:prstGeom>
              <a:solidFill>
                <a:schemeClr val="tx1">
                  <a:lumMod val="95000"/>
                </a:schemeClr>
              </a:solidFill>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𝑥</m:t>
                          </m:r>
                        </m:e>
                        <m:sup>
                          <m:r>
                            <a:rPr lang="es-ES" sz="2000" b="0" i="1" smtClean="0">
                              <a:solidFill>
                                <a:schemeClr val="bg1"/>
                              </a:solidFill>
                              <a:latin typeface="Cambria Math" panose="02040503050406030204" pitchFamily="18" charset="0"/>
                            </a:rPr>
                            <m:t>2</m:t>
                          </m:r>
                        </m:sup>
                      </m:sSup>
                      <m:r>
                        <a:rPr lang="es-ES" sz="2000" b="0" i="1" smtClean="0">
                          <a:solidFill>
                            <a:schemeClr val="bg1"/>
                          </a:solidFill>
                          <a:latin typeface="Cambria Math" panose="02040503050406030204" pitchFamily="18" charset="0"/>
                        </a:rPr>
                        <m:t>+</m:t>
                      </m:r>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𝑦</m:t>
                          </m:r>
                        </m:e>
                        <m:sup>
                          <m:r>
                            <a:rPr lang="es-ES" sz="2000" b="0" i="1" smtClean="0">
                              <a:solidFill>
                                <a:schemeClr val="bg1"/>
                              </a:solidFill>
                              <a:latin typeface="Cambria Math" panose="02040503050406030204" pitchFamily="18" charset="0"/>
                            </a:rPr>
                            <m:t>2</m:t>
                          </m:r>
                        </m:sup>
                      </m:sSup>
                      <m:r>
                        <a:rPr lang="es-ES" sz="2000" b="0" i="1" smtClean="0">
                          <a:solidFill>
                            <a:schemeClr val="bg1"/>
                          </a:solidFill>
                          <a:latin typeface="Cambria Math" panose="02040503050406030204" pitchFamily="18" charset="0"/>
                        </a:rPr>
                        <m:t>−2</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𝑥</m:t>
                          </m:r>
                        </m:sub>
                      </m:sSub>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−2</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𝑦</m:t>
                          </m:r>
                        </m:sub>
                      </m:sSub>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limLow>
                        <m:limLowPr>
                          <m:ctrlPr>
                            <a:rPr lang="es-ES" sz="2000" b="0" i="1" smtClean="0">
                              <a:solidFill>
                                <a:schemeClr val="bg1"/>
                              </a:solidFill>
                              <a:latin typeface="Cambria Math" panose="02040503050406030204" pitchFamily="18" charset="0"/>
                            </a:rPr>
                          </m:ctrlPr>
                        </m:limLowPr>
                        <m:e>
                          <m:groupChr>
                            <m:groupChrPr>
                              <m:chr m:val="⏟"/>
                              <m:ctrlPr>
                                <a:rPr lang="es-ES" sz="2000" b="0" i="1" smtClean="0">
                                  <a:solidFill>
                                    <a:schemeClr val="bg1"/>
                                  </a:solidFill>
                                  <a:latin typeface="Cambria Math" panose="02040503050406030204" pitchFamily="18" charset="0"/>
                                </a:rPr>
                              </m:ctrlPr>
                            </m:groupChrPr>
                            <m:e>
                              <m:sSubSup>
                                <m:sSubSupPr>
                                  <m:ctrlPr>
                                    <a:rPr lang="es-ES" sz="2000" b="0" i="1" smtClean="0">
                                      <a:solidFill>
                                        <a:schemeClr val="bg1"/>
                                      </a:solidFill>
                                      <a:latin typeface="Cambria Math" panose="02040503050406030204" pitchFamily="18" charset="0"/>
                                    </a:rPr>
                                  </m:ctrlPr>
                                </m:sSubSup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𝑥</m:t>
                                  </m:r>
                                </m:sub>
                                <m:sup>
                                  <m:r>
                                    <a:rPr lang="es-ES" sz="2000" b="0" i="1" smtClean="0">
                                      <a:solidFill>
                                        <a:schemeClr val="bg1"/>
                                      </a:solidFill>
                                      <a:latin typeface="Cambria Math" panose="02040503050406030204" pitchFamily="18" charset="0"/>
                                    </a:rPr>
                                    <m:t>2</m:t>
                                  </m:r>
                                </m:sup>
                              </m:sSubSup>
                              <m:r>
                                <a:rPr lang="es-ES" sz="2000" b="0" i="1" smtClean="0">
                                  <a:solidFill>
                                    <a:schemeClr val="bg1"/>
                                  </a:solidFill>
                                  <a:latin typeface="Cambria Math" panose="02040503050406030204" pitchFamily="18" charset="0"/>
                                </a:rPr>
                                <m:t>+</m:t>
                              </m:r>
                              <m:sSubSup>
                                <m:sSubSupPr>
                                  <m:ctrlPr>
                                    <a:rPr lang="es-ES" sz="2000" b="0" i="1" smtClean="0">
                                      <a:solidFill>
                                        <a:schemeClr val="bg1"/>
                                      </a:solidFill>
                                      <a:latin typeface="Cambria Math" panose="02040503050406030204" pitchFamily="18" charset="0"/>
                                    </a:rPr>
                                  </m:ctrlPr>
                                </m:sSubSup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𝑦</m:t>
                                  </m:r>
                                </m:sub>
                                <m:sup>
                                  <m:r>
                                    <a:rPr lang="es-ES" sz="2000" b="0" i="1" smtClean="0">
                                      <a:solidFill>
                                        <a:schemeClr val="bg1"/>
                                      </a:solidFill>
                                      <a:latin typeface="Cambria Math" panose="02040503050406030204" pitchFamily="18" charset="0"/>
                                    </a:rPr>
                                    <m:t>2</m:t>
                                  </m:r>
                                </m:sup>
                              </m:sSubSup>
                              <m:r>
                                <a:rPr lang="es-ES" sz="2000" b="0" i="1" smtClean="0">
                                  <a:solidFill>
                                    <a:schemeClr val="bg1"/>
                                  </a:solidFill>
                                  <a:latin typeface="Cambria Math" panose="02040503050406030204" pitchFamily="18" charset="0"/>
                                </a:rPr>
                                <m:t>−</m:t>
                              </m:r>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𝑅</m:t>
                                  </m:r>
                                </m:e>
                                <m:sup>
                                  <m:r>
                                    <a:rPr lang="es-ES" sz="2000" b="0" i="1" smtClean="0">
                                      <a:solidFill>
                                        <a:schemeClr val="bg1"/>
                                      </a:solidFill>
                                      <a:latin typeface="Cambria Math" panose="02040503050406030204" pitchFamily="18" charset="0"/>
                                    </a:rPr>
                                    <m:t>2</m:t>
                                  </m:r>
                                </m:sup>
                              </m:sSup>
                            </m:e>
                          </m:groupChr>
                        </m:e>
                        <m:lim>
                          <m:r>
                            <a:rPr lang="es-ES" sz="2000" b="0" i="1" smtClean="0">
                              <a:solidFill>
                                <a:schemeClr val="bg1"/>
                              </a:solidFill>
                              <a:latin typeface="Cambria Math" panose="02040503050406030204" pitchFamily="18" charset="0"/>
                            </a:rPr>
                            <m:t>𝑁</m:t>
                          </m:r>
                          <m:r>
                            <a:rPr lang="es-ES" sz="2000" b="0" i="1" smtClean="0">
                              <a:solidFill>
                                <a:schemeClr val="bg1"/>
                              </a:solidFill>
                              <a:latin typeface="Cambria Math" panose="02040503050406030204" pitchFamily="18" charset="0"/>
                            </a:rPr>
                            <m:t>ú</m:t>
                          </m:r>
                          <m:r>
                            <a:rPr lang="es-ES" sz="2000" b="0" i="1" smtClean="0">
                              <a:solidFill>
                                <a:schemeClr val="bg1"/>
                              </a:solidFill>
                              <a:latin typeface="Cambria Math" panose="02040503050406030204" pitchFamily="18" charset="0"/>
                            </a:rPr>
                            <m:t>𝑚𝑒𝑟𝑜𝑠</m:t>
                          </m:r>
                        </m:lim>
                      </m:limLow>
                      <m:r>
                        <a:rPr lang="es-ES" sz="2000" b="0" i="1" smtClean="0">
                          <a:solidFill>
                            <a:schemeClr val="bg1"/>
                          </a:solidFill>
                          <a:latin typeface="Cambria Math" panose="02040503050406030204" pitchFamily="18" charset="0"/>
                        </a:rPr>
                        <m:t>=0</m:t>
                      </m:r>
                    </m:oMath>
                  </m:oMathPara>
                </a14:m>
                <a:endParaRPr lang="es-ES" sz="2200" dirty="0" smtClean="0">
                  <a:solidFill>
                    <a:schemeClr val="bg1"/>
                  </a:solidFill>
                </a:endParaRPr>
              </a:p>
            </p:txBody>
          </p:sp>
        </mc:Choice>
        <mc:Fallback xmlns="">
          <p:sp>
            <p:nvSpPr>
              <p:cNvPr id="6" name="Marcador de contenido 2"/>
              <p:cNvSpPr txBox="1">
                <a:spLocks noRot="1" noChangeAspect="1" noMove="1" noResize="1" noEditPoints="1" noAdjustHandles="1" noChangeArrowheads="1" noChangeShapeType="1" noTextEdit="1"/>
              </p:cNvSpPr>
              <p:nvPr/>
            </p:nvSpPr>
            <p:spPr>
              <a:xfrm>
                <a:off x="243838" y="3500845"/>
                <a:ext cx="8638901" cy="783772"/>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Marcador de contenido 2"/>
              <p:cNvSpPr txBox="1">
                <a:spLocks/>
              </p:cNvSpPr>
              <p:nvPr/>
            </p:nvSpPr>
            <p:spPr>
              <a:xfrm>
                <a:off x="243839" y="4284616"/>
                <a:ext cx="8638901" cy="1776549"/>
              </a:xfrm>
              <a:prstGeom prst="rect">
                <a:avLst/>
              </a:prstGeom>
              <a:solidFill>
                <a:schemeClr val="tx1">
                  <a:lumMod val="95000"/>
                </a:schemeClr>
              </a:solidFill>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000" b="0" i="1" dirty="0" smtClean="0">
                    <a:solidFill>
                      <a:schemeClr val="bg1"/>
                    </a:solidFill>
                    <a:latin typeface="Cambria Math" panose="02040503050406030204" pitchFamily="18" charset="0"/>
                  </a:rPr>
                  <a:t>Redefiniendo:</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chemeClr val="bg1"/>
                              </a:solidFill>
                              <a:latin typeface="Cambria Math" panose="02040503050406030204" pitchFamily="18" charset="0"/>
                            </a:rPr>
                          </m:ctrlPr>
                        </m:borderBoxPr>
                        <m:e>
                          <m:sSup>
                            <m:sSupPr>
                              <m:ctrlPr>
                                <a:rPr lang="es-ES" sz="2000" i="1">
                                  <a:solidFill>
                                    <a:schemeClr val="bg1"/>
                                  </a:solidFill>
                                  <a:latin typeface="Cambria Math" panose="02040503050406030204" pitchFamily="18" charset="0"/>
                                </a:rPr>
                              </m:ctrlPr>
                            </m:sSupPr>
                            <m:e>
                              <m:r>
                                <a:rPr lang="es-ES" sz="2000" i="1">
                                  <a:solidFill>
                                    <a:schemeClr val="bg1"/>
                                  </a:solidFill>
                                  <a:latin typeface="Cambria Math" panose="02040503050406030204" pitchFamily="18" charset="0"/>
                                </a:rPr>
                                <m:t>𝑥</m:t>
                              </m:r>
                            </m:e>
                            <m:sup>
                              <m:r>
                                <a:rPr lang="es-ES" sz="2000" i="1">
                                  <a:solidFill>
                                    <a:schemeClr val="bg1"/>
                                  </a:solidFill>
                                  <a:latin typeface="Cambria Math" panose="02040503050406030204" pitchFamily="18" charset="0"/>
                                </a:rPr>
                                <m:t>2</m:t>
                              </m:r>
                            </m:sup>
                          </m:sSup>
                          <m:r>
                            <a:rPr lang="es-ES" sz="2000" i="1">
                              <a:solidFill>
                                <a:schemeClr val="bg1"/>
                              </a:solidFill>
                              <a:latin typeface="Cambria Math" panose="02040503050406030204" pitchFamily="18" charset="0"/>
                            </a:rPr>
                            <m:t>+</m:t>
                          </m:r>
                          <m:sSup>
                            <m:sSupPr>
                              <m:ctrlPr>
                                <a:rPr lang="es-ES" sz="2000" i="1">
                                  <a:solidFill>
                                    <a:schemeClr val="bg1"/>
                                  </a:solidFill>
                                  <a:latin typeface="Cambria Math" panose="02040503050406030204" pitchFamily="18" charset="0"/>
                                </a:rPr>
                              </m:ctrlPr>
                            </m:sSupPr>
                            <m:e>
                              <m:r>
                                <a:rPr lang="es-ES" sz="2000" i="1">
                                  <a:solidFill>
                                    <a:schemeClr val="bg1"/>
                                  </a:solidFill>
                                  <a:latin typeface="Cambria Math" panose="02040503050406030204" pitchFamily="18" charset="0"/>
                                </a:rPr>
                                <m:t>𝑦</m:t>
                              </m:r>
                            </m:e>
                            <m:sup>
                              <m:r>
                                <a:rPr lang="es-ES" sz="2000" i="1">
                                  <a:solidFill>
                                    <a:schemeClr val="bg1"/>
                                  </a:solidFill>
                                  <a:latin typeface="Cambria Math" panose="02040503050406030204" pitchFamily="18" charset="0"/>
                                </a:rPr>
                                <m:t>2</m:t>
                              </m:r>
                            </m:sup>
                          </m:sSup>
                          <m:r>
                            <a:rPr lang="es-ES" sz="2000" i="1">
                              <a:solidFill>
                                <a:schemeClr val="bg1"/>
                              </a:solidFill>
                              <a:latin typeface="Cambria Math" panose="02040503050406030204" pitchFamily="18" charset="0"/>
                            </a:rPr>
                            <m:t>+</m:t>
                          </m:r>
                          <m:r>
                            <a:rPr lang="es-ES" sz="2000" i="1">
                              <a:solidFill>
                                <a:schemeClr val="bg1"/>
                              </a:solidFill>
                              <a:latin typeface="Cambria Math" panose="02040503050406030204" pitchFamily="18" charset="0"/>
                            </a:rPr>
                            <m:t>𝐴𝑥</m:t>
                          </m:r>
                          <m:r>
                            <a:rPr lang="es-ES" sz="2000" i="1">
                              <a:solidFill>
                                <a:schemeClr val="bg1"/>
                              </a:solidFill>
                              <a:latin typeface="Cambria Math" panose="02040503050406030204" pitchFamily="18" charset="0"/>
                            </a:rPr>
                            <m:t>+</m:t>
                          </m:r>
                          <m:r>
                            <a:rPr lang="es-ES" sz="2000" i="1">
                              <a:solidFill>
                                <a:schemeClr val="bg1"/>
                              </a:solidFill>
                              <a:latin typeface="Cambria Math" panose="02040503050406030204" pitchFamily="18" charset="0"/>
                            </a:rPr>
                            <m:t>𝐵𝑦</m:t>
                          </m:r>
                          <m:r>
                            <a:rPr lang="es-ES" sz="2000" i="1">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𝐷</m:t>
                          </m:r>
                          <m:r>
                            <a:rPr lang="es-ES" sz="2000" i="1">
                              <a:solidFill>
                                <a:schemeClr val="bg1"/>
                              </a:solidFill>
                              <a:latin typeface="Cambria Math" panose="02040503050406030204" pitchFamily="18" charset="0"/>
                            </a:rPr>
                            <m:t>=0</m:t>
                          </m:r>
                          <m:r>
                            <m:rPr>
                              <m:nor/>
                            </m:rPr>
                            <a:rPr lang="es-ES" sz="2200" dirty="0">
                              <a:solidFill>
                                <a:schemeClr val="bg1"/>
                              </a:solidFill>
                            </a:rPr>
                            <m:t> </m:t>
                          </m:r>
                        </m:e>
                      </m:borderBox>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𝑐𝑜𝑛</m:t>
                      </m:r>
                      <m:r>
                        <a:rPr lang="es-ES" sz="2000" b="0" i="1" smtClean="0">
                          <a:solidFill>
                            <a:schemeClr val="bg1"/>
                          </a:solidFill>
                          <a:latin typeface="Cambria Math" panose="02040503050406030204" pitchFamily="18" charset="0"/>
                        </a:rPr>
                        <m:t> </m:t>
                      </m:r>
                      <m:d>
                        <m:dPr>
                          <m:begChr m:val="{"/>
                          <m:endChr m:val=""/>
                          <m:ctrlPr>
                            <a:rPr lang="es-ES" sz="2000" b="0" i="1" smtClean="0">
                              <a:solidFill>
                                <a:schemeClr val="bg1"/>
                              </a:solidFill>
                              <a:latin typeface="Cambria Math" panose="02040503050406030204" pitchFamily="18" charset="0"/>
                            </a:rPr>
                          </m:ctrlPr>
                        </m:dPr>
                        <m:e>
                          <m:m>
                            <m:mPr>
                              <m:mcs>
                                <m:mc>
                                  <m:mcPr>
                                    <m:count m:val="1"/>
                                    <m:mcJc m:val="center"/>
                                  </m:mcPr>
                                </m:mc>
                              </m:mcs>
                              <m:ctrlPr>
                                <a:rPr lang="es-ES" sz="2000" i="1">
                                  <a:solidFill>
                                    <a:schemeClr val="bg1"/>
                                  </a:solidFill>
                                  <a:latin typeface="Cambria Math" panose="02040503050406030204" pitchFamily="18" charset="0"/>
                                </a:rPr>
                              </m:ctrlPr>
                            </m:mPr>
                            <m:mr>
                              <m:e>
                                <m:r>
                                  <m:rPr>
                                    <m:brk m:alnAt="7"/>
                                  </m:rPr>
                                  <a:rPr lang="es-ES" sz="2000" b="0" i="1" smtClean="0">
                                    <a:solidFill>
                                      <a:schemeClr val="bg1"/>
                                    </a:solidFill>
                                    <a:latin typeface="Cambria Math" panose="02040503050406030204" pitchFamily="18" charset="0"/>
                                  </a:rPr>
                                  <m:t>𝐴</m:t>
                                </m:r>
                                <m:r>
                                  <a:rPr lang="es-ES" sz="2000" b="0" i="1" smtClean="0">
                                    <a:solidFill>
                                      <a:schemeClr val="bg1"/>
                                    </a:solidFill>
                                    <a:latin typeface="Cambria Math" panose="02040503050406030204" pitchFamily="18" charset="0"/>
                                  </a:rPr>
                                  <m:t>=−2</m:t>
                                </m:r>
                                <m:sSub>
                                  <m:sSubPr>
                                    <m:ctrlPr>
                                      <a:rPr lang="es-ES" sz="2000" b="0" i="1" smtClean="0">
                                        <a:solidFill>
                                          <a:schemeClr val="bg1"/>
                                        </a:solidFill>
                                        <a:latin typeface="Cambria Math" panose="02040503050406030204" pitchFamily="18" charset="0"/>
                                      </a:rPr>
                                    </m:ctrlPr>
                                  </m:sSubPr>
                                  <m:e>
                                    <m:r>
                                      <m:rPr>
                                        <m:brk m:alnAt="7"/>
                                      </m:rPr>
                                      <a:rPr lang="es-ES" sz="2000" b="0" i="1" smtClean="0">
                                        <a:solidFill>
                                          <a:schemeClr val="bg1"/>
                                        </a:solidFill>
                                        <a:latin typeface="Cambria Math" panose="02040503050406030204" pitchFamily="18" charset="0"/>
                                      </a:rPr>
                                      <m:t>𝐶</m:t>
                                    </m:r>
                                  </m:e>
                                  <m:sub>
                                    <m:r>
                                      <m:rPr>
                                        <m:brk m:alnAt="7"/>
                                      </m:rPr>
                                      <a:rPr lang="es-ES" sz="2000" b="0" i="1" smtClean="0">
                                        <a:solidFill>
                                          <a:schemeClr val="bg1"/>
                                        </a:solidFill>
                                        <a:latin typeface="Cambria Math" panose="02040503050406030204" pitchFamily="18" charset="0"/>
                                      </a:rPr>
                                      <m:t>𝑥</m:t>
                                    </m:r>
                                  </m:sub>
                                </m:sSub>
                              </m:e>
                            </m:mr>
                            <m:mr>
                              <m:e>
                                <m:r>
                                  <a:rPr lang="es-ES" sz="2000" b="0" i="1" smtClean="0">
                                    <a:solidFill>
                                      <a:schemeClr val="bg1"/>
                                    </a:solidFill>
                                    <a:latin typeface="Cambria Math" panose="02040503050406030204" pitchFamily="18" charset="0"/>
                                  </a:rPr>
                                  <m:t>𝐵</m:t>
                                </m:r>
                                <m:r>
                                  <a:rPr lang="es-ES" sz="2000" b="0" i="1" smtClean="0">
                                    <a:solidFill>
                                      <a:schemeClr val="bg1"/>
                                    </a:solidFill>
                                    <a:latin typeface="Cambria Math" panose="02040503050406030204" pitchFamily="18" charset="0"/>
                                  </a:rPr>
                                  <m:t>=−2</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𝑦</m:t>
                                    </m:r>
                                  </m:sub>
                                </m:sSub>
                              </m:e>
                            </m:mr>
                            <m:mr>
                              <m:e>
                                <m:r>
                                  <a:rPr lang="es-ES" sz="2000" b="0" i="1" smtClean="0">
                                    <a:solidFill>
                                      <a:schemeClr val="bg1"/>
                                    </a:solidFill>
                                    <a:latin typeface="Cambria Math" panose="02040503050406030204" pitchFamily="18" charset="0"/>
                                  </a:rPr>
                                  <m:t>𝐷</m:t>
                                </m:r>
                                <m:r>
                                  <a:rPr lang="es-ES" sz="2000" b="0" i="1" smtClean="0">
                                    <a:solidFill>
                                      <a:schemeClr val="bg1"/>
                                    </a:solidFill>
                                    <a:latin typeface="Cambria Math" panose="02040503050406030204" pitchFamily="18" charset="0"/>
                                  </a:rPr>
                                  <m:t>=</m:t>
                                </m:r>
                                <m:sSubSup>
                                  <m:sSubSupPr>
                                    <m:ctrlPr>
                                      <a:rPr lang="es-ES" sz="2000" b="0" i="1" smtClean="0">
                                        <a:solidFill>
                                          <a:schemeClr val="bg1"/>
                                        </a:solidFill>
                                        <a:latin typeface="Cambria Math" panose="02040503050406030204" pitchFamily="18" charset="0"/>
                                      </a:rPr>
                                    </m:ctrlPr>
                                  </m:sSubSup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𝑥</m:t>
                                    </m:r>
                                  </m:sub>
                                  <m:sup>
                                    <m:r>
                                      <a:rPr lang="es-ES" sz="2000" b="0" i="1" smtClean="0">
                                        <a:solidFill>
                                          <a:schemeClr val="bg1"/>
                                        </a:solidFill>
                                        <a:latin typeface="Cambria Math" panose="02040503050406030204" pitchFamily="18" charset="0"/>
                                      </a:rPr>
                                      <m:t>2</m:t>
                                    </m:r>
                                  </m:sup>
                                </m:sSubSup>
                                <m:r>
                                  <a:rPr lang="es-ES" sz="2000" b="0" i="1" smtClean="0">
                                    <a:solidFill>
                                      <a:schemeClr val="bg1"/>
                                    </a:solidFill>
                                    <a:latin typeface="Cambria Math" panose="02040503050406030204" pitchFamily="18" charset="0"/>
                                  </a:rPr>
                                  <m:t>+</m:t>
                                </m:r>
                                <m:sSubSup>
                                  <m:sSubSupPr>
                                    <m:ctrlPr>
                                      <a:rPr lang="es-ES" sz="2000" b="0" i="1" smtClean="0">
                                        <a:solidFill>
                                          <a:schemeClr val="bg1"/>
                                        </a:solidFill>
                                        <a:latin typeface="Cambria Math" panose="02040503050406030204" pitchFamily="18" charset="0"/>
                                      </a:rPr>
                                    </m:ctrlPr>
                                  </m:sSubSupPr>
                                  <m:e>
                                    <m:r>
                                      <a:rPr lang="es-ES" sz="2000" b="0" i="1" smtClean="0">
                                        <a:solidFill>
                                          <a:schemeClr val="bg1"/>
                                        </a:solidFill>
                                        <a:latin typeface="Cambria Math" panose="02040503050406030204" pitchFamily="18" charset="0"/>
                                      </a:rPr>
                                      <m:t>𝐶</m:t>
                                    </m:r>
                                  </m:e>
                                  <m:sub>
                                    <m:r>
                                      <a:rPr lang="es-ES" sz="2000" b="0" i="1" smtClean="0">
                                        <a:solidFill>
                                          <a:schemeClr val="bg1"/>
                                        </a:solidFill>
                                        <a:latin typeface="Cambria Math" panose="02040503050406030204" pitchFamily="18" charset="0"/>
                                      </a:rPr>
                                      <m:t>𝑦</m:t>
                                    </m:r>
                                  </m:sub>
                                  <m:sup>
                                    <m:r>
                                      <a:rPr lang="es-ES" sz="2000" b="0" i="1" smtClean="0">
                                        <a:solidFill>
                                          <a:schemeClr val="bg1"/>
                                        </a:solidFill>
                                        <a:latin typeface="Cambria Math" panose="02040503050406030204" pitchFamily="18" charset="0"/>
                                      </a:rPr>
                                      <m:t>2</m:t>
                                    </m:r>
                                  </m:sup>
                                </m:sSubSup>
                                <m:r>
                                  <a:rPr lang="es-ES" sz="2000" b="0" i="1" smtClean="0">
                                    <a:solidFill>
                                      <a:schemeClr val="bg1"/>
                                    </a:solidFill>
                                    <a:latin typeface="Cambria Math" panose="02040503050406030204" pitchFamily="18" charset="0"/>
                                  </a:rPr>
                                  <m:t>−</m:t>
                                </m:r>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𝑅</m:t>
                                    </m:r>
                                  </m:e>
                                  <m:sup>
                                    <m:r>
                                      <a:rPr lang="es-ES" sz="2000" b="0" i="1" smtClean="0">
                                        <a:solidFill>
                                          <a:schemeClr val="bg1"/>
                                        </a:solidFill>
                                        <a:latin typeface="Cambria Math" panose="02040503050406030204" pitchFamily="18" charset="0"/>
                                      </a:rPr>
                                      <m:t>2</m:t>
                                    </m:r>
                                  </m:sup>
                                </m:sSup>
                              </m:e>
                            </m:mr>
                          </m:m>
                        </m:e>
                      </m:d>
                    </m:oMath>
                  </m:oMathPara>
                </a14:m>
                <a:endParaRPr lang="es-ES" sz="2200" dirty="0" smtClean="0">
                  <a:solidFill>
                    <a:schemeClr val="bg1"/>
                  </a:solidFill>
                </a:endParaRP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43839" y="4284616"/>
                <a:ext cx="8638901" cy="1776549"/>
              </a:xfrm>
              <a:prstGeom prst="rect">
                <a:avLst/>
              </a:prstGeom>
              <a:blipFill rotWithShape="0">
                <a:blip r:embed="rId4"/>
                <a:stretch>
                  <a:fillRect l="-635" t="-344"/>
                </a:stretch>
              </a:blipFill>
            </p:spPr>
            <p:txBody>
              <a:bodyPr/>
              <a:lstStyle/>
              <a:p>
                <a:r>
                  <a:rPr lang="es-ES">
                    <a:noFill/>
                  </a:rPr>
                  <a:t> </a:t>
                </a:r>
              </a:p>
            </p:txBody>
          </p:sp>
        </mc:Fallback>
      </mc:AlternateContent>
      <p:sp>
        <p:nvSpPr>
          <p:cNvPr id="7" name="Flecha abajo 6"/>
          <p:cNvSpPr/>
          <p:nvPr/>
        </p:nvSpPr>
        <p:spPr>
          <a:xfrm>
            <a:off x="115330" y="0"/>
            <a:ext cx="576648" cy="72493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3</a:t>
            </a:r>
            <a:endParaRPr lang="es-ES" dirty="0">
              <a:solidFill>
                <a:srgbClr val="0070C0"/>
              </a:solidFill>
            </a:endParaRPr>
          </a:p>
        </p:txBody>
      </p:sp>
      <p:pic>
        <p:nvPicPr>
          <p:cNvPr id="9"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3871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887346"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12. Ecuación de la circunferencia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1" y="1725990"/>
                <a:ext cx="8638901" cy="999793"/>
              </a:xfrm>
              <a:solidFill>
                <a:schemeClr val="tx1">
                  <a:lumMod val="95000"/>
                </a:schemeClr>
              </a:solidFill>
            </p:spPr>
            <p:txBody>
              <a:bodyPr>
                <a:normAutofit/>
              </a:bodyPr>
              <a:lstStyle/>
              <a:p>
                <a:pPr algn="just"/>
                <a:r>
                  <a:rPr lang="es-ES" sz="2600" dirty="0" smtClean="0">
                    <a:solidFill>
                      <a:schemeClr val="bg1"/>
                    </a:solidFill>
                  </a:rPr>
                  <a:t>Ejemplo: calcula la ecuación de la circunferencia con centro en </a:t>
                </a:r>
                <a14:m>
                  <m:oMath xmlns:m="http://schemas.openxmlformats.org/officeDocument/2006/math">
                    <m:r>
                      <a:rPr lang="es-ES" sz="2000" b="0" i="1" smtClean="0">
                        <a:solidFill>
                          <a:schemeClr val="bg1"/>
                        </a:solidFill>
                        <a:latin typeface="Cambria Math" panose="02040503050406030204" pitchFamily="18" charset="0"/>
                      </a:rPr>
                      <m:t>𝐶</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1,3</m:t>
                        </m:r>
                      </m:e>
                    </m:d>
                  </m:oMath>
                </a14:m>
                <a:r>
                  <a:rPr lang="es-ES" sz="2200" dirty="0" smtClean="0">
                    <a:solidFill>
                      <a:schemeClr val="bg1"/>
                    </a:solidFill>
                  </a:rPr>
                  <a:t> y radio </a:t>
                </a:r>
                <a14:m>
                  <m:oMath xmlns:m="http://schemas.openxmlformats.org/officeDocument/2006/math">
                    <m:r>
                      <a:rPr lang="es-ES" sz="2000" b="0" i="1" smtClean="0">
                        <a:solidFill>
                          <a:schemeClr val="bg1"/>
                        </a:solidFill>
                        <a:latin typeface="Cambria Math" panose="02040503050406030204" pitchFamily="18" charset="0"/>
                      </a:rPr>
                      <m:t>𝑅</m:t>
                    </m:r>
                    <m:r>
                      <a:rPr lang="es-ES" sz="2000" b="0" i="1" smtClean="0">
                        <a:solidFill>
                          <a:schemeClr val="bg1"/>
                        </a:solidFill>
                        <a:latin typeface="Cambria Math" panose="02040503050406030204" pitchFamily="18" charset="0"/>
                      </a:rPr>
                      <m:t>=3</m:t>
                    </m:r>
                  </m:oMath>
                </a14:m>
                <a:endParaRPr lang="es-ES" sz="22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1" y="1725990"/>
                <a:ext cx="8638901" cy="999793"/>
              </a:xfrm>
              <a:blipFill rotWithShape="0">
                <a:blip r:embed="rId2"/>
                <a:stretch>
                  <a:fillRect l="-1623" t="-9146" r="-1270" b="-731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Marcador de contenido 2"/>
              <p:cNvSpPr txBox="1">
                <a:spLocks/>
              </p:cNvSpPr>
              <p:nvPr/>
            </p:nvSpPr>
            <p:spPr>
              <a:xfrm>
                <a:off x="243838" y="2769324"/>
                <a:ext cx="8638901" cy="522516"/>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𝑑</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𝑃</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𝐶</m:t>
                          </m:r>
                        </m:e>
                      </m:d>
                      <m:r>
                        <a:rPr lang="es-ES" sz="2000" b="0" i="1" smtClean="0">
                          <a:solidFill>
                            <a:srgbClr val="0070C0"/>
                          </a:solidFill>
                          <a:latin typeface="Cambria Math" panose="02040503050406030204" pitchFamily="18" charset="0"/>
                        </a:rPr>
                        <m:t>=3⇒</m:t>
                      </m:r>
                      <m:sSup>
                        <m:sSupPr>
                          <m:ctrlPr>
                            <a:rPr lang="es-ES" sz="2000" b="0" i="1" smtClean="0">
                              <a:solidFill>
                                <a:srgbClr val="0070C0"/>
                              </a:solidFill>
                              <a:latin typeface="Cambria Math" panose="02040503050406030204" pitchFamily="18" charset="0"/>
                            </a:rPr>
                          </m:ctrlPr>
                        </m:sSupPr>
                        <m:e>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−1</m:t>
                              </m:r>
                            </m:e>
                          </m:d>
                        </m:e>
                        <m:sup>
                          <m:r>
                            <a:rPr lang="es-ES" sz="2000" b="0" i="1" smtClean="0">
                              <a:solidFill>
                                <a:srgbClr val="0070C0"/>
                              </a:solidFill>
                              <a:latin typeface="Cambria Math" panose="02040503050406030204" pitchFamily="18" charset="0"/>
                            </a:rPr>
                            <m:t>2</m:t>
                          </m:r>
                        </m:sup>
                      </m:sSup>
                      <m:r>
                        <a:rPr lang="es-ES" sz="2000" b="0" i="1" smtClean="0">
                          <a:solidFill>
                            <a:srgbClr val="0070C0"/>
                          </a:solidFill>
                          <a:latin typeface="Cambria Math" panose="02040503050406030204" pitchFamily="18" charset="0"/>
                        </a:rPr>
                        <m:t>+</m:t>
                      </m:r>
                      <m:sSup>
                        <m:sSupPr>
                          <m:ctrlPr>
                            <a:rPr lang="es-ES" sz="2000" b="0" i="1" smtClean="0">
                              <a:solidFill>
                                <a:srgbClr val="0070C0"/>
                              </a:solidFill>
                              <a:latin typeface="Cambria Math" panose="02040503050406030204" pitchFamily="18" charset="0"/>
                            </a:rPr>
                          </m:ctrlPr>
                        </m:sSupPr>
                        <m:e>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−3</m:t>
                              </m:r>
                            </m:e>
                          </m:d>
                        </m:e>
                        <m:sup>
                          <m:r>
                            <a:rPr lang="es-ES" sz="2000" b="0" i="1" smtClean="0">
                              <a:solidFill>
                                <a:srgbClr val="0070C0"/>
                              </a:solidFill>
                              <a:latin typeface="Cambria Math" panose="02040503050406030204" pitchFamily="18" charset="0"/>
                            </a:rPr>
                            <m:t>2</m:t>
                          </m:r>
                        </m:sup>
                      </m:sSup>
                      <m:r>
                        <a:rPr lang="es-ES" sz="2000" b="0" i="1" smtClean="0">
                          <a:solidFill>
                            <a:srgbClr val="0070C0"/>
                          </a:solidFill>
                          <a:latin typeface="Cambria Math" panose="02040503050406030204" pitchFamily="18" charset="0"/>
                        </a:rPr>
                        <m:t>=9</m:t>
                      </m:r>
                    </m:oMath>
                  </m:oMathPara>
                </a14:m>
                <a:endParaRPr lang="es-ES" sz="2200" dirty="0" smtClean="0">
                  <a:solidFill>
                    <a:srgbClr val="0070C0"/>
                  </a:solidFill>
                </a:endParaRPr>
              </a:p>
            </p:txBody>
          </p:sp>
        </mc:Choice>
        <mc:Fallback xmlns="">
          <p:sp>
            <p:nvSpPr>
              <p:cNvPr id="6" name="Marcador de contenido 2"/>
              <p:cNvSpPr txBox="1">
                <a:spLocks noRot="1" noChangeAspect="1" noMove="1" noResize="1" noEditPoints="1" noAdjustHandles="1" noChangeArrowheads="1" noChangeShapeType="1" noTextEdit="1"/>
              </p:cNvSpPr>
              <p:nvPr/>
            </p:nvSpPr>
            <p:spPr>
              <a:xfrm>
                <a:off x="243838" y="2769324"/>
                <a:ext cx="8638901" cy="522516"/>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Marcador de contenido 2"/>
              <p:cNvSpPr txBox="1">
                <a:spLocks/>
              </p:cNvSpPr>
              <p:nvPr/>
            </p:nvSpPr>
            <p:spPr>
              <a:xfrm>
                <a:off x="243838" y="3344089"/>
                <a:ext cx="8638901" cy="4963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sSup>
                        <m:sSupPr>
                          <m:ctrlPr>
                            <a:rPr lang="es-ES" sz="2000" b="0" i="1" smtClean="0">
                              <a:solidFill>
                                <a:srgbClr val="0070C0"/>
                              </a:solidFill>
                              <a:latin typeface="Cambria Math" panose="02040503050406030204" pitchFamily="18" charset="0"/>
                            </a:rPr>
                          </m:ctrlPr>
                        </m:sSupPr>
                        <m:e>
                          <m:r>
                            <a:rPr lang="es-ES" sz="2000" b="0" i="1" smtClean="0">
                              <a:solidFill>
                                <a:srgbClr val="0070C0"/>
                              </a:solidFill>
                              <a:latin typeface="Cambria Math" panose="02040503050406030204" pitchFamily="18" charset="0"/>
                            </a:rPr>
                            <m:t>𝑥</m:t>
                          </m:r>
                        </m:e>
                        <m:sup>
                          <m:r>
                            <a:rPr lang="es-ES" sz="2000" b="0" i="1" smtClean="0">
                              <a:solidFill>
                                <a:srgbClr val="0070C0"/>
                              </a:solidFill>
                              <a:latin typeface="Cambria Math" panose="02040503050406030204" pitchFamily="18" charset="0"/>
                            </a:rPr>
                            <m:t>2</m:t>
                          </m:r>
                        </m:sup>
                      </m:sSup>
                      <m:r>
                        <a:rPr lang="es-ES" sz="2000" b="0" i="1" smtClean="0">
                          <a:solidFill>
                            <a:srgbClr val="0070C0"/>
                          </a:solidFill>
                          <a:latin typeface="Cambria Math" panose="02040503050406030204" pitchFamily="18" charset="0"/>
                        </a:rPr>
                        <m:t>+</m:t>
                      </m:r>
                      <m:sSup>
                        <m:sSupPr>
                          <m:ctrlPr>
                            <a:rPr lang="es-ES" sz="2000" b="0" i="1" smtClean="0">
                              <a:solidFill>
                                <a:srgbClr val="0070C0"/>
                              </a:solidFill>
                              <a:latin typeface="Cambria Math" panose="02040503050406030204" pitchFamily="18" charset="0"/>
                            </a:rPr>
                          </m:ctrlPr>
                        </m:sSupPr>
                        <m:e>
                          <m:r>
                            <a:rPr lang="es-ES" sz="2000" b="0" i="1" smtClean="0">
                              <a:solidFill>
                                <a:srgbClr val="0070C0"/>
                              </a:solidFill>
                              <a:latin typeface="Cambria Math" panose="02040503050406030204" pitchFamily="18" charset="0"/>
                            </a:rPr>
                            <m:t>𝑦</m:t>
                          </m:r>
                        </m:e>
                        <m:sup>
                          <m:r>
                            <a:rPr lang="es-ES" sz="2000" b="0" i="1" smtClean="0">
                              <a:solidFill>
                                <a:srgbClr val="0070C0"/>
                              </a:solidFill>
                              <a:latin typeface="Cambria Math" panose="02040503050406030204" pitchFamily="18" charset="0"/>
                            </a:rPr>
                            <m:t>2</m:t>
                          </m:r>
                        </m:sup>
                      </m:sSup>
                      <m:r>
                        <a:rPr lang="es-ES" sz="2000" b="0" i="1" smtClean="0">
                          <a:solidFill>
                            <a:srgbClr val="0070C0"/>
                          </a:solidFill>
                          <a:latin typeface="Cambria Math" panose="02040503050406030204" pitchFamily="18" charset="0"/>
                        </a:rPr>
                        <m:t>−2</m:t>
                      </m:r>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−6</m:t>
                      </m:r>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+1=0</m:t>
                      </m:r>
                    </m:oMath>
                  </m:oMathPara>
                </a14:m>
                <a:endParaRPr lang="es-ES" sz="2200" dirty="0" smtClean="0">
                  <a:solidFill>
                    <a:srgbClr val="0070C0"/>
                  </a:solidFill>
                </a:endParaRP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43838" y="3344089"/>
                <a:ext cx="8638901" cy="496392"/>
              </a:xfrm>
              <a:prstGeom prst="rect">
                <a:avLst/>
              </a:prstGeom>
              <a:blipFill rotWithShape="0">
                <a:blip r:embed="rId4"/>
                <a:stretch>
                  <a:fillRect/>
                </a:stretch>
              </a:blipFill>
            </p:spPr>
            <p:txBody>
              <a:bodyPr/>
              <a:lstStyle/>
              <a:p>
                <a:r>
                  <a:rPr lang="es-ES">
                    <a:noFill/>
                  </a:rPr>
                  <a:t> </a:t>
                </a:r>
              </a:p>
            </p:txBody>
          </p:sp>
        </mc:Fallback>
      </mc:AlternateContent>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017"/>
          <a:stretch/>
        </p:blipFill>
        <p:spPr>
          <a:xfrm>
            <a:off x="2995749" y="3892730"/>
            <a:ext cx="3385451" cy="2708367"/>
          </a:xfrm>
          <a:prstGeom prst="rect">
            <a:avLst/>
          </a:prstGeom>
        </p:spPr>
      </p:pic>
      <p:sp>
        <p:nvSpPr>
          <p:cNvPr id="7" name="Flecha abajo 6"/>
          <p:cNvSpPr/>
          <p:nvPr/>
        </p:nvSpPr>
        <p:spPr>
          <a:xfrm>
            <a:off x="115330" y="0"/>
            <a:ext cx="576648" cy="72493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2</a:t>
            </a:r>
            <a:endParaRPr lang="es-ES" dirty="0">
              <a:solidFill>
                <a:srgbClr val="0070C0"/>
              </a:solidFill>
            </a:endParaRPr>
          </a:p>
        </p:txBody>
      </p:sp>
      <p:pic>
        <p:nvPicPr>
          <p:cNvPr id="9" name="Picture 4" descr="Resultado de imagen de nex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678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887346"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12. Ecuación de la circunferencia</a:t>
            </a:r>
            <a:endParaRPr lang="es-ES" dirty="0">
              <a:solidFill>
                <a:schemeClr val="bg1"/>
              </a:solidFill>
            </a:endParaRPr>
          </a:p>
        </p:txBody>
      </p:sp>
      <p:sp>
        <p:nvSpPr>
          <p:cNvPr id="16" name="Marcador de contenido 2"/>
          <p:cNvSpPr>
            <a:spLocks noGrp="1"/>
          </p:cNvSpPr>
          <p:nvPr>
            <p:ph idx="1"/>
          </p:nvPr>
        </p:nvSpPr>
        <p:spPr>
          <a:xfrm>
            <a:off x="243841" y="1725990"/>
            <a:ext cx="8638901" cy="573073"/>
          </a:xfrm>
          <a:solidFill>
            <a:schemeClr val="tx1">
              <a:lumMod val="95000"/>
            </a:schemeClr>
          </a:solidFill>
        </p:spPr>
        <p:txBody>
          <a:bodyPr>
            <a:normAutofit/>
          </a:bodyPr>
          <a:lstStyle/>
          <a:p>
            <a:pPr algn="just"/>
            <a:r>
              <a:rPr lang="es-ES" sz="2600" dirty="0" smtClean="0">
                <a:solidFill>
                  <a:schemeClr val="bg1"/>
                </a:solidFill>
              </a:rPr>
              <a:t>Ejemplo: las siguientes curvas ¿son circunferencias?</a:t>
            </a:r>
            <a:endParaRPr lang="es-ES" sz="2200" dirty="0" smtClean="0">
              <a:solidFill>
                <a:schemeClr val="bg1"/>
              </a:solidFill>
            </a:endParaRPr>
          </a:p>
        </p:txBody>
      </p:sp>
      <mc:AlternateContent xmlns:mc="http://schemas.openxmlformats.org/markup-compatibility/2006" xmlns:a14="http://schemas.microsoft.com/office/drawing/2010/main">
        <mc:Choice Requires="a14">
          <p:sp>
            <p:nvSpPr>
              <p:cNvPr id="6" name="Marcador de contenido 2"/>
              <p:cNvSpPr txBox="1">
                <a:spLocks/>
              </p:cNvSpPr>
              <p:nvPr/>
            </p:nvSpPr>
            <p:spPr>
              <a:xfrm>
                <a:off x="243838" y="2299063"/>
                <a:ext cx="8638901" cy="1018908"/>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𝑎</m:t>
                      </m:r>
                      <m:r>
                        <a:rPr lang="es-ES" sz="2000" b="0" i="1" smtClean="0">
                          <a:solidFill>
                            <a:schemeClr val="bg1"/>
                          </a:solidFill>
                          <a:latin typeface="Cambria Math" panose="02040503050406030204" pitchFamily="18" charset="0"/>
                        </a:rPr>
                        <m:t>) </m:t>
                      </m:r>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𝑥</m:t>
                          </m:r>
                        </m:e>
                        <m:sup>
                          <m:r>
                            <a:rPr lang="es-ES" sz="2000" b="0" i="1" smtClean="0">
                              <a:solidFill>
                                <a:schemeClr val="bg1"/>
                              </a:solidFill>
                              <a:latin typeface="Cambria Math" panose="02040503050406030204" pitchFamily="18" charset="0"/>
                            </a:rPr>
                            <m:t>2</m:t>
                          </m:r>
                        </m:sup>
                      </m:sSup>
                      <m:r>
                        <a:rPr lang="es-ES" sz="2000" b="0" i="1" smtClean="0">
                          <a:solidFill>
                            <a:schemeClr val="bg1"/>
                          </a:solidFill>
                          <a:latin typeface="Cambria Math" panose="02040503050406030204" pitchFamily="18" charset="0"/>
                        </a:rPr>
                        <m:t>+2</m:t>
                      </m:r>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𝑦</m:t>
                          </m:r>
                        </m:e>
                        <m:sup>
                          <m:r>
                            <a:rPr lang="es-ES" sz="2000" b="0" i="1" smtClean="0">
                              <a:solidFill>
                                <a:schemeClr val="bg1"/>
                              </a:solidFill>
                              <a:latin typeface="Cambria Math" panose="02040503050406030204" pitchFamily="18" charset="0"/>
                            </a:rPr>
                            <m:t>2</m:t>
                          </m:r>
                        </m:sup>
                      </m:sSup>
                      <m:r>
                        <a:rPr lang="es-ES" sz="2000" b="0" i="1" smtClean="0">
                          <a:solidFill>
                            <a:schemeClr val="bg1"/>
                          </a:solidFill>
                          <a:latin typeface="Cambria Math" panose="02040503050406030204" pitchFamily="18" charset="0"/>
                        </a:rPr>
                        <m:t>−4</m:t>
                      </m:r>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+5</m:t>
                      </m:r>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−7=0</m:t>
                      </m:r>
                    </m:oMath>
                  </m:oMathPara>
                </a14:m>
                <a:endParaRPr lang="es-ES" sz="2000" b="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𝑏</m:t>
                      </m:r>
                      <m:r>
                        <a:rPr lang="es-ES" sz="2000" b="0" i="1" smtClean="0">
                          <a:solidFill>
                            <a:schemeClr val="bg1"/>
                          </a:solidFill>
                          <a:latin typeface="Cambria Math" panose="02040503050406030204" pitchFamily="18" charset="0"/>
                        </a:rPr>
                        <m:t>)</m:t>
                      </m:r>
                      <m:sSup>
                        <m:sSupPr>
                          <m:ctrlPr>
                            <a:rPr lang="es-ES" sz="2000" i="1">
                              <a:solidFill>
                                <a:schemeClr val="bg1"/>
                              </a:solidFill>
                              <a:latin typeface="Cambria Math" panose="02040503050406030204" pitchFamily="18" charset="0"/>
                            </a:rPr>
                          </m:ctrlPr>
                        </m:sSupPr>
                        <m:e>
                          <m:r>
                            <a:rPr lang="es-ES" sz="2000" i="1">
                              <a:solidFill>
                                <a:schemeClr val="bg1"/>
                              </a:solidFill>
                              <a:latin typeface="Cambria Math" panose="02040503050406030204" pitchFamily="18" charset="0"/>
                            </a:rPr>
                            <m:t>𝑥</m:t>
                          </m:r>
                        </m:e>
                        <m:sup>
                          <m:r>
                            <a:rPr lang="es-ES" sz="2000" i="1">
                              <a:solidFill>
                                <a:schemeClr val="bg1"/>
                              </a:solidFill>
                              <a:latin typeface="Cambria Math" panose="02040503050406030204" pitchFamily="18" charset="0"/>
                            </a:rPr>
                            <m:t>2</m:t>
                          </m:r>
                        </m:sup>
                      </m:sSup>
                      <m:r>
                        <a:rPr lang="es-ES" sz="2000" i="1">
                          <a:solidFill>
                            <a:schemeClr val="bg1"/>
                          </a:solidFill>
                          <a:latin typeface="Cambria Math" panose="02040503050406030204" pitchFamily="18" charset="0"/>
                        </a:rPr>
                        <m:t>+</m:t>
                      </m:r>
                      <m:sSup>
                        <m:sSupPr>
                          <m:ctrlPr>
                            <a:rPr lang="es-ES" sz="2000" i="1">
                              <a:solidFill>
                                <a:schemeClr val="bg1"/>
                              </a:solidFill>
                              <a:latin typeface="Cambria Math" panose="02040503050406030204" pitchFamily="18" charset="0"/>
                            </a:rPr>
                          </m:ctrlPr>
                        </m:sSupPr>
                        <m:e>
                          <m:r>
                            <a:rPr lang="es-ES" sz="2000" i="1">
                              <a:solidFill>
                                <a:schemeClr val="bg1"/>
                              </a:solidFill>
                              <a:latin typeface="Cambria Math" panose="02040503050406030204" pitchFamily="18" charset="0"/>
                            </a:rPr>
                            <m:t>𝑦</m:t>
                          </m:r>
                        </m:e>
                        <m:sup>
                          <m:r>
                            <a:rPr lang="es-ES" sz="2000" i="1">
                              <a:solidFill>
                                <a:schemeClr val="bg1"/>
                              </a:solidFill>
                              <a:latin typeface="Cambria Math" panose="02040503050406030204" pitchFamily="18" charset="0"/>
                            </a:rPr>
                            <m:t>2</m:t>
                          </m:r>
                        </m:sup>
                      </m:sSup>
                      <m:r>
                        <a:rPr lang="es-ES" sz="2000" i="1">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4</m:t>
                      </m:r>
                      <m:r>
                        <a:rPr lang="es-ES" sz="2000" i="1">
                          <a:solidFill>
                            <a:schemeClr val="bg1"/>
                          </a:solidFill>
                          <a:latin typeface="Cambria Math" panose="02040503050406030204" pitchFamily="18" charset="0"/>
                        </a:rPr>
                        <m:t>𝑥</m:t>
                      </m:r>
                      <m:r>
                        <a:rPr lang="es-ES" sz="2000" i="1">
                          <a:solidFill>
                            <a:schemeClr val="bg1"/>
                          </a:solidFill>
                          <a:latin typeface="Cambria Math" panose="02040503050406030204" pitchFamily="18" charset="0"/>
                        </a:rPr>
                        <m:t>−8</m:t>
                      </m:r>
                      <m:r>
                        <a:rPr lang="es-ES" sz="2000" i="1">
                          <a:solidFill>
                            <a:schemeClr val="bg1"/>
                          </a:solidFill>
                          <a:latin typeface="Cambria Math" panose="02040503050406030204" pitchFamily="18" charset="0"/>
                        </a:rPr>
                        <m:t>𝑦</m:t>
                      </m:r>
                      <m:r>
                        <a:rPr lang="es-ES" sz="2000" i="1">
                          <a:solidFill>
                            <a:schemeClr val="bg1"/>
                          </a:solidFill>
                          <a:latin typeface="Cambria Math" panose="02040503050406030204" pitchFamily="18" charset="0"/>
                        </a:rPr>
                        <m:t>+24=0</m:t>
                      </m:r>
                    </m:oMath>
                  </m:oMathPara>
                </a14:m>
                <a:endParaRPr lang="es-ES" sz="2000" b="0" dirty="0" smtClean="0">
                  <a:solidFill>
                    <a:schemeClr val="bg1"/>
                  </a:solidFill>
                </a:endParaRPr>
              </a:p>
              <a:p>
                <a:pPr marL="0" indent="0" algn="just">
                  <a:buNone/>
                </a:pPr>
                <a:endParaRPr lang="es-ES" sz="2200" dirty="0" smtClean="0">
                  <a:solidFill>
                    <a:schemeClr val="bg1"/>
                  </a:solidFill>
                </a:endParaRPr>
              </a:p>
            </p:txBody>
          </p:sp>
        </mc:Choice>
        <mc:Fallback xmlns="">
          <p:sp>
            <p:nvSpPr>
              <p:cNvPr id="6" name="Marcador de contenido 2"/>
              <p:cNvSpPr txBox="1">
                <a:spLocks noRot="1" noChangeAspect="1" noMove="1" noResize="1" noEditPoints="1" noAdjustHandles="1" noChangeArrowheads="1" noChangeShapeType="1" noTextEdit="1"/>
              </p:cNvSpPr>
              <p:nvPr/>
            </p:nvSpPr>
            <p:spPr>
              <a:xfrm>
                <a:off x="243838" y="2299063"/>
                <a:ext cx="8638901" cy="1018908"/>
              </a:xfrm>
              <a:prstGeom prst="rect">
                <a:avLst/>
              </a:prstGeom>
              <a:blipFill rotWithShape="0">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Marcador de contenido 2"/>
              <p:cNvSpPr txBox="1">
                <a:spLocks/>
              </p:cNvSpPr>
              <p:nvPr/>
            </p:nvSpPr>
            <p:spPr>
              <a:xfrm>
                <a:off x="243837" y="3381590"/>
                <a:ext cx="8638901" cy="509454"/>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𝑎</m:t>
                      </m:r>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𝑁𝑜</m:t>
                      </m:r>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𝐿𝑎</m:t>
                      </m:r>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𝑓𝑜𝑟𝑚𝑎</m:t>
                      </m:r>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𝑔𝑒𝑛𝑒𝑟𝑎𝑙</m:t>
                      </m:r>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𝑡𝑖𝑒𝑛𝑒</m:t>
                      </m:r>
                      <m:r>
                        <a:rPr lang="es-ES" sz="2000" b="0" i="1" smtClean="0">
                          <a:solidFill>
                            <a:srgbClr val="0070C0"/>
                          </a:solidFill>
                          <a:latin typeface="Cambria Math" panose="02040503050406030204" pitchFamily="18" charset="0"/>
                        </a:rPr>
                        <m:t> </m:t>
                      </m:r>
                      <m:sSup>
                        <m:sSupPr>
                          <m:ctrlPr>
                            <a:rPr lang="es-ES" sz="2000" b="0" i="1" smtClean="0">
                              <a:solidFill>
                                <a:srgbClr val="0070C0"/>
                              </a:solidFill>
                              <a:latin typeface="Cambria Math" panose="02040503050406030204" pitchFamily="18" charset="0"/>
                            </a:rPr>
                          </m:ctrlPr>
                        </m:sSupPr>
                        <m:e>
                          <m:r>
                            <a:rPr lang="es-ES" sz="2000" b="0" i="1" smtClean="0">
                              <a:solidFill>
                                <a:srgbClr val="0070C0"/>
                              </a:solidFill>
                              <a:latin typeface="Cambria Math" panose="02040503050406030204" pitchFamily="18" charset="0"/>
                            </a:rPr>
                            <m:t>𝑥</m:t>
                          </m:r>
                        </m:e>
                        <m:sup>
                          <m:r>
                            <a:rPr lang="es-ES" sz="2000" b="0" i="1" smtClean="0">
                              <a:solidFill>
                                <a:srgbClr val="0070C0"/>
                              </a:solidFill>
                              <a:latin typeface="Cambria Math" panose="02040503050406030204" pitchFamily="18" charset="0"/>
                            </a:rPr>
                            <m:t>2</m:t>
                          </m:r>
                        </m:sup>
                      </m:sSup>
                      <m:r>
                        <a:rPr lang="es-ES" sz="2000" b="0" i="1" smtClean="0">
                          <a:solidFill>
                            <a:srgbClr val="0070C0"/>
                          </a:solidFill>
                          <a:latin typeface="Cambria Math" panose="02040503050406030204" pitchFamily="18" charset="0"/>
                        </a:rPr>
                        <m:t>+</m:t>
                      </m:r>
                      <m:sSup>
                        <m:sSupPr>
                          <m:ctrlPr>
                            <a:rPr lang="es-ES" sz="2000" b="0" i="1" smtClean="0">
                              <a:solidFill>
                                <a:srgbClr val="0070C0"/>
                              </a:solidFill>
                              <a:latin typeface="Cambria Math" panose="02040503050406030204" pitchFamily="18" charset="0"/>
                            </a:rPr>
                          </m:ctrlPr>
                        </m:sSupPr>
                        <m:e>
                          <m:r>
                            <a:rPr lang="es-ES" sz="2000" b="0" i="1" smtClean="0">
                              <a:solidFill>
                                <a:srgbClr val="0070C0"/>
                              </a:solidFill>
                              <a:latin typeface="Cambria Math" panose="02040503050406030204" pitchFamily="18" charset="0"/>
                            </a:rPr>
                            <m:t>𝑦</m:t>
                          </m:r>
                        </m:e>
                        <m:sup>
                          <m:r>
                            <a:rPr lang="es-ES" sz="2000" b="0" i="1" smtClean="0">
                              <a:solidFill>
                                <a:srgbClr val="0070C0"/>
                              </a:solidFill>
                              <a:latin typeface="Cambria Math" panose="02040503050406030204" pitchFamily="18" charset="0"/>
                            </a:rPr>
                            <m:t>2</m:t>
                          </m:r>
                        </m:sup>
                      </m:sSup>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𝑠𝑖𝑒𝑚𝑝𝑟𝑒</m:t>
                      </m:r>
                    </m:oMath>
                  </m:oMathPara>
                </a14:m>
                <a:endParaRPr lang="es-ES" sz="2000" b="0" dirty="0" smtClean="0">
                  <a:solidFill>
                    <a:schemeClr val="bg1"/>
                  </a:solidFill>
                </a:endParaRPr>
              </a:p>
              <a:p>
                <a:pPr marL="0" indent="0" algn="just">
                  <a:buNone/>
                </a:pPr>
                <a:endParaRPr lang="es-ES" sz="2000" b="0" dirty="0" smtClean="0">
                  <a:solidFill>
                    <a:schemeClr val="bg1"/>
                  </a:solidFill>
                </a:endParaRPr>
              </a:p>
              <a:p>
                <a:pPr marL="0" indent="0" algn="just">
                  <a:buNone/>
                </a:pPr>
                <a:endParaRPr lang="es-ES" sz="2200" dirty="0" smtClean="0">
                  <a:solidFill>
                    <a:schemeClr val="bg1"/>
                  </a:solidFill>
                </a:endParaRPr>
              </a:p>
            </p:txBody>
          </p:sp>
        </mc:Choice>
        <mc:Fallback xmlns="">
          <p:sp>
            <p:nvSpPr>
              <p:cNvPr id="9" name="Marcador de contenido 2"/>
              <p:cNvSpPr txBox="1">
                <a:spLocks noRot="1" noChangeAspect="1" noMove="1" noResize="1" noEditPoints="1" noAdjustHandles="1" noChangeArrowheads="1" noChangeShapeType="1" noTextEdit="1"/>
              </p:cNvSpPr>
              <p:nvPr/>
            </p:nvSpPr>
            <p:spPr>
              <a:xfrm>
                <a:off x="243837" y="3381590"/>
                <a:ext cx="8638901" cy="509454"/>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Marcador de contenido 2"/>
              <p:cNvSpPr txBox="1">
                <a:spLocks/>
              </p:cNvSpPr>
              <p:nvPr/>
            </p:nvSpPr>
            <p:spPr>
              <a:xfrm>
                <a:off x="243837" y="3954663"/>
                <a:ext cx="8638901" cy="2200604"/>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𝑏</m:t>
                      </m:r>
                      <m:r>
                        <a:rPr lang="es-ES" sz="2000" b="0" i="1" smtClean="0">
                          <a:solidFill>
                            <a:srgbClr val="0070C0"/>
                          </a:solidFill>
                          <a:latin typeface="Cambria Math" panose="02040503050406030204" pitchFamily="18" charset="0"/>
                        </a:rPr>
                        <m:t>)</m:t>
                      </m:r>
                      <m:sSub>
                        <m:sSubPr>
                          <m:ctrlPr>
                            <a:rPr lang="es-ES" sz="2000" b="0" i="1" smtClean="0">
                              <a:solidFill>
                                <a:srgbClr val="0070C0"/>
                              </a:solidFill>
                              <a:latin typeface="Cambria Math" panose="02040503050406030204" pitchFamily="18" charset="0"/>
                            </a:rPr>
                          </m:ctrlPr>
                        </m:sSubPr>
                        <m:e>
                          <m:r>
                            <a:rPr lang="es-ES" sz="2000" i="1" smtClean="0">
                              <a:solidFill>
                                <a:srgbClr val="0070C0"/>
                              </a:solidFill>
                              <a:latin typeface="Cambria Math" panose="02040503050406030204" pitchFamily="18" charset="0"/>
                            </a:rPr>
                            <m:t>𝐶</m:t>
                          </m:r>
                        </m:e>
                        <m:sub>
                          <m:r>
                            <a:rPr lang="es-ES" sz="2000" b="0" i="1" smtClean="0">
                              <a:solidFill>
                                <a:srgbClr val="0070C0"/>
                              </a:solidFill>
                              <a:latin typeface="Cambria Math" panose="02040503050406030204" pitchFamily="18" charset="0"/>
                            </a:rPr>
                            <m:t>𝑥</m:t>
                          </m:r>
                        </m:sub>
                      </m:sSub>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4</m:t>
                          </m:r>
                        </m:num>
                        <m:den>
                          <m:r>
                            <a:rPr lang="es-ES" sz="2000" b="0" i="1" smtClean="0">
                              <a:solidFill>
                                <a:srgbClr val="0070C0"/>
                              </a:solidFill>
                              <a:latin typeface="Cambria Math" panose="02040503050406030204" pitchFamily="18" charset="0"/>
                            </a:rPr>
                            <m:t>2</m:t>
                          </m:r>
                        </m:den>
                      </m:f>
                      <m:r>
                        <a:rPr lang="es-ES" sz="2000" b="0" i="1" smtClean="0">
                          <a:solidFill>
                            <a:srgbClr val="0070C0"/>
                          </a:solidFill>
                          <a:latin typeface="Cambria Math" panose="02040503050406030204" pitchFamily="18" charset="0"/>
                        </a:rPr>
                        <m:t>=2        </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𝐶</m:t>
                          </m:r>
                        </m:e>
                        <m:sub>
                          <m:r>
                            <a:rPr lang="es-ES" sz="2000" b="0" i="1" smtClean="0">
                              <a:solidFill>
                                <a:srgbClr val="0070C0"/>
                              </a:solidFill>
                              <a:latin typeface="Cambria Math" panose="02040503050406030204" pitchFamily="18" charset="0"/>
                            </a:rPr>
                            <m:t>𝑦</m:t>
                          </m:r>
                        </m:sub>
                      </m:sSub>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8</m:t>
                          </m:r>
                        </m:num>
                        <m:den>
                          <m:r>
                            <a:rPr lang="es-ES" sz="2000" b="0" i="1" smtClean="0">
                              <a:solidFill>
                                <a:srgbClr val="0070C0"/>
                              </a:solidFill>
                              <a:latin typeface="Cambria Math" panose="02040503050406030204" pitchFamily="18" charset="0"/>
                            </a:rPr>
                            <m:t>2</m:t>
                          </m:r>
                        </m:den>
                      </m:f>
                      <m:r>
                        <a:rPr lang="es-ES" sz="2000" b="0" i="1" smtClean="0">
                          <a:solidFill>
                            <a:srgbClr val="0070C0"/>
                          </a:solidFill>
                          <a:latin typeface="Cambria Math" panose="02040503050406030204" pitchFamily="18" charset="0"/>
                        </a:rPr>
                        <m:t>=4         </m:t>
                      </m:r>
                      <m:r>
                        <a:rPr lang="es-ES" sz="2000" b="0" i="1" smtClean="0">
                          <a:solidFill>
                            <a:srgbClr val="0070C0"/>
                          </a:solidFill>
                          <a:latin typeface="Cambria Math" panose="02040503050406030204" pitchFamily="18" charset="0"/>
                        </a:rPr>
                        <m:t>𝐶</m:t>
                      </m:r>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2,4</m:t>
                          </m:r>
                        </m:e>
                      </m:d>
                    </m:oMath>
                  </m:oMathPara>
                </a14:m>
                <a:endParaRPr lang="es-ES" sz="2000" b="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24=</m:t>
                      </m:r>
                      <m:sSubSup>
                        <m:sSubSupPr>
                          <m:ctrlPr>
                            <a:rPr lang="es-ES" sz="2000" b="0" i="1" smtClean="0">
                              <a:solidFill>
                                <a:srgbClr val="0070C0"/>
                              </a:solidFill>
                              <a:latin typeface="Cambria Math" panose="02040503050406030204" pitchFamily="18" charset="0"/>
                            </a:rPr>
                          </m:ctrlPr>
                        </m:sSubSupPr>
                        <m:e>
                          <m:r>
                            <a:rPr lang="es-ES" sz="2000" b="0" i="1" smtClean="0">
                              <a:solidFill>
                                <a:srgbClr val="0070C0"/>
                              </a:solidFill>
                              <a:latin typeface="Cambria Math" panose="02040503050406030204" pitchFamily="18" charset="0"/>
                            </a:rPr>
                            <m:t>𝐶</m:t>
                          </m:r>
                        </m:e>
                        <m:sub>
                          <m:r>
                            <a:rPr lang="es-ES" sz="2000" b="0" i="1" smtClean="0">
                              <a:solidFill>
                                <a:srgbClr val="0070C0"/>
                              </a:solidFill>
                              <a:latin typeface="Cambria Math" panose="02040503050406030204" pitchFamily="18" charset="0"/>
                            </a:rPr>
                            <m:t>𝑥</m:t>
                          </m:r>
                        </m:sub>
                        <m:sup>
                          <m:r>
                            <a:rPr lang="es-ES" sz="2000" b="0" i="1" smtClean="0">
                              <a:solidFill>
                                <a:srgbClr val="0070C0"/>
                              </a:solidFill>
                              <a:latin typeface="Cambria Math" panose="02040503050406030204" pitchFamily="18" charset="0"/>
                            </a:rPr>
                            <m:t>2</m:t>
                          </m:r>
                        </m:sup>
                      </m:sSubSup>
                      <m:r>
                        <a:rPr lang="es-ES" sz="2000" b="0" i="1" smtClean="0">
                          <a:solidFill>
                            <a:srgbClr val="0070C0"/>
                          </a:solidFill>
                          <a:latin typeface="Cambria Math" panose="02040503050406030204" pitchFamily="18" charset="0"/>
                        </a:rPr>
                        <m:t>+</m:t>
                      </m:r>
                      <m:sSubSup>
                        <m:sSubSupPr>
                          <m:ctrlPr>
                            <a:rPr lang="es-ES" sz="2000" b="0" i="1" smtClean="0">
                              <a:solidFill>
                                <a:srgbClr val="0070C0"/>
                              </a:solidFill>
                              <a:latin typeface="Cambria Math" panose="02040503050406030204" pitchFamily="18" charset="0"/>
                            </a:rPr>
                          </m:ctrlPr>
                        </m:sSubSupPr>
                        <m:e>
                          <m:r>
                            <a:rPr lang="es-ES" sz="2000" b="0" i="1" smtClean="0">
                              <a:solidFill>
                                <a:srgbClr val="0070C0"/>
                              </a:solidFill>
                              <a:latin typeface="Cambria Math" panose="02040503050406030204" pitchFamily="18" charset="0"/>
                            </a:rPr>
                            <m:t>𝐶</m:t>
                          </m:r>
                        </m:e>
                        <m:sub>
                          <m:r>
                            <a:rPr lang="es-ES" sz="2000" b="0" i="1" smtClean="0">
                              <a:solidFill>
                                <a:srgbClr val="0070C0"/>
                              </a:solidFill>
                              <a:latin typeface="Cambria Math" panose="02040503050406030204" pitchFamily="18" charset="0"/>
                            </a:rPr>
                            <m:t>𝑦</m:t>
                          </m:r>
                        </m:sub>
                        <m:sup>
                          <m:r>
                            <a:rPr lang="es-ES" sz="2000" b="0" i="1" smtClean="0">
                              <a:solidFill>
                                <a:srgbClr val="0070C0"/>
                              </a:solidFill>
                              <a:latin typeface="Cambria Math" panose="02040503050406030204" pitchFamily="18" charset="0"/>
                            </a:rPr>
                            <m:t>2</m:t>
                          </m:r>
                        </m:sup>
                      </m:sSubSup>
                      <m:r>
                        <a:rPr lang="es-ES" sz="2000" b="0" i="1" smtClean="0">
                          <a:solidFill>
                            <a:srgbClr val="0070C0"/>
                          </a:solidFill>
                          <a:latin typeface="Cambria Math" panose="02040503050406030204" pitchFamily="18" charset="0"/>
                        </a:rPr>
                        <m:t>−</m:t>
                      </m:r>
                      <m:sSup>
                        <m:sSupPr>
                          <m:ctrlPr>
                            <a:rPr lang="es-ES" sz="2000" b="0" i="1" smtClean="0">
                              <a:solidFill>
                                <a:srgbClr val="0070C0"/>
                              </a:solidFill>
                              <a:latin typeface="Cambria Math" panose="02040503050406030204" pitchFamily="18" charset="0"/>
                            </a:rPr>
                          </m:ctrlPr>
                        </m:sSupPr>
                        <m:e>
                          <m:r>
                            <a:rPr lang="es-ES" sz="2000" b="0" i="1" smtClean="0">
                              <a:solidFill>
                                <a:srgbClr val="0070C0"/>
                              </a:solidFill>
                              <a:latin typeface="Cambria Math" panose="02040503050406030204" pitchFamily="18" charset="0"/>
                            </a:rPr>
                            <m:t>𝑅</m:t>
                          </m:r>
                        </m:e>
                        <m:sup>
                          <m:r>
                            <a:rPr lang="es-ES" sz="2000" b="0" i="1" smtClean="0">
                              <a:solidFill>
                                <a:srgbClr val="0070C0"/>
                              </a:solidFill>
                              <a:latin typeface="Cambria Math" panose="02040503050406030204" pitchFamily="18" charset="0"/>
                            </a:rPr>
                            <m:t>2</m:t>
                          </m:r>
                        </m:sup>
                      </m:sSup>
                      <m:r>
                        <a:rPr lang="es-ES" sz="2000" b="0" i="1" smtClean="0">
                          <a:solidFill>
                            <a:srgbClr val="0070C0"/>
                          </a:solidFill>
                          <a:latin typeface="Cambria Math" panose="02040503050406030204" pitchFamily="18" charset="0"/>
                        </a:rPr>
                        <m:t>⇒24=4+16−</m:t>
                      </m:r>
                      <m:sSup>
                        <m:sSupPr>
                          <m:ctrlPr>
                            <a:rPr lang="es-ES" sz="2000" b="0" i="1" smtClean="0">
                              <a:solidFill>
                                <a:srgbClr val="0070C0"/>
                              </a:solidFill>
                              <a:latin typeface="Cambria Math" panose="02040503050406030204" pitchFamily="18" charset="0"/>
                            </a:rPr>
                          </m:ctrlPr>
                        </m:sSupPr>
                        <m:e>
                          <m:r>
                            <a:rPr lang="es-ES" sz="2000" b="0" i="1" smtClean="0">
                              <a:solidFill>
                                <a:srgbClr val="0070C0"/>
                              </a:solidFill>
                              <a:latin typeface="Cambria Math" panose="02040503050406030204" pitchFamily="18" charset="0"/>
                            </a:rPr>
                            <m:t>𝑅</m:t>
                          </m:r>
                        </m:e>
                        <m:sup>
                          <m:r>
                            <a:rPr lang="es-ES" sz="2000" b="0" i="1" smtClean="0">
                              <a:solidFill>
                                <a:srgbClr val="0070C0"/>
                              </a:solidFill>
                              <a:latin typeface="Cambria Math" panose="02040503050406030204" pitchFamily="18" charset="0"/>
                            </a:rPr>
                            <m:t>2</m:t>
                          </m:r>
                        </m:sup>
                      </m:sSup>
                    </m:oMath>
                  </m:oMathPara>
                </a14:m>
                <a:endParaRPr lang="es-ES" sz="2000" b="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sSup>
                        <m:sSupPr>
                          <m:ctrlPr>
                            <a:rPr lang="es-ES" sz="2000" b="0" i="1" smtClean="0">
                              <a:solidFill>
                                <a:srgbClr val="0070C0"/>
                              </a:solidFill>
                              <a:latin typeface="Cambria Math" panose="02040503050406030204" pitchFamily="18" charset="0"/>
                            </a:rPr>
                          </m:ctrlPr>
                        </m:sSupPr>
                        <m:e>
                          <m:r>
                            <a:rPr lang="es-ES" sz="2000" b="0" i="1" smtClean="0">
                              <a:solidFill>
                                <a:srgbClr val="0070C0"/>
                              </a:solidFill>
                              <a:latin typeface="Cambria Math" panose="02040503050406030204" pitchFamily="18" charset="0"/>
                            </a:rPr>
                            <m:t>𝑅</m:t>
                          </m:r>
                        </m:e>
                        <m:sup>
                          <m:r>
                            <a:rPr lang="es-ES" sz="2000" b="0" i="1" smtClean="0">
                              <a:solidFill>
                                <a:srgbClr val="0070C0"/>
                              </a:solidFill>
                              <a:latin typeface="Cambria Math" panose="02040503050406030204" pitchFamily="18" charset="0"/>
                            </a:rPr>
                            <m:t>2</m:t>
                          </m:r>
                        </m:sup>
                      </m:sSup>
                      <m:r>
                        <a:rPr lang="es-ES" sz="2000" b="0" i="1" smtClean="0">
                          <a:solidFill>
                            <a:srgbClr val="0070C0"/>
                          </a:solidFill>
                          <a:latin typeface="Cambria Math" panose="02040503050406030204" pitchFamily="18" charset="0"/>
                        </a:rPr>
                        <m:t>=−4       </m:t>
                      </m:r>
                      <m:r>
                        <a:rPr lang="es-ES" sz="2000" b="0" i="1" smtClean="0">
                          <a:solidFill>
                            <a:srgbClr val="0070C0"/>
                          </a:solidFill>
                          <a:latin typeface="Cambria Math" panose="02040503050406030204" pitchFamily="18" charset="0"/>
                        </a:rPr>
                        <m:t>𝑁𝑂</m:t>
                      </m:r>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𝐻𝐴𝑌</m:t>
                      </m:r>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𝑆𝑂𝐿𝑈𝐶𝐼</m:t>
                      </m:r>
                      <m:r>
                        <a:rPr lang="es-ES" sz="2000" b="0" i="1" smtClean="0">
                          <a:solidFill>
                            <a:srgbClr val="0070C0"/>
                          </a:solidFill>
                          <a:latin typeface="Cambria Math" panose="02040503050406030204" pitchFamily="18" charset="0"/>
                        </a:rPr>
                        <m:t>Ó</m:t>
                      </m:r>
                      <m:r>
                        <a:rPr lang="es-ES" sz="2000" b="0" i="1" smtClean="0">
                          <a:solidFill>
                            <a:srgbClr val="0070C0"/>
                          </a:solidFill>
                          <a:latin typeface="Cambria Math" panose="02040503050406030204" pitchFamily="18" charset="0"/>
                        </a:rPr>
                        <m:t>𝑁</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𝑁𝑂</m:t>
                      </m:r>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𝐸𝑆</m:t>
                      </m:r>
                      <m:r>
                        <a:rPr lang="es-ES" sz="2000" b="0" i="1" smtClean="0">
                          <a:solidFill>
                            <a:srgbClr val="0070C0"/>
                          </a:solidFill>
                          <a:latin typeface="Cambria Math" panose="02040503050406030204" pitchFamily="18" charset="0"/>
                        </a:rPr>
                        <m:t> </m:t>
                      </m:r>
                      <m:r>
                        <a:rPr lang="es-ES" sz="2000" b="0" i="1" smtClean="0">
                          <a:solidFill>
                            <a:srgbClr val="0070C0"/>
                          </a:solidFill>
                          <a:latin typeface="Cambria Math" panose="02040503050406030204" pitchFamily="18" charset="0"/>
                        </a:rPr>
                        <m:t>𝐶𝐼𝑅𝐶𝑈𝑁𝐹𝐸𝑅𝐸𝑁𝐶𝐼𝐴</m:t>
                      </m:r>
                    </m:oMath>
                  </m:oMathPara>
                </a14:m>
                <a:endParaRPr lang="es-ES" sz="2000" dirty="0" smtClean="0">
                  <a:solidFill>
                    <a:srgbClr val="0070C0"/>
                  </a:solidFill>
                </a:endParaRPr>
              </a:p>
              <a:p>
                <a:pPr marL="0" indent="0" algn="just">
                  <a:buNone/>
                </a:pPr>
                <a:endParaRPr lang="es-ES" sz="2000" b="0" dirty="0" smtClean="0">
                  <a:solidFill>
                    <a:schemeClr val="bg1"/>
                  </a:solidFill>
                </a:endParaRPr>
              </a:p>
              <a:p>
                <a:pPr marL="0" indent="0" algn="just">
                  <a:buNone/>
                </a:pPr>
                <a:endParaRPr lang="es-ES" sz="2000" b="0" dirty="0" smtClean="0">
                  <a:solidFill>
                    <a:schemeClr val="bg1"/>
                  </a:solidFill>
                </a:endParaRPr>
              </a:p>
              <a:p>
                <a:pPr marL="0" indent="0" algn="just">
                  <a:buNone/>
                </a:pPr>
                <a:endParaRPr lang="es-ES" sz="2200" dirty="0" smtClean="0">
                  <a:solidFill>
                    <a:schemeClr val="bg1"/>
                  </a:solidFill>
                </a:endParaRPr>
              </a:p>
            </p:txBody>
          </p:sp>
        </mc:Choice>
        <mc:Fallback xmlns="">
          <p:sp>
            <p:nvSpPr>
              <p:cNvPr id="7" name="Marcador de contenido 2"/>
              <p:cNvSpPr txBox="1">
                <a:spLocks noRot="1" noChangeAspect="1" noMove="1" noResize="1" noEditPoints="1" noAdjustHandles="1" noChangeArrowheads="1" noChangeShapeType="1" noTextEdit="1"/>
              </p:cNvSpPr>
              <p:nvPr/>
            </p:nvSpPr>
            <p:spPr>
              <a:xfrm>
                <a:off x="243837" y="3954663"/>
                <a:ext cx="8638901" cy="2200604"/>
              </a:xfrm>
              <a:prstGeom prst="rect">
                <a:avLst/>
              </a:prstGeom>
              <a:blipFill rotWithShape="0">
                <a:blip r:embed="rId4"/>
                <a:stretch>
                  <a:fillRect/>
                </a:stretch>
              </a:blipFill>
            </p:spPr>
            <p:txBody>
              <a:bodyPr/>
              <a:lstStyle/>
              <a:p>
                <a:r>
                  <a:rPr lang="es-ES">
                    <a:noFill/>
                  </a:rPr>
                  <a:t> </a:t>
                </a:r>
              </a:p>
            </p:txBody>
          </p:sp>
        </mc:Fallback>
      </mc:AlternateContent>
      <p:sp>
        <p:nvSpPr>
          <p:cNvPr id="8" name="Flecha abajo 7"/>
          <p:cNvSpPr/>
          <p:nvPr/>
        </p:nvSpPr>
        <p:spPr>
          <a:xfrm>
            <a:off x="115330" y="0"/>
            <a:ext cx="576648" cy="72493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1</a:t>
            </a:r>
            <a:endParaRPr lang="es-ES" dirty="0">
              <a:solidFill>
                <a:srgbClr val="0070C0"/>
              </a:solidFill>
            </a:endParaRPr>
          </a:p>
        </p:txBody>
      </p:sp>
      <p:pic>
        <p:nvPicPr>
          <p:cNvPr id="10"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216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 name="Marcador de contenido 2"/>
          <p:cNvSpPr>
            <a:spLocks noGrp="1"/>
          </p:cNvSpPr>
          <p:nvPr>
            <p:ph idx="1"/>
          </p:nvPr>
        </p:nvSpPr>
        <p:spPr>
          <a:xfrm>
            <a:off x="165014" y="464749"/>
            <a:ext cx="8055877" cy="3838310"/>
          </a:xfrm>
          <a:solidFill>
            <a:schemeClr val="tx1">
              <a:lumMod val="95000"/>
            </a:schemeClr>
          </a:solidFill>
        </p:spPr>
        <p:txBody>
          <a:bodyPr>
            <a:normAutofit/>
          </a:bodyPr>
          <a:lstStyle/>
          <a:p>
            <a:pPr algn="just"/>
            <a:r>
              <a:rPr lang="es-ES" sz="2600" dirty="0" smtClean="0">
                <a:solidFill>
                  <a:schemeClr val="bg1"/>
                </a:solidFill>
              </a:rPr>
              <a:t>Suponiendo que Sol (centro de Madrid), esté en el punto (0,0), y que </a:t>
            </a:r>
            <a:r>
              <a:rPr lang="es-ES" sz="2600" dirty="0" err="1" smtClean="0">
                <a:solidFill>
                  <a:schemeClr val="bg1"/>
                </a:solidFill>
              </a:rPr>
              <a:t>Boadilla</a:t>
            </a:r>
            <a:r>
              <a:rPr lang="es-ES" sz="2600" dirty="0" smtClean="0">
                <a:solidFill>
                  <a:schemeClr val="bg1"/>
                </a:solidFill>
              </a:rPr>
              <a:t> esté en el punto (-24,5), determina la ecuación de la carretera M50 (que tiene por centro Sol y pasa por </a:t>
            </a:r>
            <a:r>
              <a:rPr lang="es-ES" sz="2600" dirty="0" err="1" smtClean="0">
                <a:solidFill>
                  <a:schemeClr val="bg1"/>
                </a:solidFill>
              </a:rPr>
              <a:t>Boadilla</a:t>
            </a:r>
            <a:r>
              <a:rPr lang="es-ES" sz="2600" dirty="0" smtClean="0">
                <a:solidFill>
                  <a:schemeClr val="bg1"/>
                </a:solidFill>
              </a:rPr>
              <a:t>). ¿Pasa esta carretera por Leganés, en el punto (-5,-24)?</a:t>
            </a:r>
          </a:p>
          <a:p>
            <a:pPr algn="just"/>
            <a:r>
              <a:rPr lang="es-ES" sz="2600" dirty="0" smtClean="0">
                <a:solidFill>
                  <a:schemeClr val="bg1"/>
                </a:solidFill>
              </a:rPr>
              <a:t>Móstoles está a 15km de </a:t>
            </a:r>
            <a:r>
              <a:rPr lang="es-ES" sz="2600" dirty="0" err="1" smtClean="0">
                <a:solidFill>
                  <a:schemeClr val="bg1"/>
                </a:solidFill>
              </a:rPr>
              <a:t>Boadilla</a:t>
            </a:r>
            <a:r>
              <a:rPr lang="es-ES" sz="2600" dirty="0" smtClean="0">
                <a:solidFill>
                  <a:schemeClr val="bg1"/>
                </a:solidFill>
              </a:rPr>
              <a:t>, y pasa por la M50. ¿En qué punto se encuentra Móstoles?</a:t>
            </a:r>
          </a:p>
          <a:p>
            <a:pPr marL="0" indent="0" algn="just">
              <a:buNone/>
            </a:pPr>
            <a:endParaRPr lang="es-ES" sz="26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406057266"/>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solidFill>
                      <a:srgbClr val="FFC00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2"/>
                  </a:ext>
                </a:extLst>
              </a:tr>
            </a:tbl>
          </a:graphicData>
        </a:graphic>
      </p:graphicFrame>
      <p:sp>
        <p:nvSpPr>
          <p:cNvPr id="5" name="Pentágono 4"/>
          <p:cNvSpPr/>
          <p:nvPr/>
        </p:nvSpPr>
        <p:spPr>
          <a:xfrm>
            <a:off x="261257" y="60960"/>
            <a:ext cx="1132114" cy="49638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E</a:t>
            </a:r>
            <a:endParaRPr lang="es-ES" dirty="0">
              <a:solidFill>
                <a:schemeClr val="bg1"/>
              </a:solidFill>
            </a:endParaRPr>
          </a:p>
        </p:txBody>
      </p:sp>
      <p:sp>
        <p:nvSpPr>
          <p:cNvPr id="6" name="Flecha abajo 5"/>
          <p:cNvSpPr/>
          <p:nvPr/>
        </p:nvSpPr>
        <p:spPr>
          <a:xfrm>
            <a:off x="115330" y="0"/>
            <a:ext cx="576648" cy="72493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0</a:t>
            </a:r>
            <a:endParaRPr lang="es-ES" dirty="0">
              <a:solidFill>
                <a:srgbClr val="0070C0"/>
              </a:solidFill>
            </a:endParaRPr>
          </a:p>
        </p:txBody>
      </p:sp>
    </p:spTree>
    <p:extLst>
      <p:ext uri="{BB962C8B-B14F-4D97-AF65-F5344CB8AC3E}">
        <p14:creationId xmlns:p14="http://schemas.microsoft.com/office/powerpoint/2010/main" val="29978917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65014" y="464749"/>
                <a:ext cx="8047169" cy="6249560"/>
              </a:xfrm>
              <a:solidFill>
                <a:schemeClr val="tx1">
                  <a:lumMod val="95000"/>
                </a:schemeClr>
              </a:solidFill>
            </p:spPr>
            <p:txBody>
              <a:bodyPr>
                <a:normAutofit fontScale="70000" lnSpcReduction="20000"/>
              </a:bodyPr>
              <a:lstStyle/>
              <a:p>
                <a:pPr algn="just"/>
                <a:r>
                  <a:rPr lang="es-ES" sz="2600" dirty="0" smtClean="0">
                    <a:solidFill>
                      <a:schemeClr val="bg1"/>
                    </a:solidFill>
                  </a:rPr>
                  <a:t>Suponiendo que Sol (centro de Madrid), esté en el punto (0,0), y que </a:t>
                </a:r>
                <a:r>
                  <a:rPr lang="es-ES" sz="2600" dirty="0" err="1" smtClean="0">
                    <a:solidFill>
                      <a:schemeClr val="bg1"/>
                    </a:solidFill>
                  </a:rPr>
                  <a:t>Boadilla</a:t>
                </a:r>
                <a:r>
                  <a:rPr lang="es-ES" sz="2600" dirty="0" smtClean="0">
                    <a:solidFill>
                      <a:schemeClr val="bg1"/>
                    </a:solidFill>
                  </a:rPr>
                  <a:t> esté en el punto (-24,5), determina la ecuación de la carretera M50 (que tiene por centro Sol y pasa por </a:t>
                </a:r>
                <a:r>
                  <a:rPr lang="es-ES" sz="2600" dirty="0" err="1" smtClean="0">
                    <a:solidFill>
                      <a:schemeClr val="bg1"/>
                    </a:solidFill>
                  </a:rPr>
                  <a:t>Boadilla</a:t>
                </a:r>
                <a:r>
                  <a:rPr lang="es-ES" sz="2600" dirty="0" smtClean="0">
                    <a:solidFill>
                      <a:schemeClr val="bg1"/>
                    </a:solidFill>
                  </a:rPr>
                  <a:t>). ¿Pasa esta carretera por Leganés, en el punto dado por las coordenadas (-5,-24)?</a:t>
                </a:r>
              </a:p>
              <a:p>
                <a:pPr marL="0" indent="0" algn="just">
                  <a:buNone/>
                </a:pPr>
                <a:r>
                  <a:rPr lang="es-ES" sz="2600" dirty="0" smtClean="0">
                    <a:solidFill>
                      <a:srgbClr val="0070C0"/>
                    </a:solidFill>
                  </a:rPr>
                  <a:t>	Distancia desde Sol a </a:t>
                </a:r>
                <a:r>
                  <a:rPr lang="es-ES" sz="2600" dirty="0" err="1" smtClean="0">
                    <a:solidFill>
                      <a:srgbClr val="0070C0"/>
                    </a:solidFill>
                  </a:rPr>
                  <a:t>Boadilla</a:t>
                </a:r>
                <a:r>
                  <a:rPr lang="es-ES" sz="2600" dirty="0" smtClean="0">
                    <a:solidFill>
                      <a:srgbClr val="0070C0"/>
                    </a:solidFill>
                  </a:rPr>
                  <a:t>:</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rgbClr val="0070C0"/>
                          </a:solidFill>
                          <a:latin typeface="Cambria Math" panose="02040503050406030204" pitchFamily="18" charset="0"/>
                        </a:rPr>
                        <m:t>𝑑</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𝑆</m:t>
                          </m:r>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𝐵</m:t>
                          </m:r>
                        </m:e>
                      </m:d>
                      <m:r>
                        <a:rPr lang="es-ES" sz="2600" b="0" i="1" smtClean="0">
                          <a:solidFill>
                            <a:srgbClr val="0070C0"/>
                          </a:solidFill>
                          <a:latin typeface="Cambria Math" panose="02040503050406030204" pitchFamily="18" charset="0"/>
                        </a:rPr>
                        <m:t>=</m:t>
                      </m:r>
                      <m:rad>
                        <m:radPr>
                          <m:degHide m:val="on"/>
                          <m:ctrlPr>
                            <a:rPr lang="es-ES" sz="2600" b="0" i="1" smtClean="0">
                              <a:solidFill>
                                <a:srgbClr val="0070C0"/>
                              </a:solidFill>
                              <a:latin typeface="Cambria Math" panose="02040503050406030204" pitchFamily="18" charset="0"/>
                            </a:rPr>
                          </m:ctrlPr>
                        </m:radPr>
                        <m:deg/>
                        <m:e>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−24−0</m:t>
                                  </m:r>
                                </m:e>
                              </m:d>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5−0</m:t>
                                  </m:r>
                                </m:e>
                              </m:d>
                            </m:e>
                            <m:sup>
                              <m:r>
                                <a:rPr lang="es-ES" sz="2600" b="0" i="1" smtClean="0">
                                  <a:solidFill>
                                    <a:srgbClr val="0070C0"/>
                                  </a:solidFill>
                                  <a:latin typeface="Cambria Math" panose="02040503050406030204" pitchFamily="18" charset="0"/>
                                </a:rPr>
                                <m:t>2</m:t>
                              </m:r>
                            </m:sup>
                          </m:sSup>
                        </m:e>
                      </m:rad>
                      <m:r>
                        <a:rPr lang="es-ES" sz="2600" b="0" i="1" smtClean="0">
                          <a:solidFill>
                            <a:srgbClr val="0070C0"/>
                          </a:solidFill>
                          <a:latin typeface="Cambria Math" panose="02040503050406030204" pitchFamily="18" charset="0"/>
                        </a:rPr>
                        <m:t>=</m:t>
                      </m:r>
                      <m:rad>
                        <m:radPr>
                          <m:degHide m:val="on"/>
                          <m:ctrlPr>
                            <a:rPr lang="es-ES" sz="2600" b="0" i="1" smtClean="0">
                              <a:solidFill>
                                <a:srgbClr val="0070C0"/>
                              </a:solidFill>
                              <a:latin typeface="Cambria Math" panose="02040503050406030204" pitchFamily="18" charset="0"/>
                            </a:rPr>
                          </m:ctrlPr>
                        </m:radPr>
                        <m:deg/>
                        <m:e>
                          <m:r>
                            <a:rPr lang="es-ES" sz="2600" b="0" i="1" smtClean="0">
                              <a:solidFill>
                                <a:srgbClr val="0070C0"/>
                              </a:solidFill>
                              <a:latin typeface="Cambria Math" panose="02040503050406030204" pitchFamily="18" charset="0"/>
                            </a:rPr>
                            <m:t>601</m:t>
                          </m:r>
                        </m:e>
                      </m:rad>
                    </m:oMath>
                  </m:oMathPara>
                </a14:m>
                <a:endParaRPr lang="es-ES" sz="2600" dirty="0" smtClean="0">
                  <a:solidFill>
                    <a:srgbClr val="0070C0"/>
                  </a:solidFill>
                </a:endParaRPr>
              </a:p>
              <a:p>
                <a:pPr marL="0" indent="0" algn="just">
                  <a:buNone/>
                </a:pPr>
                <a:r>
                  <a:rPr lang="es-ES" sz="2600" dirty="0" smtClean="0">
                    <a:solidFill>
                      <a:srgbClr val="0070C0"/>
                    </a:solidFill>
                  </a:rPr>
                  <a:t>	Centro: </a:t>
                </a:r>
                <a14:m>
                  <m:oMath xmlns:m="http://schemas.openxmlformats.org/officeDocument/2006/math">
                    <m:r>
                      <a:rPr lang="es-ES" sz="2600" b="0" i="1" smtClean="0">
                        <a:solidFill>
                          <a:srgbClr val="0070C0"/>
                        </a:solidFill>
                        <a:latin typeface="Cambria Math" panose="02040503050406030204" pitchFamily="18" charset="0"/>
                      </a:rPr>
                      <m:t>𝑆</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0,0</m:t>
                        </m:r>
                      </m:e>
                    </m:d>
                  </m:oMath>
                </a14:m>
                <a:endParaRPr lang="es-ES" sz="2600" dirty="0" smtClean="0">
                  <a:solidFill>
                    <a:srgbClr val="0070C0"/>
                  </a:solidFill>
                </a:endParaRPr>
              </a:p>
              <a:p>
                <a:pPr marL="0" indent="0" algn="just">
                  <a:buNone/>
                </a:pPr>
                <a:r>
                  <a:rPr lang="es-ES" sz="2600" dirty="0" smtClean="0">
                    <a:solidFill>
                      <a:srgbClr val="0070C0"/>
                    </a:solidFill>
                  </a:rPr>
                  <a:t>	</a:t>
                </a:r>
                <a:r>
                  <a:rPr lang="es-ES" sz="2600" dirty="0" err="1" smtClean="0">
                    <a:solidFill>
                      <a:srgbClr val="0070C0"/>
                    </a:solidFill>
                  </a:rPr>
                  <a:t>Eq</a:t>
                </a:r>
                <a:r>
                  <a:rPr lang="es-ES" sz="2600" dirty="0" smtClean="0">
                    <a:solidFill>
                      <a:srgbClr val="0070C0"/>
                    </a:solidFill>
                  </a:rPr>
                  <a:t>. Circunferencia:</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rgbClr val="0070C0"/>
                          </a:solidFill>
                          <a:latin typeface="Cambria Math" panose="02040503050406030204" pitchFamily="18" charset="0"/>
                        </a:rPr>
                        <m:t>𝑑</m:t>
                      </m:r>
                      <m:d>
                        <m:dPr>
                          <m:ctrlPr>
                            <a:rPr lang="es-ES" sz="2600" b="0" i="1" smtClean="0">
                              <a:solidFill>
                                <a:srgbClr val="0070C0"/>
                              </a:solidFill>
                              <a:latin typeface="Cambria Math" panose="02040503050406030204" pitchFamily="18" charset="0"/>
                            </a:rPr>
                          </m:ctrlPr>
                        </m:dPr>
                        <m:e>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𝑃</m:t>
                              </m:r>
                            </m:e>
                            <m:sub>
                              <m:r>
                                <a:rPr lang="es-ES" sz="2600" b="0" i="1" smtClean="0">
                                  <a:solidFill>
                                    <a:srgbClr val="0070C0"/>
                                  </a:solidFill>
                                  <a:latin typeface="Cambria Math" panose="02040503050406030204" pitchFamily="18" charset="0"/>
                                </a:rPr>
                                <m:t>𝑢𝑛𝑡𝑜</m:t>
                              </m:r>
                            </m:sub>
                          </m:sSub>
                          <m:r>
                            <a:rPr lang="es-ES" sz="2600" b="0" i="1" smtClean="0">
                              <a:solidFill>
                                <a:srgbClr val="0070C0"/>
                              </a:solidFill>
                              <a:latin typeface="Cambria Math" panose="02040503050406030204" pitchFamily="18" charset="0"/>
                            </a:rPr>
                            <m:t>,</m:t>
                          </m:r>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𝐶</m:t>
                              </m:r>
                            </m:e>
                            <m:sub>
                              <m:r>
                                <a:rPr lang="es-ES" sz="2600" b="0" i="1" smtClean="0">
                                  <a:solidFill>
                                    <a:srgbClr val="0070C0"/>
                                  </a:solidFill>
                                  <a:latin typeface="Cambria Math" panose="02040503050406030204" pitchFamily="18" charset="0"/>
                                </a:rPr>
                                <m:t>𝑒𝑛𝑡𝑟𝑜</m:t>
                              </m:r>
                            </m:sub>
                          </m:sSub>
                        </m:e>
                      </m:d>
                      <m:r>
                        <a:rPr lang="es-ES" sz="2600" b="0" i="1" smtClean="0">
                          <a:solidFill>
                            <a:srgbClr val="0070C0"/>
                          </a:solidFill>
                          <a:latin typeface="Cambria Math" panose="02040503050406030204" pitchFamily="18" charset="0"/>
                        </a:rPr>
                        <m:t>=</m:t>
                      </m:r>
                      <m:rad>
                        <m:radPr>
                          <m:degHide m:val="on"/>
                          <m:ctrlPr>
                            <a:rPr lang="es-ES" sz="2600" b="0" i="1" smtClean="0">
                              <a:solidFill>
                                <a:srgbClr val="0070C0"/>
                              </a:solidFill>
                              <a:latin typeface="Cambria Math" panose="02040503050406030204" pitchFamily="18" charset="0"/>
                            </a:rPr>
                          </m:ctrlPr>
                        </m:radPr>
                        <m:deg/>
                        <m:e>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m:t>
                                  </m:r>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𝑥</m:t>
                                      </m:r>
                                    </m:e>
                                    <m:sub>
                                      <m:r>
                                        <a:rPr lang="es-ES" sz="2600" b="0" i="1" smtClean="0">
                                          <a:solidFill>
                                            <a:srgbClr val="0070C0"/>
                                          </a:solidFill>
                                          <a:latin typeface="Cambria Math" panose="02040503050406030204" pitchFamily="18" charset="0"/>
                                        </a:rPr>
                                        <m:t>𝑝</m:t>
                                      </m:r>
                                    </m:sub>
                                  </m:sSub>
                                </m:e>
                              </m:d>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m:t>
                                  </m:r>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𝑦</m:t>
                                      </m:r>
                                    </m:e>
                                    <m:sub>
                                      <m:r>
                                        <a:rPr lang="es-ES" sz="2600" b="0" i="1" smtClean="0">
                                          <a:solidFill>
                                            <a:srgbClr val="0070C0"/>
                                          </a:solidFill>
                                          <a:latin typeface="Cambria Math" panose="02040503050406030204" pitchFamily="18" charset="0"/>
                                        </a:rPr>
                                        <m:t>𝑝</m:t>
                                      </m:r>
                                    </m:sub>
                                  </m:sSub>
                                </m:e>
                              </m:d>
                            </m:e>
                            <m:sup>
                              <m:r>
                                <a:rPr lang="es-ES" sz="2600" b="0" i="1" smtClean="0">
                                  <a:solidFill>
                                    <a:srgbClr val="0070C0"/>
                                  </a:solidFill>
                                  <a:latin typeface="Cambria Math" panose="02040503050406030204" pitchFamily="18" charset="0"/>
                                </a:rPr>
                                <m:t>2</m:t>
                              </m:r>
                            </m:sup>
                          </m:sSup>
                        </m:e>
                      </m:rad>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𝑅</m:t>
                      </m:r>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−0</m:t>
                              </m:r>
                            </m:e>
                          </m:d>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−0</m:t>
                              </m:r>
                            </m:e>
                          </m:d>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𝑅</m:t>
                          </m:r>
                        </m:e>
                        <m:sup>
                          <m:r>
                            <a:rPr lang="es-ES" sz="2600" b="0" i="1" smtClean="0">
                              <a:solidFill>
                                <a:srgbClr val="0070C0"/>
                              </a:solidFill>
                              <a:latin typeface="Cambria Math" panose="02040503050406030204" pitchFamily="18" charset="0"/>
                            </a:rPr>
                            <m:t>2</m:t>
                          </m:r>
                        </m:sup>
                      </m:sSup>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𝑀</m:t>
                          </m:r>
                        </m:e>
                        <m:sub>
                          <m:r>
                            <a:rPr lang="es-ES" sz="2600" b="0" i="1" smtClean="0">
                              <a:solidFill>
                                <a:srgbClr val="0070C0"/>
                              </a:solidFill>
                              <a:latin typeface="Cambria Math" panose="02040503050406030204" pitchFamily="18" charset="0"/>
                            </a:rPr>
                            <m:t>50</m:t>
                          </m:r>
                        </m:sub>
                      </m:sSub>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𝑥</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𝑦</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=601⇒</m:t>
                      </m:r>
                      <m:borderBox>
                        <m:borderBoxPr>
                          <m:ctrlPr>
                            <a:rPr lang="es-ES" sz="2600" b="0" i="1" smtClean="0">
                              <a:solidFill>
                                <a:srgbClr val="0070C0"/>
                              </a:solidFill>
                              <a:latin typeface="Cambria Math" panose="02040503050406030204" pitchFamily="18" charset="0"/>
                            </a:rPr>
                          </m:ctrlPr>
                        </m:borderBoxPr>
                        <m:e>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𝑥</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𝑦</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−601=0</m:t>
                          </m:r>
                        </m:e>
                      </m:borderBox>
                    </m:oMath>
                  </m:oMathPara>
                </a14:m>
                <a:endParaRPr lang="es-ES" sz="2600" dirty="0" smtClean="0">
                  <a:solidFill>
                    <a:srgbClr val="0070C0"/>
                  </a:solidFill>
                </a:endParaRPr>
              </a:p>
              <a:p>
                <a:pPr marL="0" indent="0" algn="just">
                  <a:buNone/>
                </a:pPr>
                <a:endParaRPr lang="es-ES" sz="2600" dirty="0">
                  <a:solidFill>
                    <a:srgbClr val="0070C0"/>
                  </a:solidFill>
                </a:endParaRPr>
              </a:p>
              <a:p>
                <a:pPr marL="0" indent="0" algn="just">
                  <a:buNone/>
                </a:pPr>
                <a:r>
                  <a:rPr lang="es-ES" sz="2600" dirty="0" smtClean="0">
                    <a:solidFill>
                      <a:srgbClr val="0070C0"/>
                    </a:solidFill>
                  </a:rPr>
                  <a:t>	¿Pasa por </a:t>
                </a:r>
                <a14:m>
                  <m:oMath xmlns:m="http://schemas.openxmlformats.org/officeDocument/2006/math">
                    <m:r>
                      <a:rPr lang="es-ES" sz="2600" b="0" i="1" smtClean="0">
                        <a:solidFill>
                          <a:srgbClr val="0070C0"/>
                        </a:solidFill>
                        <a:latin typeface="Cambria Math" panose="02040503050406030204" pitchFamily="18" charset="0"/>
                      </a:rPr>
                      <m:t>𝐿</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−5,24</m:t>
                        </m:r>
                      </m:e>
                    </m:d>
                    <m:r>
                      <a:rPr lang="es-ES" sz="2600" b="0" i="1" smtClean="0">
                        <a:solidFill>
                          <a:srgbClr val="0070C0"/>
                        </a:solidFill>
                        <a:latin typeface="Cambria Math" panose="02040503050406030204" pitchFamily="18" charset="0"/>
                      </a:rPr>
                      <m:t>?</m:t>
                    </m:r>
                  </m:oMath>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−5</m:t>
                              </m:r>
                            </m:e>
                          </m:d>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24</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=601⇒25+576=601⇒601=601</m:t>
                      </m:r>
                    </m:oMath>
                  </m:oMathPara>
                </a14:m>
                <a:endParaRPr lang="es-ES" sz="2600" dirty="0" smtClean="0">
                  <a:solidFill>
                    <a:srgbClr val="0070C0"/>
                  </a:solidFill>
                </a:endParaRPr>
              </a:p>
              <a:p>
                <a:pPr marL="0" indent="0" algn="just">
                  <a:buNone/>
                </a:pPr>
                <a:r>
                  <a:rPr lang="es-ES" sz="2600" dirty="0" smtClean="0">
                    <a:solidFill>
                      <a:srgbClr val="0070C0"/>
                    </a:solidFill>
                  </a:rPr>
                  <a:t>	La M50 pasa por Leganés.</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65014" y="464749"/>
                <a:ext cx="8047169" cy="6249560"/>
              </a:xfrm>
              <a:blipFill rotWithShape="0">
                <a:blip r:embed="rId2"/>
                <a:stretch>
                  <a:fillRect l="-909" t="-1366" r="-682"/>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406057266"/>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solidFill>
                      <a:srgbClr val="FFC00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8580555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65014" y="464749"/>
                <a:ext cx="8073295" cy="5321196"/>
              </a:xfrm>
              <a:solidFill>
                <a:schemeClr val="tx1">
                  <a:lumMod val="95000"/>
                </a:schemeClr>
              </a:solidFill>
            </p:spPr>
            <p:txBody>
              <a:bodyPr>
                <a:normAutofit/>
              </a:bodyPr>
              <a:lstStyle/>
              <a:p>
                <a:pPr algn="just"/>
                <a:r>
                  <a:rPr lang="es-ES" sz="2600" dirty="0" smtClean="0">
                    <a:solidFill>
                      <a:schemeClr val="bg1"/>
                    </a:solidFill>
                  </a:rPr>
                  <a:t>Móstoles está a 15km de </a:t>
                </a:r>
                <a:r>
                  <a:rPr lang="es-ES" sz="2600" dirty="0" err="1" smtClean="0">
                    <a:solidFill>
                      <a:schemeClr val="bg1"/>
                    </a:solidFill>
                  </a:rPr>
                  <a:t>Boadilla</a:t>
                </a:r>
                <a:r>
                  <a:rPr lang="es-ES" sz="2600" dirty="0" smtClean="0">
                    <a:solidFill>
                      <a:schemeClr val="bg1"/>
                    </a:solidFill>
                  </a:rPr>
                  <a:t>, y pasa por la M50. ¿En qué punto se encuentra Móstoles?</a:t>
                </a:r>
              </a:p>
              <a:p>
                <a:pPr marL="0" indent="0" algn="just">
                  <a:buNone/>
                </a:pPr>
                <a:r>
                  <a:rPr lang="es-ES" sz="2600" dirty="0" smtClean="0">
                    <a:solidFill>
                      <a:srgbClr val="0070C0"/>
                    </a:solidFill>
                  </a:rPr>
                  <a:t>Calculamos la circunferencia de centro </a:t>
                </a:r>
                <a:r>
                  <a:rPr lang="es-ES" sz="2600" dirty="0" err="1" smtClean="0">
                    <a:solidFill>
                      <a:srgbClr val="0070C0"/>
                    </a:solidFill>
                  </a:rPr>
                  <a:t>Boadilla</a:t>
                </a:r>
                <a:r>
                  <a:rPr lang="es-ES" sz="2600" dirty="0">
                    <a:solidFill>
                      <a:srgbClr val="0070C0"/>
                    </a:solidFill>
                  </a:rPr>
                  <a:t> </a:t>
                </a:r>
                <a:r>
                  <a:rPr lang="es-ES" sz="2600" dirty="0" smtClean="0">
                    <a:solidFill>
                      <a:srgbClr val="0070C0"/>
                    </a:solidFill>
                  </a:rPr>
                  <a:t>(-24,5) y de radio 15. Cualquier punto a 15km de </a:t>
                </a:r>
                <a:r>
                  <a:rPr lang="es-ES" sz="2600" dirty="0" err="1" smtClean="0">
                    <a:solidFill>
                      <a:srgbClr val="0070C0"/>
                    </a:solidFill>
                  </a:rPr>
                  <a:t>Boadilla</a:t>
                </a:r>
                <a:r>
                  <a:rPr lang="es-ES" sz="2600" dirty="0" smtClean="0">
                    <a:solidFill>
                      <a:srgbClr val="0070C0"/>
                    </a:solidFill>
                  </a:rPr>
                  <a:t> debe estar sobre esta circunferencia:</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rgbClr val="0070C0"/>
                          </a:solidFill>
                          <a:latin typeface="Cambria Math" panose="02040503050406030204" pitchFamily="18" charset="0"/>
                        </a:rPr>
                        <m:t>𝑑</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𝑃</m:t>
                          </m:r>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𝐵</m:t>
                          </m:r>
                        </m:e>
                      </m:d>
                      <m:r>
                        <a:rPr lang="es-ES" sz="2600" b="0" i="1" smtClean="0">
                          <a:solidFill>
                            <a:srgbClr val="0070C0"/>
                          </a:solidFill>
                          <a:latin typeface="Cambria Math" panose="02040503050406030204" pitchFamily="18" charset="0"/>
                        </a:rPr>
                        <m:t>=15⇒</m:t>
                      </m:r>
                      <m:rad>
                        <m:radPr>
                          <m:degHide m:val="on"/>
                          <m:ctrlPr>
                            <a:rPr lang="es-ES" sz="2600" b="0" i="1" smtClean="0">
                              <a:solidFill>
                                <a:srgbClr val="0070C0"/>
                              </a:solidFill>
                              <a:latin typeface="Cambria Math" panose="02040503050406030204" pitchFamily="18" charset="0"/>
                            </a:rPr>
                          </m:ctrlPr>
                        </m:radPr>
                        <m:deg/>
                        <m:e>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+24</m:t>
                                  </m:r>
                                </m:e>
                              </m:d>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−5</m:t>
                                  </m:r>
                                </m:e>
                              </m:d>
                            </m:e>
                            <m:sup>
                              <m:r>
                                <a:rPr lang="es-ES" sz="2600" b="0" i="1" smtClean="0">
                                  <a:solidFill>
                                    <a:srgbClr val="0070C0"/>
                                  </a:solidFill>
                                  <a:latin typeface="Cambria Math" panose="02040503050406030204" pitchFamily="18" charset="0"/>
                                </a:rPr>
                                <m:t>2</m:t>
                              </m:r>
                            </m:sup>
                          </m:sSup>
                        </m:e>
                      </m:rad>
                      <m:r>
                        <a:rPr lang="es-ES" sz="2600" b="0" i="1" smtClean="0">
                          <a:solidFill>
                            <a:srgbClr val="0070C0"/>
                          </a:solidFill>
                          <a:latin typeface="Cambria Math" panose="02040503050406030204" pitchFamily="18" charset="0"/>
                        </a:rPr>
                        <m:t>=15</m:t>
                      </m:r>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𝑥</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+576+48</m:t>
                      </m:r>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𝑦</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+25−10</m:t>
                      </m:r>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=225</m:t>
                      </m:r>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600" b="0" i="1" smtClean="0">
                              <a:solidFill>
                                <a:srgbClr val="0070C0"/>
                              </a:solidFill>
                              <a:latin typeface="Cambria Math" panose="02040503050406030204" pitchFamily="18" charset="0"/>
                            </a:rPr>
                          </m:ctrlPr>
                        </m:borderBoxPr>
                        <m:e>
                          <m:sSup>
                            <m:sSupPr>
                              <m:ctrlPr>
                                <a:rPr lang="es-ES" sz="2600" i="1">
                                  <a:solidFill>
                                    <a:srgbClr val="0070C0"/>
                                  </a:solidFill>
                                  <a:latin typeface="Cambria Math" panose="02040503050406030204" pitchFamily="18" charset="0"/>
                                </a:rPr>
                              </m:ctrlPr>
                            </m:sSupPr>
                            <m:e>
                              <m:r>
                                <a:rPr lang="es-ES" sz="2600" i="1">
                                  <a:solidFill>
                                    <a:srgbClr val="0070C0"/>
                                  </a:solidFill>
                                  <a:latin typeface="Cambria Math" panose="02040503050406030204" pitchFamily="18" charset="0"/>
                                </a:rPr>
                                <m:t>𝑥</m:t>
                              </m:r>
                            </m:e>
                            <m:sup>
                              <m:r>
                                <a:rPr lang="es-ES" sz="2600" i="1">
                                  <a:solidFill>
                                    <a:srgbClr val="0070C0"/>
                                  </a:solidFill>
                                  <a:latin typeface="Cambria Math" panose="02040503050406030204" pitchFamily="18" charset="0"/>
                                </a:rPr>
                                <m:t>2</m:t>
                              </m:r>
                            </m:sup>
                          </m:sSup>
                          <m:r>
                            <a:rPr lang="es-ES" sz="2600" i="1">
                              <a:solidFill>
                                <a:srgbClr val="0070C0"/>
                              </a:solidFill>
                              <a:latin typeface="Cambria Math" panose="02040503050406030204" pitchFamily="18" charset="0"/>
                            </a:rPr>
                            <m:t>+</m:t>
                          </m:r>
                          <m:sSup>
                            <m:sSupPr>
                              <m:ctrlPr>
                                <a:rPr lang="es-ES" sz="2600" i="1">
                                  <a:solidFill>
                                    <a:srgbClr val="0070C0"/>
                                  </a:solidFill>
                                  <a:latin typeface="Cambria Math" panose="02040503050406030204" pitchFamily="18" charset="0"/>
                                </a:rPr>
                              </m:ctrlPr>
                            </m:sSupPr>
                            <m:e>
                              <m:r>
                                <a:rPr lang="es-ES" sz="2600" i="1">
                                  <a:solidFill>
                                    <a:srgbClr val="0070C0"/>
                                  </a:solidFill>
                                  <a:latin typeface="Cambria Math" panose="02040503050406030204" pitchFamily="18" charset="0"/>
                                </a:rPr>
                                <m:t>𝑦</m:t>
                              </m:r>
                            </m:e>
                            <m:sup>
                              <m:r>
                                <a:rPr lang="es-ES" sz="2600" i="1">
                                  <a:solidFill>
                                    <a:srgbClr val="0070C0"/>
                                  </a:solidFill>
                                  <a:latin typeface="Cambria Math" panose="02040503050406030204" pitchFamily="18" charset="0"/>
                                </a:rPr>
                                <m:t>2</m:t>
                              </m:r>
                            </m:sup>
                          </m:sSup>
                          <m:r>
                            <a:rPr lang="es-ES" sz="2600" i="1">
                              <a:solidFill>
                                <a:srgbClr val="0070C0"/>
                              </a:solidFill>
                              <a:latin typeface="Cambria Math" panose="02040503050406030204" pitchFamily="18" charset="0"/>
                            </a:rPr>
                            <m:t>+48</m:t>
                          </m:r>
                          <m: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−10</m:t>
                          </m:r>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+351=0</m:t>
                          </m:r>
                        </m:e>
                      </m:borderBox>
                    </m:oMath>
                  </m:oMathPara>
                </a14:m>
                <a:endParaRPr lang="es-ES" sz="2600" dirty="0" smtClean="0">
                  <a:solidFill>
                    <a:srgbClr val="0070C0"/>
                  </a:solidFill>
                </a:endParaRPr>
              </a:p>
              <a:p>
                <a:pPr marL="0" indent="0" algn="just">
                  <a:buNone/>
                </a:pPr>
                <a:r>
                  <a:rPr lang="es-ES" sz="2600" dirty="0" smtClean="0">
                    <a:solidFill>
                      <a:srgbClr val="0070C0"/>
                    </a:solidFill>
                  </a:rPr>
                  <a:t>Buscamos la intersección de ambas circunferencias:</a:t>
                </a:r>
              </a:p>
              <a:p>
                <a:pPr marL="0" indent="0" algn="just">
                  <a:buNone/>
                </a:pPr>
                <a:endParaRPr lang="es-ES" sz="26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65014" y="464749"/>
                <a:ext cx="8073295" cy="5321196"/>
              </a:xfrm>
              <a:blipFill rotWithShape="0">
                <a:blip r:embed="rId2"/>
                <a:stretch>
                  <a:fillRect l="-1737" t="-1718" r="-1360"/>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406057266"/>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solidFill>
                      <a:srgbClr val="FFC00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35815690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65014" y="464748"/>
                <a:ext cx="8073295" cy="6214725"/>
              </a:xfrm>
              <a:solidFill>
                <a:schemeClr val="tx1">
                  <a:lumMod val="95000"/>
                </a:schemeClr>
              </a:solidFill>
            </p:spPr>
            <p:txBody>
              <a:bodyPr>
                <a:normAutofit fontScale="62500" lnSpcReduction="20000"/>
              </a:bodyPr>
              <a:lstStyle/>
              <a:p>
                <a:pPr algn="just"/>
                <a:r>
                  <a:rPr lang="es-ES" sz="2600" dirty="0" smtClean="0">
                    <a:solidFill>
                      <a:schemeClr val="bg1"/>
                    </a:solidFill>
                  </a:rPr>
                  <a:t>Móstoles está a 15km de </a:t>
                </a:r>
                <a:r>
                  <a:rPr lang="es-ES" sz="2600" dirty="0" err="1" smtClean="0">
                    <a:solidFill>
                      <a:schemeClr val="bg1"/>
                    </a:solidFill>
                  </a:rPr>
                  <a:t>Boadilla</a:t>
                </a:r>
                <a:r>
                  <a:rPr lang="es-ES" sz="2600" dirty="0" smtClean="0">
                    <a:solidFill>
                      <a:schemeClr val="bg1"/>
                    </a:solidFill>
                  </a:rPr>
                  <a:t>, y pasa por la M50. ¿En qué punto se encuentra Móstoles?</a:t>
                </a:r>
              </a:p>
              <a:p>
                <a:pPr marL="0" indent="0" algn="just">
                  <a:buNone/>
                </a:pPr>
                <a:r>
                  <a:rPr lang="es-ES" sz="2600" dirty="0" smtClean="0">
                    <a:solidFill>
                      <a:srgbClr val="0070C0"/>
                    </a:solidFill>
                  </a:rPr>
                  <a:t>Buscamos la intersección de ambas circunferencias (la calculada en el apartado a, y la recién calculada):</a:t>
                </a: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600" i="1" smtClean="0">
                              <a:solidFill>
                                <a:srgbClr val="0070C0"/>
                              </a:solidFill>
                              <a:latin typeface="Cambria Math" panose="02040503050406030204" pitchFamily="18" charset="0"/>
                            </a:rPr>
                          </m:ctrlPr>
                        </m:dPr>
                        <m:e>
                          <m:m>
                            <m:mPr>
                              <m:mcs>
                                <m:mc>
                                  <m:mcPr>
                                    <m:count m:val="1"/>
                                    <m:mcJc m:val="center"/>
                                  </m:mcPr>
                                </m:mc>
                              </m:mcs>
                              <m:ctrlPr>
                                <a:rPr lang="es-ES" sz="2600" i="1">
                                  <a:solidFill>
                                    <a:srgbClr val="0070C0"/>
                                  </a:solidFill>
                                  <a:latin typeface="Cambria Math" panose="02040503050406030204" pitchFamily="18" charset="0"/>
                                </a:rPr>
                              </m:ctrlPr>
                            </m:mPr>
                            <m:mr>
                              <m:e>
                                <m:sSup>
                                  <m:sSupPr>
                                    <m:ctrlPr>
                                      <a:rPr lang="es-ES" sz="2600" i="1">
                                        <a:solidFill>
                                          <a:srgbClr val="0070C0"/>
                                        </a:solidFill>
                                        <a:latin typeface="Cambria Math" panose="02040503050406030204" pitchFamily="18" charset="0"/>
                                      </a:rPr>
                                    </m:ctrlPr>
                                  </m:sSupPr>
                                  <m:e>
                                    <m:r>
                                      <a:rPr lang="es-ES" sz="2600" i="1">
                                        <a:solidFill>
                                          <a:srgbClr val="0070C0"/>
                                        </a:solidFill>
                                        <a:latin typeface="Cambria Math" panose="02040503050406030204" pitchFamily="18" charset="0"/>
                                      </a:rPr>
                                      <m:t>𝑥</m:t>
                                    </m:r>
                                  </m:e>
                                  <m:sup>
                                    <m:r>
                                      <a:rPr lang="es-ES" sz="2600" i="1">
                                        <a:solidFill>
                                          <a:srgbClr val="0070C0"/>
                                        </a:solidFill>
                                        <a:latin typeface="Cambria Math" panose="02040503050406030204" pitchFamily="18" charset="0"/>
                                      </a:rPr>
                                      <m:t>2</m:t>
                                    </m:r>
                                  </m:sup>
                                </m:sSup>
                                <m:r>
                                  <a:rPr lang="es-ES" sz="2600" i="1">
                                    <a:solidFill>
                                      <a:srgbClr val="0070C0"/>
                                    </a:solidFill>
                                    <a:latin typeface="Cambria Math" panose="02040503050406030204" pitchFamily="18" charset="0"/>
                                  </a:rPr>
                                  <m:t>+</m:t>
                                </m:r>
                                <m:sSup>
                                  <m:sSupPr>
                                    <m:ctrlPr>
                                      <a:rPr lang="es-ES" sz="2600" i="1">
                                        <a:solidFill>
                                          <a:srgbClr val="0070C0"/>
                                        </a:solidFill>
                                        <a:latin typeface="Cambria Math" panose="02040503050406030204" pitchFamily="18" charset="0"/>
                                      </a:rPr>
                                    </m:ctrlPr>
                                  </m:sSupPr>
                                  <m:e>
                                    <m:r>
                                      <a:rPr lang="es-ES" sz="2600" i="1">
                                        <a:solidFill>
                                          <a:srgbClr val="0070C0"/>
                                        </a:solidFill>
                                        <a:latin typeface="Cambria Math" panose="02040503050406030204" pitchFamily="18" charset="0"/>
                                      </a:rPr>
                                      <m:t>𝑦</m:t>
                                    </m:r>
                                  </m:e>
                                  <m:sup>
                                    <m:r>
                                      <a:rPr lang="es-ES" sz="2600" i="1">
                                        <a:solidFill>
                                          <a:srgbClr val="0070C0"/>
                                        </a:solidFill>
                                        <a:latin typeface="Cambria Math" panose="02040503050406030204" pitchFamily="18" charset="0"/>
                                      </a:rPr>
                                      <m:t>2</m:t>
                                    </m:r>
                                  </m:sup>
                                </m:sSup>
                                <m:r>
                                  <a:rPr lang="es-ES" sz="2600" i="1">
                                    <a:solidFill>
                                      <a:srgbClr val="0070C0"/>
                                    </a:solidFill>
                                    <a:latin typeface="Cambria Math" panose="02040503050406030204" pitchFamily="18" charset="0"/>
                                  </a:rPr>
                                  <m:t>+48</m:t>
                                </m:r>
                                <m: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−10</m:t>
                                </m:r>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+351=0</m:t>
                                </m:r>
                              </m:e>
                            </m:mr>
                            <m:mr>
                              <m:e>
                                <m:sSup>
                                  <m:sSupPr>
                                    <m:ctrlPr>
                                      <a:rPr lang="es-ES" sz="2600" i="1">
                                        <a:solidFill>
                                          <a:srgbClr val="0070C0"/>
                                        </a:solidFill>
                                        <a:latin typeface="Cambria Math" panose="02040503050406030204" pitchFamily="18" charset="0"/>
                                      </a:rPr>
                                    </m:ctrlPr>
                                  </m:sSupPr>
                                  <m:e>
                                    <m:r>
                                      <a:rPr lang="es-ES" sz="2600" i="1">
                                        <a:solidFill>
                                          <a:srgbClr val="0070C0"/>
                                        </a:solidFill>
                                        <a:latin typeface="Cambria Math" panose="02040503050406030204" pitchFamily="18" charset="0"/>
                                      </a:rPr>
                                      <m:t>𝑥</m:t>
                                    </m:r>
                                  </m:e>
                                  <m:sup>
                                    <m:r>
                                      <a:rPr lang="es-ES" sz="2600" i="1">
                                        <a:solidFill>
                                          <a:srgbClr val="0070C0"/>
                                        </a:solidFill>
                                        <a:latin typeface="Cambria Math" panose="02040503050406030204" pitchFamily="18" charset="0"/>
                                      </a:rPr>
                                      <m:t>2</m:t>
                                    </m:r>
                                  </m:sup>
                                </m:sSup>
                                <m:r>
                                  <a:rPr lang="es-ES" sz="2600" i="1">
                                    <a:solidFill>
                                      <a:srgbClr val="0070C0"/>
                                    </a:solidFill>
                                    <a:latin typeface="Cambria Math" panose="02040503050406030204" pitchFamily="18" charset="0"/>
                                  </a:rPr>
                                  <m:t>+</m:t>
                                </m:r>
                                <m:sSup>
                                  <m:sSupPr>
                                    <m:ctrlPr>
                                      <a:rPr lang="es-ES" sz="2600" i="1">
                                        <a:solidFill>
                                          <a:srgbClr val="0070C0"/>
                                        </a:solidFill>
                                        <a:latin typeface="Cambria Math" panose="02040503050406030204" pitchFamily="18" charset="0"/>
                                      </a:rPr>
                                    </m:ctrlPr>
                                  </m:sSupPr>
                                  <m:e>
                                    <m:r>
                                      <a:rPr lang="es-ES" sz="2600" i="1">
                                        <a:solidFill>
                                          <a:srgbClr val="0070C0"/>
                                        </a:solidFill>
                                        <a:latin typeface="Cambria Math" panose="02040503050406030204" pitchFamily="18" charset="0"/>
                                      </a:rPr>
                                      <m:t>𝑦</m:t>
                                    </m:r>
                                  </m:e>
                                  <m:sup>
                                    <m:r>
                                      <a:rPr lang="es-ES" sz="2600" i="1">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r>
                                  <a:rPr lang="es-ES" sz="2600" i="1">
                                    <a:solidFill>
                                      <a:srgbClr val="0070C0"/>
                                    </a:solidFill>
                                    <a:latin typeface="Cambria Math" panose="02040503050406030204" pitchFamily="18" charset="0"/>
                                  </a:rPr>
                                  <m:t>601</m:t>
                                </m:r>
                                <m:r>
                                  <a:rPr lang="es-ES" sz="2600" b="0" i="1" smtClean="0">
                                    <a:solidFill>
                                      <a:srgbClr val="0070C0"/>
                                    </a:solidFill>
                                    <a:latin typeface="Cambria Math" panose="02040503050406030204" pitchFamily="18" charset="0"/>
                                  </a:rPr>
                                  <m:t>=0</m:t>
                                </m:r>
                              </m:e>
                            </m:mr>
                          </m:m>
                        </m:e>
                      </m:d>
                    </m:oMath>
                  </m:oMathPara>
                </a14:m>
                <a:endParaRPr lang="es-ES" sz="2600" dirty="0" smtClean="0">
                  <a:solidFill>
                    <a:srgbClr val="0070C0"/>
                  </a:solidFill>
                </a:endParaRPr>
              </a:p>
              <a:p>
                <a:pPr marL="0" indent="0" algn="just">
                  <a:buNone/>
                </a:pPr>
                <a:r>
                  <a:rPr lang="es-ES" sz="2600" dirty="0" smtClean="0">
                    <a:solidFill>
                      <a:srgbClr val="0070C0"/>
                    </a:solidFill>
                  </a:rPr>
                  <a:t>Para ello, empezamos por restar ambas:</a:t>
                </a:r>
              </a:p>
              <a:p>
                <a:pPr marL="0" indent="0" algn="just">
                  <a:buNone/>
                </a:pPr>
                <a14:m>
                  <m:oMathPara xmlns:m="http://schemas.openxmlformats.org/officeDocument/2006/math">
                    <m:oMathParaPr>
                      <m:jc m:val="centerGroup"/>
                    </m:oMathParaPr>
                    <m:oMath xmlns:m="http://schemas.openxmlformats.org/officeDocument/2006/math">
                      <m:m>
                        <m:mPr>
                          <m:mcs>
                            <m:mc>
                              <m:mcPr>
                                <m:count m:val="5"/>
                                <m:mcJc m:val="center"/>
                              </m:mcPr>
                            </m:mc>
                          </m:mcs>
                          <m:ctrlPr>
                            <a:rPr lang="es-ES" sz="2600" b="0" i="1" smtClean="0">
                              <a:solidFill>
                                <a:srgbClr val="0070C0"/>
                              </a:solidFill>
                              <a:latin typeface="Cambria Math" panose="02040503050406030204" pitchFamily="18" charset="0"/>
                            </a:rPr>
                          </m:ctrlPr>
                        </m:mPr>
                        <m:mr>
                          <m:e>
                            <m:r>
                              <a:rPr lang="es-ES" sz="2600" i="1">
                                <a:solidFill>
                                  <a:srgbClr val="0070C0"/>
                                </a:solidFill>
                                <a:latin typeface="Cambria Math" panose="02040503050406030204" pitchFamily="18" charset="0"/>
                              </a:rPr>
                              <m:t>48</m:t>
                            </m:r>
                            <m: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−10</m:t>
                            </m:r>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+952=0</m:t>
                            </m:r>
                          </m:e>
                          <m:e/>
                          <m:e>
                            <m:r>
                              <a:rPr lang="es-ES" sz="2600" i="1">
                                <a:solidFill>
                                  <a:srgbClr val="0070C0"/>
                                </a:solidFill>
                                <a:latin typeface="Cambria Math" panose="02040503050406030204" pitchFamily="18" charset="0"/>
                              </a:rPr>
                              <m:t>24</m:t>
                            </m:r>
                            <m: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−5</m:t>
                            </m:r>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+476=0</m:t>
                            </m:r>
                          </m:e>
                          <m:e/>
                          <m:e>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m:t>
                            </m:r>
                            <m:f>
                              <m:fPr>
                                <m:ctrlPr>
                                  <a:rPr lang="es-ES" sz="2600" i="1">
                                    <a:solidFill>
                                      <a:srgbClr val="0070C0"/>
                                    </a:solidFill>
                                    <a:latin typeface="Cambria Math" panose="02040503050406030204" pitchFamily="18" charset="0"/>
                                  </a:rPr>
                                </m:ctrlPr>
                              </m:fPr>
                              <m:num>
                                <m:r>
                                  <a:rPr lang="es-ES" sz="2600" i="1">
                                    <a:solidFill>
                                      <a:srgbClr val="0070C0"/>
                                    </a:solidFill>
                                    <a:latin typeface="Cambria Math" panose="02040503050406030204" pitchFamily="18" charset="0"/>
                                  </a:rPr>
                                  <m:t>24</m:t>
                                </m:r>
                                <m: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+476</m:t>
                                </m:r>
                              </m:num>
                              <m:den>
                                <m:r>
                                  <a:rPr lang="es-ES" sz="2600" i="1">
                                    <a:solidFill>
                                      <a:srgbClr val="0070C0"/>
                                    </a:solidFill>
                                    <a:latin typeface="Cambria Math" panose="02040503050406030204" pitchFamily="18" charset="0"/>
                                  </a:rPr>
                                  <m:t>5</m:t>
                                </m:r>
                              </m:den>
                            </m:f>
                          </m:e>
                        </m:mr>
                      </m:m>
                    </m:oMath>
                  </m:oMathPara>
                </a14:m>
                <a:endParaRPr lang="es-ES" sz="2600" b="0" dirty="0" smtClean="0">
                  <a:solidFill>
                    <a:srgbClr val="0070C0"/>
                  </a:solidFill>
                </a:endParaRPr>
              </a:p>
              <a:p>
                <a:pPr marL="0" indent="0" algn="just">
                  <a:buNone/>
                </a:pPr>
                <a:r>
                  <a:rPr lang="es-ES" sz="2600" dirty="0" smtClean="0">
                    <a:solidFill>
                      <a:srgbClr val="0070C0"/>
                    </a:solidFill>
                  </a:rPr>
                  <a:t>Usando la segunda ecuación ahora:</a:t>
                </a:r>
              </a:p>
              <a:p>
                <a:pPr marL="0" indent="0" algn="just">
                  <a:buNone/>
                </a:pPr>
                <a14:m>
                  <m:oMathPara xmlns:m="http://schemas.openxmlformats.org/officeDocument/2006/math">
                    <m:oMathParaPr>
                      <m:jc m:val="centerGroup"/>
                    </m:oMathParaPr>
                    <m:oMath xmlns:m="http://schemas.openxmlformats.org/officeDocument/2006/math">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𝑥</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m:t>
                      </m:r>
                      <m:sSup>
                        <m:sSupPr>
                          <m:ctrlPr>
                            <a:rPr lang="es-ES" sz="2600" b="0" i="1" smtClean="0">
                              <a:solidFill>
                                <a:srgbClr val="0070C0"/>
                              </a:solidFill>
                              <a:latin typeface="Cambria Math" panose="02040503050406030204" pitchFamily="18" charset="0"/>
                            </a:rPr>
                          </m:ctrlPr>
                        </m:sSupPr>
                        <m:e>
                          <m:d>
                            <m:dPr>
                              <m:ctrlPr>
                                <a:rPr lang="es-ES" sz="2600" b="0" i="1" smtClean="0">
                                  <a:solidFill>
                                    <a:srgbClr val="0070C0"/>
                                  </a:solidFill>
                                  <a:latin typeface="Cambria Math" panose="02040503050406030204" pitchFamily="18" charset="0"/>
                                </a:rPr>
                              </m:ctrlPr>
                            </m:dPr>
                            <m:e>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24</m:t>
                                  </m:r>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+476</m:t>
                                  </m:r>
                                </m:num>
                                <m:den>
                                  <m:r>
                                    <a:rPr lang="es-ES" sz="2600" b="0" i="1" smtClean="0">
                                      <a:solidFill>
                                        <a:srgbClr val="0070C0"/>
                                      </a:solidFill>
                                      <a:latin typeface="Cambria Math" panose="02040503050406030204" pitchFamily="18" charset="0"/>
                                    </a:rPr>
                                    <m:t>5</m:t>
                                  </m:r>
                                </m:den>
                              </m:f>
                            </m:e>
                          </m:d>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−601=0</m:t>
                      </m:r>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rgbClr val="0070C0"/>
                          </a:solidFill>
                          <a:latin typeface="Cambria Math" panose="02040503050406030204" pitchFamily="18" charset="0"/>
                        </a:rPr>
                        <m:t>25</m:t>
                      </m:r>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𝑥</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+576</m:t>
                      </m:r>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𝑥</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+226576+22848</m:t>
                      </m:r>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−15025=0</m:t>
                      </m:r>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rgbClr val="0070C0"/>
                          </a:solidFill>
                          <a:latin typeface="Cambria Math" panose="02040503050406030204" pitchFamily="18" charset="0"/>
                        </a:rPr>
                        <m:t>601</m:t>
                      </m:r>
                      <m:sSup>
                        <m:sSupPr>
                          <m:ctrlPr>
                            <a:rPr lang="es-ES" sz="2600" b="0" i="1" smtClean="0">
                              <a:solidFill>
                                <a:srgbClr val="0070C0"/>
                              </a:solidFill>
                              <a:latin typeface="Cambria Math" panose="02040503050406030204" pitchFamily="18" charset="0"/>
                            </a:rPr>
                          </m:ctrlPr>
                        </m:sSupPr>
                        <m:e>
                          <m:r>
                            <a:rPr lang="es-ES" sz="2600" b="0" i="1" smtClean="0">
                              <a:solidFill>
                                <a:srgbClr val="0070C0"/>
                              </a:solidFill>
                              <a:latin typeface="Cambria Math" panose="02040503050406030204" pitchFamily="18" charset="0"/>
                            </a:rPr>
                            <m:t>𝑥</m:t>
                          </m:r>
                        </m:e>
                        <m:sup>
                          <m:r>
                            <a:rPr lang="es-ES" sz="2600" b="0" i="1" smtClean="0">
                              <a:solidFill>
                                <a:srgbClr val="0070C0"/>
                              </a:solidFill>
                              <a:latin typeface="Cambria Math" panose="02040503050406030204" pitchFamily="18" charset="0"/>
                            </a:rPr>
                            <m:t>2</m:t>
                          </m:r>
                        </m:sup>
                      </m:sSup>
                      <m:r>
                        <a:rPr lang="es-ES" sz="2600" b="0" i="1" smtClean="0">
                          <a:solidFill>
                            <a:srgbClr val="0070C0"/>
                          </a:solidFill>
                          <a:latin typeface="Cambria Math" panose="02040503050406030204" pitchFamily="18" charset="0"/>
                        </a:rPr>
                        <m:t>+22848</m:t>
                      </m:r>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+211551=0</m:t>
                      </m:r>
                    </m:oMath>
                  </m:oMathPara>
                </a14:m>
                <a:endParaRPr lang="es-ES" sz="2600" dirty="0" smtClean="0">
                  <a:solidFill>
                    <a:srgbClr val="0070C0"/>
                  </a:solidFill>
                </a:endParaRPr>
              </a:p>
              <a:p>
                <a:pPr marL="0" indent="0" algn="just">
                  <a:buNone/>
                </a:pPr>
                <a:r>
                  <a:rPr lang="es-ES" sz="2600" dirty="0" smtClean="0">
                    <a:solidFill>
                      <a:srgbClr val="0070C0"/>
                    </a:solidFill>
                  </a:rPr>
                  <a:t>Resolviendo: </a:t>
                </a:r>
                <a14:m>
                  <m:oMath xmlns:m="http://schemas.openxmlformats.org/officeDocument/2006/math">
                    <m:r>
                      <a:rPr lang="es-ES" sz="2600" b="0" i="1" smtClean="0">
                        <a:solidFill>
                          <a:srgbClr val="0070C0"/>
                        </a:solidFill>
                        <a:latin typeface="Cambria Math" panose="02040503050406030204" pitchFamily="18" charset="0"/>
                      </a:rPr>
                      <m:t>𝐴</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−22.06,−10.7</m:t>
                        </m:r>
                      </m:e>
                    </m:d>
                  </m:oMath>
                </a14:m>
                <a:r>
                  <a:rPr lang="es-ES" sz="2600" i="1" dirty="0" smtClean="0">
                    <a:solidFill>
                      <a:srgbClr val="0070C0"/>
                    </a:solidFill>
                  </a:rPr>
                  <a:t> y </a:t>
                </a:r>
                <a14:m>
                  <m:oMath xmlns:m="http://schemas.openxmlformats.org/officeDocument/2006/math">
                    <m:r>
                      <a:rPr lang="es-ES" sz="2600" b="0" i="1" smtClean="0">
                        <a:solidFill>
                          <a:srgbClr val="0070C0"/>
                        </a:solidFill>
                        <a:latin typeface="Cambria Math" panose="02040503050406030204" pitchFamily="18" charset="0"/>
                      </a:rPr>
                      <m:t>𝐵</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−16,18.6</m:t>
                        </m:r>
                      </m:e>
                    </m:d>
                  </m:oMath>
                </a14:m>
                <a:r>
                  <a:rPr lang="es-ES" sz="2600" i="1" dirty="0" smtClean="0">
                    <a:solidFill>
                      <a:srgbClr val="0070C0"/>
                    </a:solidFill>
                  </a:rPr>
                  <a:t>, dos soluciones.</a:t>
                </a:r>
              </a:p>
              <a:p>
                <a:pPr marL="0" indent="0" algn="just">
                  <a:buNone/>
                </a:pPr>
                <a:r>
                  <a:rPr lang="es-ES" sz="2600" dirty="0" smtClean="0">
                    <a:solidFill>
                      <a:srgbClr val="0070C0"/>
                    </a:solidFill>
                  </a:rPr>
                  <a:t>Sabiendo que Móstoles está al sur de </a:t>
                </a:r>
                <a:r>
                  <a:rPr lang="es-ES" sz="2600" dirty="0" err="1" smtClean="0">
                    <a:solidFill>
                      <a:srgbClr val="0070C0"/>
                    </a:solidFill>
                  </a:rPr>
                  <a:t>Boadilla</a:t>
                </a:r>
                <a:r>
                  <a:rPr lang="es-ES" sz="2600" dirty="0" smtClean="0">
                    <a:solidFill>
                      <a:srgbClr val="0070C0"/>
                    </a:solidFill>
                  </a:rPr>
                  <a:t> (</a:t>
                </a:r>
                <a:r>
                  <a:rPr lang="es-ES" sz="2600" dirty="0" err="1" smtClean="0">
                    <a:solidFill>
                      <a:srgbClr val="0070C0"/>
                    </a:solidFill>
                  </a:rPr>
                  <a:t>cordenada</a:t>
                </a:r>
                <a:r>
                  <a:rPr lang="es-ES" sz="2600" dirty="0" smtClean="0">
                    <a:solidFill>
                      <a:srgbClr val="0070C0"/>
                    </a:solidFill>
                  </a:rPr>
                  <a:t> </a:t>
                </a:r>
                <a14:m>
                  <m:oMath xmlns:m="http://schemas.openxmlformats.org/officeDocument/2006/math">
                    <m:r>
                      <m:rPr>
                        <m:sty m:val="p"/>
                      </m:rPr>
                      <a:rPr lang="es-ES" sz="2600" b="0" i="0" smtClean="0">
                        <a:solidFill>
                          <a:srgbClr val="0070C0"/>
                        </a:solidFill>
                        <a:latin typeface="Cambria Math" panose="02040503050406030204" pitchFamily="18" charset="0"/>
                      </a:rPr>
                      <m:t>y</m:t>
                    </m:r>
                  </m:oMath>
                </a14:m>
                <a:r>
                  <a:rPr lang="es-ES" sz="2600" dirty="0" smtClean="0">
                    <a:solidFill>
                      <a:srgbClr val="0070C0"/>
                    </a:solidFill>
                  </a:rPr>
                  <a:t> inferior), la solución debe ser la primera:</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600" b="0" i="1" smtClean="0">
                              <a:solidFill>
                                <a:srgbClr val="0070C0"/>
                              </a:solidFill>
                              <a:latin typeface="Cambria Math" panose="02040503050406030204" pitchFamily="18" charset="0"/>
                            </a:rPr>
                          </m:ctrlPr>
                        </m:borderBoxPr>
                        <m:e>
                          <m:r>
                            <a:rPr lang="es-ES" sz="2600" b="0" i="1" smtClean="0">
                              <a:solidFill>
                                <a:srgbClr val="0070C0"/>
                              </a:solidFill>
                              <a:latin typeface="Cambria Math" panose="02040503050406030204" pitchFamily="18" charset="0"/>
                            </a:rPr>
                            <m:t>𝑀</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−22.06,−10.7</m:t>
                              </m:r>
                            </m:e>
                          </m:d>
                        </m:e>
                      </m:borderBox>
                    </m:oMath>
                  </m:oMathPara>
                </a14:m>
                <a:endParaRPr lang="es-ES" sz="2600" b="0" i="1" dirty="0" smtClean="0">
                  <a:solidFill>
                    <a:srgbClr val="0070C0"/>
                  </a:solidFill>
                </a:endParaRPr>
              </a:p>
              <a:p>
                <a:pPr marL="0" indent="0" algn="just">
                  <a:buNone/>
                </a:pPr>
                <a:r>
                  <a:rPr lang="es-ES" sz="2600" dirty="0" smtClean="0">
                    <a:solidFill>
                      <a:srgbClr val="0070C0"/>
                    </a:solidFill>
                  </a:rPr>
                  <a:t>Como ejercicio, puede comprobarse que efectivamente está aproximadamente a 15km.</a:t>
                </a:r>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65014" y="464748"/>
                <a:ext cx="8073295" cy="6214725"/>
              </a:xfrm>
              <a:blipFill rotWithShape="0">
                <a:blip r:embed="rId2"/>
                <a:stretch>
                  <a:fillRect l="-680" t="-1176" r="-453"/>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406057266"/>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solidFill>
                      <a:srgbClr val="FFC00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311587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44137" y="1483132"/>
            <a:ext cx="8521798" cy="5265654"/>
          </a:xfrm>
          <a:solidFill>
            <a:schemeClr val="tx1">
              <a:lumMod val="85000"/>
            </a:schemeClr>
          </a:solidFill>
        </p:spPr>
        <p:txBody>
          <a:bodyPr>
            <a:normAutofit/>
          </a:bodyPr>
          <a:lstStyle/>
          <a:p>
            <a:r>
              <a:rPr lang="es-ES" sz="2600" u="sng" dirty="0" smtClean="0">
                <a:solidFill>
                  <a:schemeClr val="bg1"/>
                </a:solidFill>
              </a:rPr>
              <a:t>Vectores. Definición. Geometría plana</a:t>
            </a:r>
          </a:p>
          <a:p>
            <a:pPr lvl="1"/>
            <a:r>
              <a:rPr lang="es-ES" sz="2600" dirty="0" smtClean="0">
                <a:solidFill>
                  <a:schemeClr val="bg1"/>
                </a:solidFill>
              </a:rPr>
              <a:t>Módulo de un vector. Investiga por tu cuenta</a:t>
            </a:r>
            <a:endParaRPr lang="es-ES" sz="2400" dirty="0" smtClean="0">
              <a:solidFill>
                <a:schemeClr val="bg1"/>
              </a:solidFill>
            </a:endParaRPr>
          </a:p>
        </p:txBody>
      </p:sp>
      <p:pic>
        <p:nvPicPr>
          <p:cNvPr id="5" name="Imagen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64487" y="2723886"/>
            <a:ext cx="4482277" cy="4024900"/>
          </a:xfrm>
          <a:prstGeom prst="rect">
            <a:avLst/>
          </a:prstGeom>
        </p:spPr>
      </p:pic>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1. Vector. definición</a:t>
            </a:r>
          </a:p>
        </p:txBody>
      </p:sp>
      <p:cxnSp>
        <p:nvCxnSpPr>
          <p:cNvPr id="9" name="Conector recto de flecha 8"/>
          <p:cNvCxnSpPr/>
          <p:nvPr/>
        </p:nvCxnSpPr>
        <p:spPr>
          <a:xfrm flipV="1">
            <a:off x="2360023" y="3074127"/>
            <a:ext cx="1945301" cy="14804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uadroTexto 6"/>
              <p:cNvSpPr txBox="1"/>
              <p:nvPr/>
            </p:nvSpPr>
            <p:spPr>
              <a:xfrm>
                <a:off x="5623610" y="4373706"/>
                <a:ext cx="3342325" cy="1200329"/>
              </a:xfrm>
              <a:prstGeom prst="rect">
                <a:avLst/>
              </a:prstGeom>
              <a:solidFill>
                <a:schemeClr val="tx1">
                  <a:lumMod val="95000"/>
                </a:schemeClr>
              </a:solidFill>
            </p:spPr>
            <p:txBody>
              <a:bodyPr wrap="none" rtlCol="0">
                <a:spAutoFit/>
              </a:bodyPr>
              <a:lstStyle/>
              <a:p>
                <a:r>
                  <a:rPr lang="es-ES" dirty="0" smtClean="0">
                    <a:solidFill>
                      <a:schemeClr val="bg1"/>
                    </a:solidFill>
                  </a:rPr>
                  <a:t>El módulo del vector </a:t>
                </a:r>
                <a14:m>
                  <m:oMath xmlns:m="http://schemas.openxmlformats.org/officeDocument/2006/math">
                    <m:acc>
                      <m:accPr>
                        <m:chr m:val="⃗"/>
                        <m:ctrlPr>
                          <a:rPr lang="es-ES" b="0" i="1" smtClean="0">
                            <a:solidFill>
                              <a:schemeClr val="bg1"/>
                            </a:solidFill>
                            <a:latin typeface="Cambria Math" panose="02040503050406030204" pitchFamily="18" charset="0"/>
                          </a:rPr>
                        </m:ctrlPr>
                      </m:accPr>
                      <m:e>
                        <m:r>
                          <a:rPr lang="es-ES" b="0" i="1" smtClean="0">
                            <a:solidFill>
                              <a:schemeClr val="bg1"/>
                            </a:solidFill>
                            <a:latin typeface="Cambria Math" panose="02040503050406030204" pitchFamily="18" charset="0"/>
                          </a:rPr>
                          <m:t>𝑣</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4,3</m:t>
                        </m:r>
                      </m:e>
                    </m:d>
                  </m:oMath>
                </a14:m>
                <a:r>
                  <a:rPr lang="es-ES" dirty="0" smtClean="0">
                    <a:solidFill>
                      <a:schemeClr val="bg1"/>
                    </a:solidFill>
                  </a:rPr>
                  <a:t> es:</a:t>
                </a:r>
              </a:p>
              <a:p>
                <a:pPr/>
                <a14:m>
                  <m:oMathPara xmlns:m="http://schemas.openxmlformats.org/officeDocument/2006/math">
                    <m:oMathParaPr>
                      <m:jc m:val="centerGroup"/>
                    </m:oMathParaPr>
                    <m:oMath xmlns:m="http://schemas.openxmlformats.org/officeDocument/2006/math">
                      <m:d>
                        <m:dPr>
                          <m:begChr m:val="|"/>
                          <m:endChr m:val="|"/>
                          <m:ctrlPr>
                            <a:rPr lang="es-ES" b="0" i="1" dirty="0" smtClean="0">
                              <a:solidFill>
                                <a:schemeClr val="bg1"/>
                              </a:solidFill>
                              <a:latin typeface="Cambria Math" panose="02040503050406030204" pitchFamily="18" charset="0"/>
                            </a:rPr>
                          </m:ctrlPr>
                        </m:dPr>
                        <m:e>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𝑣</m:t>
                              </m:r>
                            </m:e>
                          </m:acc>
                        </m:e>
                      </m:d>
                      <m:r>
                        <a:rPr lang="es-ES" b="0" i="1" dirty="0" smtClean="0">
                          <a:solidFill>
                            <a:schemeClr val="bg1"/>
                          </a:solidFill>
                          <a:latin typeface="Cambria Math" panose="02040503050406030204" pitchFamily="18" charset="0"/>
                        </a:rPr>
                        <m:t>=5</m:t>
                      </m:r>
                    </m:oMath>
                  </m:oMathPara>
                </a14:m>
                <a:endParaRPr lang="es-ES" dirty="0" smtClean="0">
                  <a:solidFill>
                    <a:schemeClr val="bg1"/>
                  </a:solidFill>
                </a:endParaRPr>
              </a:p>
              <a:p>
                <a:endParaRPr lang="es-ES" dirty="0">
                  <a:solidFill>
                    <a:schemeClr val="bg1"/>
                  </a:solidFill>
                </a:endParaRPr>
              </a:p>
              <a:p>
                <a:r>
                  <a:rPr lang="es-ES" dirty="0" smtClean="0">
                    <a:solidFill>
                      <a:schemeClr val="bg1"/>
                    </a:solidFill>
                  </a:rPr>
                  <a:t>¿Cómo?</a:t>
                </a:r>
              </a:p>
            </p:txBody>
          </p:sp>
        </mc:Choice>
        <mc:Fallback xmlns="">
          <p:sp>
            <p:nvSpPr>
              <p:cNvPr id="7" name="CuadroTexto 6"/>
              <p:cNvSpPr txBox="1">
                <a:spLocks noRot="1" noChangeAspect="1" noMove="1" noResize="1" noEditPoints="1" noAdjustHandles="1" noChangeArrowheads="1" noChangeShapeType="1" noTextEdit="1"/>
              </p:cNvSpPr>
              <p:nvPr/>
            </p:nvSpPr>
            <p:spPr>
              <a:xfrm>
                <a:off x="5623610" y="4373706"/>
                <a:ext cx="3342325" cy="1200329"/>
              </a:xfrm>
              <a:prstGeom prst="rect">
                <a:avLst/>
              </a:prstGeom>
              <a:blipFill>
                <a:blip r:embed="rId4"/>
                <a:stretch>
                  <a:fillRect l="-1642" t="-7107" r="-547" b="-710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5623610" y="2723886"/>
                <a:ext cx="3346219" cy="1477328"/>
              </a:xfrm>
              <a:prstGeom prst="rect">
                <a:avLst/>
              </a:prstGeom>
              <a:solidFill>
                <a:schemeClr val="tx1">
                  <a:lumMod val="95000"/>
                </a:schemeClr>
              </a:solidFill>
            </p:spPr>
            <p:txBody>
              <a:bodyPr wrap="square" rtlCol="0">
                <a:spAutoFit/>
              </a:bodyPr>
              <a:lstStyle/>
              <a:p>
                <a:r>
                  <a:rPr lang="es-ES" dirty="0" smtClean="0">
                    <a:solidFill>
                      <a:schemeClr val="bg1"/>
                    </a:solidFill>
                  </a:rPr>
                  <a:t>El modulo de un vector </a:t>
                </a:r>
                <a14:m>
                  <m:oMath xmlns:m="http://schemas.openxmlformats.org/officeDocument/2006/math">
                    <m:acc>
                      <m:accPr>
                        <m:chr m:val="⃗"/>
                        <m:ctrlPr>
                          <a:rPr lang="es-ES" b="0" i="1" smtClean="0">
                            <a:solidFill>
                              <a:schemeClr val="bg1"/>
                            </a:solidFill>
                            <a:latin typeface="Cambria Math" panose="02040503050406030204" pitchFamily="18" charset="0"/>
                          </a:rPr>
                        </m:ctrlPr>
                      </m:accPr>
                      <m:e>
                        <m:r>
                          <a:rPr lang="es-ES" b="0" i="1" smtClean="0">
                            <a:solidFill>
                              <a:schemeClr val="bg1"/>
                            </a:solidFill>
                            <a:latin typeface="Cambria Math" panose="02040503050406030204" pitchFamily="18" charset="0"/>
                          </a:rPr>
                          <m:t>𝑣</m:t>
                        </m:r>
                      </m:e>
                    </m:acc>
                  </m:oMath>
                </a14:m>
                <a:r>
                  <a:rPr lang="es-ES" dirty="0" smtClean="0">
                    <a:solidFill>
                      <a:schemeClr val="bg1"/>
                    </a:solidFill>
                  </a:rPr>
                  <a:t> se representa con dos barras verticales:</a:t>
                </a:r>
              </a:p>
              <a:p>
                <a:pPr/>
                <a14:m>
                  <m:oMathPara xmlns:m="http://schemas.openxmlformats.org/officeDocument/2006/math">
                    <m:oMathParaPr>
                      <m:jc m:val="centerGroup"/>
                    </m:oMathParaPr>
                    <m:oMath xmlns:m="http://schemas.openxmlformats.org/officeDocument/2006/math">
                      <m:d>
                        <m:dPr>
                          <m:begChr m:val="|"/>
                          <m:endChr m:val="|"/>
                          <m:ctrlPr>
                            <a:rPr lang="es-ES" b="0" i="1" dirty="0" smtClean="0">
                              <a:solidFill>
                                <a:schemeClr val="bg1"/>
                              </a:solidFill>
                              <a:latin typeface="Cambria Math" panose="02040503050406030204" pitchFamily="18" charset="0"/>
                            </a:rPr>
                          </m:ctrlPr>
                        </m:dPr>
                        <m:e>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𝑣</m:t>
                              </m:r>
                            </m:e>
                          </m:acc>
                        </m:e>
                      </m:d>
                    </m:oMath>
                  </m:oMathPara>
                </a14:m>
                <a:endParaRPr lang="es-ES" dirty="0" smtClean="0">
                  <a:solidFill>
                    <a:schemeClr val="bg1"/>
                  </a:solidFill>
                </a:endParaRPr>
              </a:p>
              <a:p>
                <a:r>
                  <a:rPr lang="es-ES" dirty="0" smtClean="0">
                    <a:solidFill>
                      <a:schemeClr val="bg1"/>
                    </a:solidFill>
                  </a:rPr>
                  <a:t>Indica cuánto mide el vector</a:t>
                </a:r>
                <a:endParaRPr lang="es-ES" dirty="0">
                  <a:solidFill>
                    <a:schemeClr val="bg1"/>
                  </a:solidFill>
                </a:endParaRPr>
              </a:p>
            </p:txBody>
          </p:sp>
        </mc:Choice>
        <mc:Fallback xmlns="">
          <p:sp>
            <p:nvSpPr>
              <p:cNvPr id="11" name="CuadroTexto 10"/>
              <p:cNvSpPr txBox="1">
                <a:spLocks noRot="1" noChangeAspect="1" noMove="1" noResize="1" noEditPoints="1" noAdjustHandles="1" noChangeArrowheads="1" noChangeShapeType="1" noTextEdit="1"/>
              </p:cNvSpPr>
              <p:nvPr/>
            </p:nvSpPr>
            <p:spPr>
              <a:xfrm>
                <a:off x="5623610" y="2723886"/>
                <a:ext cx="3346219" cy="1477328"/>
              </a:xfrm>
              <a:prstGeom prst="rect">
                <a:avLst/>
              </a:prstGeom>
              <a:blipFill rotWithShape="0">
                <a:blip r:embed="rId5"/>
                <a:stretch>
                  <a:fillRect l="-1642" t="-5785" b="-5785"/>
                </a:stretch>
              </a:blipFill>
            </p:spPr>
            <p:txBody>
              <a:bodyPr/>
              <a:lstStyle/>
              <a:p>
                <a:r>
                  <a:rPr lang="es-ES">
                    <a:noFill/>
                  </a:rPr>
                  <a:t> </a:t>
                </a:r>
              </a:p>
            </p:txBody>
          </p:sp>
        </mc:Fallback>
      </mc:AlternateContent>
      <p:sp>
        <p:nvSpPr>
          <p:cNvPr id="8" name="Estrella de 7 puntas 7"/>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2</a:t>
            </a:r>
            <a:endParaRPr lang="es-ES" b="1" dirty="0">
              <a:solidFill>
                <a:schemeClr val="bg1"/>
              </a:solidFill>
            </a:endParaRPr>
          </a:p>
        </p:txBody>
      </p:sp>
      <mc:AlternateContent xmlns:mc="http://schemas.openxmlformats.org/markup-compatibility/2006" xmlns:a14="http://schemas.microsoft.com/office/drawing/2010/main">
        <mc:Choice Requires="a14">
          <p:sp>
            <p:nvSpPr>
              <p:cNvPr id="10" name="CuadroTexto 9"/>
              <p:cNvSpPr txBox="1"/>
              <p:nvPr/>
            </p:nvSpPr>
            <p:spPr>
              <a:xfrm>
                <a:off x="6153304" y="5574035"/>
                <a:ext cx="1876347" cy="778739"/>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borderBox>
                        <m:borderBoxPr>
                          <m:ctrlPr>
                            <a:rPr lang="es-ES" b="0" i="1" smtClean="0">
                              <a:solidFill>
                                <a:schemeClr val="bg1"/>
                              </a:solidFill>
                              <a:latin typeface="Cambria Math" panose="02040503050406030204" pitchFamily="18" charset="0"/>
                            </a:rPr>
                          </m:ctrlPr>
                        </m:borderBoxPr>
                        <m:e>
                          <m:d>
                            <m:dPr>
                              <m:begChr m:val="|"/>
                              <m:endChr m:val="|"/>
                              <m:ctrlPr>
                                <a:rPr lang="es-ES" i="1">
                                  <a:solidFill>
                                    <a:schemeClr val="bg1"/>
                                  </a:solidFill>
                                  <a:latin typeface="Cambria Math" panose="02040503050406030204" pitchFamily="18" charset="0"/>
                                </a:rPr>
                              </m:ctrlPr>
                            </m:dPr>
                            <m:e>
                              <m:acc>
                                <m:accPr>
                                  <m:chr m:val="⃗"/>
                                  <m:ctrlPr>
                                    <a:rPr lang="es-ES" i="1">
                                      <a:solidFill>
                                        <a:schemeClr val="bg1"/>
                                      </a:solidFill>
                                      <a:latin typeface="Cambria Math" panose="02040503050406030204" pitchFamily="18" charset="0"/>
                                    </a:rPr>
                                  </m:ctrlPr>
                                </m:accPr>
                                <m:e>
                                  <m:r>
                                    <a:rPr lang="es-ES" i="1">
                                      <a:solidFill>
                                        <a:schemeClr val="bg1"/>
                                      </a:solidFill>
                                      <a:latin typeface="Cambria Math" panose="02040503050406030204" pitchFamily="18" charset="0"/>
                                    </a:rPr>
                                    <m:t>𝑣</m:t>
                                  </m:r>
                                </m:e>
                              </m:acc>
                            </m:e>
                          </m:d>
                          <m:r>
                            <a:rPr lang="es-ES" i="1">
                              <a:solidFill>
                                <a:schemeClr val="bg1"/>
                              </a:solidFill>
                              <a:latin typeface="Cambria Math" panose="02040503050406030204" pitchFamily="18" charset="0"/>
                            </a:rPr>
                            <m:t>=</m:t>
                          </m:r>
                          <m:rad>
                            <m:radPr>
                              <m:degHide m:val="on"/>
                              <m:ctrlPr>
                                <a:rPr lang="es-ES" i="1">
                                  <a:solidFill>
                                    <a:schemeClr val="bg1"/>
                                  </a:solidFill>
                                  <a:latin typeface="Cambria Math" panose="02040503050406030204" pitchFamily="18" charset="0"/>
                                </a:rPr>
                              </m:ctrlPr>
                            </m:radPr>
                            <m:deg/>
                            <m:e>
                              <m:sSubSup>
                                <m:sSubSupPr>
                                  <m:ctrlPr>
                                    <a:rPr lang="es-ES" i="1">
                                      <a:solidFill>
                                        <a:schemeClr val="bg1"/>
                                      </a:solidFill>
                                      <a:latin typeface="Cambria Math" panose="02040503050406030204" pitchFamily="18" charset="0"/>
                                    </a:rPr>
                                  </m:ctrlPr>
                                </m:sSubSupPr>
                                <m:e>
                                  <m:r>
                                    <a:rPr lang="es-ES" i="1">
                                      <a:solidFill>
                                        <a:schemeClr val="bg1"/>
                                      </a:solidFill>
                                      <a:latin typeface="Cambria Math" panose="02040503050406030204" pitchFamily="18" charset="0"/>
                                    </a:rPr>
                                    <m:t>𝑣</m:t>
                                  </m:r>
                                </m:e>
                                <m:sub>
                                  <m:r>
                                    <a:rPr lang="es-ES" i="1">
                                      <a:solidFill>
                                        <a:schemeClr val="bg1"/>
                                      </a:solidFill>
                                      <a:latin typeface="Cambria Math" panose="02040503050406030204" pitchFamily="18" charset="0"/>
                                    </a:rPr>
                                    <m:t>𝑥</m:t>
                                  </m:r>
                                </m:sub>
                                <m:sup>
                                  <m:r>
                                    <a:rPr lang="es-ES" i="1">
                                      <a:solidFill>
                                        <a:schemeClr val="bg1"/>
                                      </a:solidFill>
                                      <a:latin typeface="Cambria Math" panose="02040503050406030204" pitchFamily="18" charset="0"/>
                                    </a:rPr>
                                    <m:t>2</m:t>
                                  </m:r>
                                </m:sup>
                              </m:sSubSup>
                              <m:r>
                                <a:rPr lang="es-ES" i="1">
                                  <a:solidFill>
                                    <a:schemeClr val="bg1"/>
                                  </a:solidFill>
                                  <a:latin typeface="Cambria Math" panose="02040503050406030204" pitchFamily="18" charset="0"/>
                                </a:rPr>
                                <m:t>+</m:t>
                              </m:r>
                              <m:sSubSup>
                                <m:sSubSupPr>
                                  <m:ctrlPr>
                                    <a:rPr lang="es-ES" i="1">
                                      <a:solidFill>
                                        <a:schemeClr val="bg1"/>
                                      </a:solidFill>
                                      <a:latin typeface="Cambria Math" panose="02040503050406030204" pitchFamily="18" charset="0"/>
                                    </a:rPr>
                                  </m:ctrlPr>
                                </m:sSubSupPr>
                                <m:e>
                                  <m:r>
                                    <a:rPr lang="es-ES" i="1">
                                      <a:solidFill>
                                        <a:schemeClr val="bg1"/>
                                      </a:solidFill>
                                      <a:latin typeface="Cambria Math" panose="02040503050406030204" pitchFamily="18" charset="0"/>
                                    </a:rPr>
                                    <m:t>𝑣</m:t>
                                  </m:r>
                                </m:e>
                                <m:sub>
                                  <m:r>
                                    <a:rPr lang="es-ES" i="1">
                                      <a:solidFill>
                                        <a:schemeClr val="bg1"/>
                                      </a:solidFill>
                                      <a:latin typeface="Cambria Math" panose="02040503050406030204" pitchFamily="18" charset="0"/>
                                    </a:rPr>
                                    <m:t>𝑦</m:t>
                                  </m:r>
                                </m:sub>
                                <m:sup>
                                  <m:r>
                                    <a:rPr lang="es-ES" i="1">
                                      <a:solidFill>
                                        <a:schemeClr val="bg1"/>
                                      </a:solidFill>
                                      <a:latin typeface="Cambria Math" panose="02040503050406030204" pitchFamily="18" charset="0"/>
                                    </a:rPr>
                                    <m:t>2</m:t>
                                  </m:r>
                                </m:sup>
                              </m:sSubSup>
                            </m:e>
                          </m:rad>
                        </m:e>
                      </m:borderBox>
                    </m:oMath>
                  </m:oMathPara>
                </a14:m>
                <a:endParaRPr lang="es-ES" dirty="0" smtClean="0">
                  <a:solidFill>
                    <a:schemeClr val="bg1"/>
                  </a:solidFill>
                </a:endParaRPr>
              </a:p>
            </p:txBody>
          </p:sp>
        </mc:Choice>
        <mc:Fallback xmlns="">
          <p:sp>
            <p:nvSpPr>
              <p:cNvPr id="10" name="CuadroTexto 9"/>
              <p:cNvSpPr txBox="1">
                <a:spLocks noRot="1" noChangeAspect="1" noMove="1" noResize="1" noEditPoints="1" noAdjustHandles="1" noChangeArrowheads="1" noChangeShapeType="1" noTextEdit="1"/>
              </p:cNvSpPr>
              <p:nvPr/>
            </p:nvSpPr>
            <p:spPr>
              <a:xfrm>
                <a:off x="6153304" y="5574035"/>
                <a:ext cx="1876347" cy="778739"/>
              </a:xfrm>
              <a:prstGeom prst="rect">
                <a:avLst/>
              </a:prstGeom>
              <a:blipFill>
                <a:blip r:embed="rId6"/>
                <a:stretch>
                  <a:fillRect/>
                </a:stretch>
              </a:blipFill>
            </p:spPr>
            <p:txBody>
              <a:bodyPr/>
              <a:lstStyle/>
              <a:p>
                <a:r>
                  <a:rPr lang="es-ES">
                    <a:noFill/>
                  </a:rPr>
                  <a:t> </a:t>
                </a:r>
              </a:p>
            </p:txBody>
          </p:sp>
        </mc:Fallback>
      </mc:AlternateContent>
      <p:pic>
        <p:nvPicPr>
          <p:cNvPr id="12" name="Picture 2" descr="Resultado de imagen de death note"/>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154" y="1297577"/>
            <a:ext cx="1601297" cy="8935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n de nex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0335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13. Otros</a:t>
            </a:r>
            <a:endParaRPr lang="es-ES" dirty="0">
              <a:solidFill>
                <a:schemeClr val="bg1"/>
              </a:solidFill>
            </a:endParaRPr>
          </a:p>
        </p:txBody>
      </p:sp>
      <p:sp>
        <p:nvSpPr>
          <p:cNvPr id="16" name="Marcador de contenido 2"/>
          <p:cNvSpPr>
            <a:spLocks noGrp="1"/>
          </p:cNvSpPr>
          <p:nvPr>
            <p:ph idx="1"/>
          </p:nvPr>
        </p:nvSpPr>
        <p:spPr>
          <a:xfrm>
            <a:off x="243841" y="1725990"/>
            <a:ext cx="7922697" cy="4143587"/>
          </a:xfrm>
          <a:solidFill>
            <a:schemeClr val="tx1">
              <a:lumMod val="95000"/>
            </a:schemeClr>
          </a:solidFill>
        </p:spPr>
        <p:txBody>
          <a:bodyPr>
            <a:normAutofit fontScale="92500" lnSpcReduction="10000"/>
          </a:bodyPr>
          <a:lstStyle/>
          <a:p>
            <a:pPr algn="just"/>
            <a:r>
              <a:rPr lang="es-ES" sz="2600" dirty="0" smtClean="0">
                <a:solidFill>
                  <a:schemeClr val="bg1"/>
                </a:solidFill>
              </a:rPr>
              <a:t>Punto simétrico a un punto dado respecto a otro (p.170)</a:t>
            </a:r>
          </a:p>
          <a:p>
            <a:pPr algn="just"/>
            <a:r>
              <a:rPr lang="es-ES" sz="2600" dirty="0" smtClean="0">
                <a:solidFill>
                  <a:schemeClr val="bg1"/>
                </a:solidFill>
              </a:rPr>
              <a:t>Punto simétrico a uno dado respecto a una recta</a:t>
            </a:r>
          </a:p>
          <a:p>
            <a:pPr algn="just"/>
            <a:r>
              <a:rPr lang="es-ES" sz="2600" dirty="0" smtClean="0">
                <a:solidFill>
                  <a:schemeClr val="bg1"/>
                </a:solidFill>
              </a:rPr>
              <a:t>¿Cuándo tres puntos están alineados? (p171)</a:t>
            </a:r>
          </a:p>
          <a:p>
            <a:pPr algn="just"/>
            <a:r>
              <a:rPr lang="es-ES" sz="2600" dirty="0" smtClean="0">
                <a:solidFill>
                  <a:schemeClr val="bg1"/>
                </a:solidFill>
              </a:rPr>
              <a:t>Cómo obtener un vector perpendicular a otro cambiando las coordenadas (p.175)</a:t>
            </a:r>
          </a:p>
          <a:p>
            <a:pPr algn="just"/>
            <a:r>
              <a:rPr lang="es-ES" sz="2600" dirty="0" smtClean="0">
                <a:solidFill>
                  <a:schemeClr val="bg1"/>
                </a:solidFill>
              </a:rPr>
              <a:t>Nomenclatura: eje de abscisas/ordenadas</a:t>
            </a:r>
          </a:p>
          <a:p>
            <a:pPr algn="just"/>
            <a:r>
              <a:rPr lang="es-ES" sz="2600" dirty="0" smtClean="0">
                <a:solidFill>
                  <a:schemeClr val="bg1"/>
                </a:solidFill>
              </a:rPr>
              <a:t>Mediatrices, medianas, bisectrices // </a:t>
            </a:r>
            <a:r>
              <a:rPr lang="es-ES" sz="2600" dirty="0" err="1" smtClean="0">
                <a:solidFill>
                  <a:schemeClr val="bg1"/>
                </a:solidFill>
              </a:rPr>
              <a:t>circuncentro</a:t>
            </a:r>
            <a:r>
              <a:rPr lang="es-ES" sz="2600" dirty="0" smtClean="0">
                <a:solidFill>
                  <a:schemeClr val="bg1"/>
                </a:solidFill>
              </a:rPr>
              <a:t>, </a:t>
            </a:r>
            <a:r>
              <a:rPr lang="es-ES" sz="2600" dirty="0" err="1" smtClean="0">
                <a:solidFill>
                  <a:schemeClr val="bg1"/>
                </a:solidFill>
              </a:rPr>
              <a:t>incentro</a:t>
            </a:r>
            <a:r>
              <a:rPr lang="es-ES" sz="2600" dirty="0" smtClean="0">
                <a:solidFill>
                  <a:schemeClr val="bg1"/>
                </a:solidFill>
              </a:rPr>
              <a:t>, baricentro</a:t>
            </a:r>
          </a:p>
        </p:txBody>
      </p:sp>
      <p:graphicFrame>
        <p:nvGraphicFramePr>
          <p:cNvPr id="4" name="Tabla 3"/>
          <p:cNvGraphicFramePr>
            <a:graphicFrameLocks noGrp="1"/>
          </p:cNvGraphicFramePr>
          <p:nvPr>
            <p:extLst>
              <p:ext uri="{D42A27DB-BD31-4B8C-83A1-F6EECF244321}">
                <p14:modId xmlns:p14="http://schemas.microsoft.com/office/powerpoint/2010/main" val="3105383383"/>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solidFill>
                      <a:srgbClr val="00B0F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solidFill>
                      <a:srgbClr val="00B0F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solidFill>
                      <a:srgbClr val="00B0F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solidFill>
                      <a:srgbClr val="00B0F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solidFill>
                      <a:srgbClr val="FFC00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2"/>
                  </a:ext>
                </a:extLst>
              </a:tr>
            </a:tbl>
          </a:graphicData>
        </a:graphic>
      </p:graphicFrame>
      <p:sp>
        <p:nvSpPr>
          <p:cNvPr id="5" name="Flecha abajo 4"/>
          <p:cNvSpPr/>
          <p:nvPr/>
        </p:nvSpPr>
        <p:spPr>
          <a:xfrm>
            <a:off x="115330" y="0"/>
            <a:ext cx="576648" cy="72493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a:t>
            </a:r>
            <a:endParaRPr lang="es-ES" dirty="0">
              <a:solidFill>
                <a:srgbClr val="0070C0"/>
              </a:solidFill>
            </a:endParaRPr>
          </a:p>
        </p:txBody>
      </p:sp>
    </p:spTree>
    <p:extLst>
      <p:ext uri="{BB962C8B-B14F-4D97-AF65-F5344CB8AC3E}">
        <p14:creationId xmlns:p14="http://schemas.microsoft.com/office/powerpoint/2010/main" val="5877892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44137" y="1483132"/>
            <a:ext cx="8525692" cy="5265654"/>
          </a:xfrm>
          <a:solidFill>
            <a:schemeClr val="tx1">
              <a:lumMod val="85000"/>
            </a:schemeClr>
          </a:solidFill>
        </p:spPr>
        <p:txBody>
          <a:bodyPr>
            <a:normAutofit/>
          </a:bodyPr>
          <a:lstStyle/>
          <a:p>
            <a:r>
              <a:rPr lang="es-ES" sz="2600" u="sng" dirty="0" smtClean="0">
                <a:solidFill>
                  <a:schemeClr val="bg1"/>
                </a:solidFill>
              </a:rPr>
              <a:t>Vectores. Definición. Geometría plana</a:t>
            </a:r>
          </a:p>
          <a:p>
            <a:pPr lvl="1"/>
            <a:r>
              <a:rPr lang="es-ES" sz="2600" dirty="0" smtClean="0">
                <a:solidFill>
                  <a:schemeClr val="bg1"/>
                </a:solidFill>
              </a:rPr>
              <a:t>Ángulo que forma un vector con la horizontal</a:t>
            </a:r>
            <a:endParaRPr lang="es-ES" sz="2400" dirty="0" smtClean="0">
              <a:solidFill>
                <a:schemeClr val="bg1"/>
              </a:solidFill>
            </a:endParaRPr>
          </a:p>
        </p:txBody>
      </p:sp>
      <p:pic>
        <p:nvPicPr>
          <p:cNvPr id="5" name="Imagen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64487" y="2723886"/>
            <a:ext cx="4482277" cy="4024900"/>
          </a:xfrm>
          <a:prstGeom prst="rect">
            <a:avLst/>
          </a:prstGeom>
        </p:spPr>
      </p:pic>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1. Vector. definición</a:t>
            </a:r>
          </a:p>
        </p:txBody>
      </p:sp>
      <p:cxnSp>
        <p:nvCxnSpPr>
          <p:cNvPr id="9" name="Conector recto de flecha 8"/>
          <p:cNvCxnSpPr/>
          <p:nvPr/>
        </p:nvCxnSpPr>
        <p:spPr>
          <a:xfrm flipV="1">
            <a:off x="2360023" y="3074127"/>
            <a:ext cx="1945301" cy="14804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uadroTexto 6"/>
              <p:cNvSpPr txBox="1"/>
              <p:nvPr/>
            </p:nvSpPr>
            <p:spPr>
              <a:xfrm>
                <a:off x="6651222" y="4293467"/>
                <a:ext cx="1159998" cy="621517"/>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𝑡𝑔</m:t>
                      </m:r>
                      <m:r>
                        <a:rPr lang="es-ES" b="0" i="1" dirty="0" smtClean="0">
                          <a:solidFill>
                            <a:schemeClr val="bg1"/>
                          </a:solidFill>
                          <a:latin typeface="Cambria Math" panose="02040503050406030204" pitchFamily="18" charset="0"/>
                        </a:rPr>
                        <m:t>𝛼</m:t>
                      </m:r>
                      <m:r>
                        <a:rPr lang="es-ES" b="0" i="1" dirty="0" smtClean="0">
                          <a:solidFill>
                            <a:schemeClr val="bg1"/>
                          </a:solidFill>
                          <a:latin typeface="Cambria Math" panose="02040503050406030204" pitchFamily="18" charset="0"/>
                        </a:rPr>
                        <m:t>=</m:t>
                      </m:r>
                      <m:f>
                        <m:fPr>
                          <m:ctrlPr>
                            <a:rPr lang="es-ES" b="0" i="1" dirty="0" smtClean="0">
                              <a:solidFill>
                                <a:schemeClr val="bg1"/>
                              </a:solidFill>
                              <a:latin typeface="Cambria Math" panose="02040503050406030204" pitchFamily="18" charset="0"/>
                            </a:rPr>
                          </m:ctrlPr>
                        </m:fPr>
                        <m:num>
                          <m:sSub>
                            <m:sSubPr>
                              <m:ctrlPr>
                                <a:rPr lang="es-ES" b="0" i="1" dirty="0" smtClean="0">
                                  <a:solidFill>
                                    <a:srgbClr val="00B050"/>
                                  </a:solidFill>
                                  <a:latin typeface="Cambria Math" panose="02040503050406030204" pitchFamily="18" charset="0"/>
                                </a:rPr>
                              </m:ctrlPr>
                            </m:sSubPr>
                            <m:e>
                              <m:r>
                                <a:rPr lang="es-ES" b="0" i="1" dirty="0" smtClean="0">
                                  <a:solidFill>
                                    <a:srgbClr val="00B050"/>
                                  </a:solidFill>
                                  <a:latin typeface="Cambria Math" panose="02040503050406030204" pitchFamily="18" charset="0"/>
                                </a:rPr>
                                <m:t>𝑣</m:t>
                              </m:r>
                            </m:e>
                            <m:sub>
                              <m:r>
                                <a:rPr lang="es-ES" b="0" i="1" dirty="0" smtClean="0">
                                  <a:solidFill>
                                    <a:srgbClr val="00B050"/>
                                  </a:solidFill>
                                  <a:latin typeface="Cambria Math" panose="02040503050406030204" pitchFamily="18" charset="0"/>
                                </a:rPr>
                                <m:t>𝑦</m:t>
                              </m:r>
                            </m:sub>
                          </m:sSub>
                        </m:num>
                        <m:den>
                          <m:sSub>
                            <m:sSubPr>
                              <m:ctrlPr>
                                <a:rPr lang="es-ES" b="0" i="1" dirty="0" smtClean="0">
                                  <a:solidFill>
                                    <a:srgbClr val="0070C0"/>
                                  </a:solidFill>
                                  <a:latin typeface="Cambria Math" panose="02040503050406030204" pitchFamily="18" charset="0"/>
                                </a:rPr>
                              </m:ctrlPr>
                            </m:sSubPr>
                            <m:e>
                              <m:r>
                                <a:rPr lang="es-ES" b="0" i="1" dirty="0" smtClean="0">
                                  <a:solidFill>
                                    <a:srgbClr val="0070C0"/>
                                  </a:solidFill>
                                  <a:latin typeface="Cambria Math" panose="02040503050406030204" pitchFamily="18" charset="0"/>
                                </a:rPr>
                                <m:t>𝑣</m:t>
                              </m:r>
                            </m:e>
                            <m:sub>
                              <m:r>
                                <a:rPr lang="es-ES" b="0" i="1" dirty="0" smtClean="0">
                                  <a:solidFill>
                                    <a:srgbClr val="0070C0"/>
                                  </a:solidFill>
                                  <a:latin typeface="Cambria Math" panose="02040503050406030204" pitchFamily="18" charset="0"/>
                                </a:rPr>
                                <m:t>𝑥</m:t>
                              </m:r>
                            </m:sub>
                          </m:sSub>
                        </m:den>
                      </m:f>
                    </m:oMath>
                  </m:oMathPara>
                </a14:m>
                <a:endParaRPr lang="es-ES" dirty="0" smtClean="0">
                  <a:solidFill>
                    <a:schemeClr val="bg1"/>
                  </a:solidFill>
                </a:endParaRPr>
              </a:p>
            </p:txBody>
          </p:sp>
        </mc:Choice>
        <mc:Fallback xmlns="">
          <p:sp>
            <p:nvSpPr>
              <p:cNvPr id="7" name="CuadroTexto 6"/>
              <p:cNvSpPr txBox="1">
                <a:spLocks noRot="1" noChangeAspect="1" noMove="1" noResize="1" noEditPoints="1" noAdjustHandles="1" noChangeArrowheads="1" noChangeShapeType="1" noTextEdit="1"/>
              </p:cNvSpPr>
              <p:nvPr/>
            </p:nvSpPr>
            <p:spPr>
              <a:xfrm>
                <a:off x="6651222" y="4293467"/>
                <a:ext cx="1159998" cy="621517"/>
              </a:xfrm>
              <a:prstGeom prst="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5623610" y="2723886"/>
                <a:ext cx="3346219" cy="1242007"/>
              </a:xfrm>
              <a:prstGeom prst="rect">
                <a:avLst/>
              </a:prstGeom>
              <a:solidFill>
                <a:schemeClr val="tx1">
                  <a:lumMod val="95000"/>
                </a:schemeClr>
              </a:solidFill>
            </p:spPr>
            <p:txBody>
              <a:bodyPr wrap="square" rtlCol="0">
                <a:spAutoFit/>
              </a:bodyPr>
              <a:lstStyle/>
              <a:p>
                <a:pPr algn="just"/>
                <a:r>
                  <a:rPr lang="es-ES" dirty="0" smtClean="0">
                    <a:solidFill>
                      <a:schemeClr val="bg1"/>
                    </a:solidFill>
                  </a:rPr>
                  <a:t>Si el vector se define como</a:t>
                </a:r>
              </a:p>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𝑣</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sSub>
                            <m:sSubPr>
                              <m:ctrlPr>
                                <a:rPr lang="es-ES" b="0" i="1" dirty="0" smtClean="0">
                                  <a:solidFill>
                                    <a:schemeClr val="bg1"/>
                                  </a:solidFill>
                                  <a:latin typeface="Cambria Math" panose="02040503050406030204" pitchFamily="18" charset="0"/>
                                </a:rPr>
                              </m:ctrlPr>
                            </m:sSubPr>
                            <m:e>
                              <m:r>
                                <a:rPr lang="es-ES" b="0" i="1" dirty="0" smtClean="0">
                                  <a:solidFill>
                                    <a:schemeClr val="bg1"/>
                                  </a:solidFill>
                                  <a:latin typeface="Cambria Math" panose="02040503050406030204" pitchFamily="18" charset="0"/>
                                </a:rPr>
                                <m:t>𝑣</m:t>
                              </m:r>
                            </m:e>
                            <m:sub>
                              <m:r>
                                <a:rPr lang="es-ES" b="0" i="1" dirty="0" smtClean="0">
                                  <a:solidFill>
                                    <a:schemeClr val="bg1"/>
                                  </a:solidFill>
                                  <a:latin typeface="Cambria Math" panose="02040503050406030204" pitchFamily="18" charset="0"/>
                                </a:rPr>
                                <m:t>𝑥</m:t>
                              </m:r>
                            </m:sub>
                          </m:sSub>
                          <m:r>
                            <a:rPr lang="es-ES" b="0" i="1" dirty="0" smtClean="0">
                              <a:solidFill>
                                <a:schemeClr val="bg1"/>
                              </a:solidFill>
                              <a:latin typeface="Cambria Math" panose="02040503050406030204" pitchFamily="18" charset="0"/>
                            </a:rPr>
                            <m:t>,</m:t>
                          </m:r>
                          <m:sSub>
                            <m:sSubPr>
                              <m:ctrlPr>
                                <a:rPr lang="es-ES" b="0" i="1" dirty="0" smtClean="0">
                                  <a:solidFill>
                                    <a:schemeClr val="bg1"/>
                                  </a:solidFill>
                                  <a:latin typeface="Cambria Math" panose="02040503050406030204" pitchFamily="18" charset="0"/>
                                </a:rPr>
                              </m:ctrlPr>
                            </m:sSubPr>
                            <m:e>
                              <m:r>
                                <a:rPr lang="es-ES" b="0" i="1" dirty="0" smtClean="0">
                                  <a:solidFill>
                                    <a:schemeClr val="bg1"/>
                                  </a:solidFill>
                                  <a:latin typeface="Cambria Math" panose="02040503050406030204" pitchFamily="18" charset="0"/>
                                </a:rPr>
                                <m:t>𝑣</m:t>
                              </m:r>
                            </m:e>
                            <m:sub>
                              <m:r>
                                <a:rPr lang="es-ES" b="0" i="1" dirty="0" smtClean="0">
                                  <a:solidFill>
                                    <a:schemeClr val="bg1"/>
                                  </a:solidFill>
                                  <a:latin typeface="Cambria Math" panose="02040503050406030204" pitchFamily="18" charset="0"/>
                                </a:rPr>
                                <m:t>𝑦</m:t>
                              </m:r>
                            </m:sub>
                          </m:sSub>
                        </m:e>
                      </m:d>
                    </m:oMath>
                  </m:oMathPara>
                </a14:m>
                <a:endParaRPr lang="es-ES" dirty="0" smtClean="0">
                  <a:solidFill>
                    <a:schemeClr val="bg1"/>
                  </a:solidFill>
                </a:endParaRPr>
              </a:p>
              <a:p>
                <a:pPr algn="just"/>
                <a:r>
                  <a:rPr lang="es-ES" dirty="0" smtClean="0">
                    <a:solidFill>
                      <a:schemeClr val="bg1"/>
                    </a:solidFill>
                  </a:rPr>
                  <a:t>El ángulo que forma con la horizontal vendrá dado por:</a:t>
                </a:r>
              </a:p>
            </p:txBody>
          </p:sp>
        </mc:Choice>
        <mc:Fallback xmlns="">
          <p:sp>
            <p:nvSpPr>
              <p:cNvPr id="11" name="CuadroTexto 10"/>
              <p:cNvSpPr txBox="1">
                <a:spLocks noRot="1" noChangeAspect="1" noMove="1" noResize="1" noEditPoints="1" noAdjustHandles="1" noChangeArrowheads="1" noChangeShapeType="1" noTextEdit="1"/>
              </p:cNvSpPr>
              <p:nvPr/>
            </p:nvSpPr>
            <p:spPr>
              <a:xfrm>
                <a:off x="5623610" y="2723886"/>
                <a:ext cx="3346219" cy="1242007"/>
              </a:xfrm>
              <a:prstGeom prst="rect">
                <a:avLst/>
              </a:prstGeom>
              <a:blipFill rotWithShape="0">
                <a:blip r:embed="rId5"/>
                <a:stretch>
                  <a:fillRect l="-1642" t="-2941" r="-1642" b="-6863"/>
                </a:stretch>
              </a:blipFill>
            </p:spPr>
            <p:txBody>
              <a:bodyPr/>
              <a:lstStyle/>
              <a:p>
                <a:r>
                  <a:rPr lang="es-ES">
                    <a:noFill/>
                  </a:rPr>
                  <a:t> </a:t>
                </a:r>
              </a:p>
            </p:txBody>
          </p:sp>
        </mc:Fallback>
      </mc:AlternateContent>
      <p:grpSp>
        <p:nvGrpSpPr>
          <p:cNvPr id="20" name="Grupo 19"/>
          <p:cNvGrpSpPr/>
          <p:nvPr/>
        </p:nvGrpSpPr>
        <p:grpSpPr>
          <a:xfrm>
            <a:off x="664487" y="3850253"/>
            <a:ext cx="4482277" cy="1443497"/>
            <a:chOff x="664487" y="3850253"/>
            <a:chExt cx="4482277" cy="1443497"/>
          </a:xfrm>
        </p:grpSpPr>
        <p:cxnSp>
          <p:nvCxnSpPr>
            <p:cNvPr id="6" name="Conector recto 5"/>
            <p:cNvCxnSpPr/>
            <p:nvPr/>
          </p:nvCxnSpPr>
          <p:spPr>
            <a:xfrm>
              <a:off x="664487" y="4572002"/>
              <a:ext cx="4482277"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Arco 7"/>
            <p:cNvSpPr/>
            <p:nvPr/>
          </p:nvSpPr>
          <p:spPr>
            <a:xfrm>
              <a:off x="1638274" y="3850253"/>
              <a:ext cx="1443497" cy="1443497"/>
            </a:xfrm>
            <a:prstGeom prst="arc">
              <a:avLst>
                <a:gd name="adj1" fmla="val 19233385"/>
                <a:gd name="adj2" fmla="val 21440527"/>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0" name="CuadroTexto 9"/>
                <p:cNvSpPr txBox="1"/>
                <p:nvPr/>
              </p:nvSpPr>
              <p:spPr>
                <a:xfrm>
                  <a:off x="3081771" y="4022160"/>
                  <a:ext cx="474874"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500" b="0" i="1" smtClean="0">
                            <a:solidFill>
                              <a:schemeClr val="bg1"/>
                            </a:solidFill>
                            <a:latin typeface="Cambria Math" panose="02040503050406030204" pitchFamily="18" charset="0"/>
                          </a:rPr>
                          <m:t>𝛼</m:t>
                        </m:r>
                      </m:oMath>
                    </m:oMathPara>
                  </a14:m>
                  <a:endParaRPr lang="es-ES" sz="2500" dirty="0"/>
                </a:p>
              </p:txBody>
            </p:sp>
          </mc:Choice>
          <mc:Fallback xmlns="">
            <p:sp>
              <p:nvSpPr>
                <p:cNvPr id="10" name="CuadroTexto 9"/>
                <p:cNvSpPr txBox="1">
                  <a:spLocks noRot="1" noChangeAspect="1" noMove="1" noResize="1" noEditPoints="1" noAdjustHandles="1" noChangeArrowheads="1" noChangeShapeType="1" noTextEdit="1"/>
                </p:cNvSpPr>
                <p:nvPr/>
              </p:nvSpPr>
              <p:spPr>
                <a:xfrm>
                  <a:off x="3081771" y="4022160"/>
                  <a:ext cx="474874" cy="477054"/>
                </a:xfrm>
                <a:prstGeom prst="rect">
                  <a:avLst/>
                </a:prstGeom>
                <a:blipFill rotWithShape="0">
                  <a:blip r:embed="rId6"/>
                  <a:stretch>
                    <a:fillRect/>
                  </a:stretch>
                </a:blipFill>
              </p:spPr>
              <p:txBody>
                <a:bodyPr/>
                <a:lstStyle/>
                <a:p>
                  <a:r>
                    <a:rPr lang="es-ES">
                      <a:noFill/>
                    </a:rPr>
                    <a:t> </a:t>
                  </a:r>
                </a:p>
              </p:txBody>
            </p:sp>
          </mc:Fallback>
        </mc:AlternateContent>
      </p:grpSp>
      <p:sp>
        <p:nvSpPr>
          <p:cNvPr id="12" name="Estrella de 7 puntas 11"/>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1</a:t>
            </a:r>
            <a:endParaRPr lang="es-ES" b="1" dirty="0">
              <a:solidFill>
                <a:schemeClr val="bg1"/>
              </a:solidFill>
            </a:endParaRPr>
          </a:p>
        </p:txBody>
      </p:sp>
      <p:grpSp>
        <p:nvGrpSpPr>
          <p:cNvPr id="19" name="Grupo 18"/>
          <p:cNvGrpSpPr/>
          <p:nvPr/>
        </p:nvGrpSpPr>
        <p:grpSpPr>
          <a:xfrm>
            <a:off x="2360023" y="3074127"/>
            <a:ext cx="2456855" cy="1898708"/>
            <a:chOff x="2360023" y="3074127"/>
            <a:chExt cx="2456855" cy="1898708"/>
          </a:xfrm>
        </p:grpSpPr>
        <p:cxnSp>
          <p:nvCxnSpPr>
            <p:cNvPr id="13" name="Conector recto 12"/>
            <p:cNvCxnSpPr/>
            <p:nvPr/>
          </p:nvCxnSpPr>
          <p:spPr>
            <a:xfrm>
              <a:off x="4348869" y="3074127"/>
              <a:ext cx="0" cy="149787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2360023" y="4554583"/>
              <a:ext cx="198884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ángulo 16"/>
                <p:cNvSpPr/>
                <p:nvPr/>
              </p:nvSpPr>
              <p:spPr>
                <a:xfrm>
                  <a:off x="4335528" y="3542945"/>
                  <a:ext cx="481350"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dirty="0" smtClean="0">
                                <a:solidFill>
                                  <a:srgbClr val="00B050"/>
                                </a:solidFill>
                                <a:latin typeface="Cambria Math" panose="02040503050406030204" pitchFamily="18" charset="0"/>
                              </a:rPr>
                            </m:ctrlPr>
                          </m:sSubPr>
                          <m:e>
                            <m:r>
                              <a:rPr lang="es-ES" i="1" dirty="0">
                                <a:solidFill>
                                  <a:srgbClr val="00B050"/>
                                </a:solidFill>
                                <a:latin typeface="Cambria Math" panose="02040503050406030204" pitchFamily="18" charset="0"/>
                              </a:rPr>
                              <m:t>𝑣</m:t>
                            </m:r>
                          </m:e>
                          <m:sub>
                            <m:r>
                              <a:rPr lang="es-ES" b="0" i="1" dirty="0" smtClean="0">
                                <a:solidFill>
                                  <a:srgbClr val="00B050"/>
                                </a:solidFill>
                                <a:latin typeface="Cambria Math" panose="02040503050406030204" pitchFamily="18" charset="0"/>
                              </a:rPr>
                              <m:t>𝑦</m:t>
                            </m:r>
                          </m:sub>
                        </m:sSub>
                      </m:oMath>
                    </m:oMathPara>
                  </a14:m>
                  <a:endParaRPr lang="es-ES" dirty="0">
                    <a:solidFill>
                      <a:srgbClr val="00B050"/>
                    </a:solidFill>
                  </a:endParaRPr>
                </a:p>
              </p:txBody>
            </p:sp>
          </mc:Choice>
          <mc:Fallback xmlns="">
            <p:sp>
              <p:nvSpPr>
                <p:cNvPr id="17" name="Rectángulo 16"/>
                <p:cNvSpPr>
                  <a:spLocks noRot="1" noChangeAspect="1" noMove="1" noResize="1" noEditPoints="1" noAdjustHandles="1" noChangeArrowheads="1" noChangeShapeType="1" noTextEdit="1"/>
                </p:cNvSpPr>
                <p:nvPr/>
              </p:nvSpPr>
              <p:spPr>
                <a:xfrm>
                  <a:off x="4335528" y="3542945"/>
                  <a:ext cx="481350" cy="391261"/>
                </a:xfrm>
                <a:prstGeom prst="rect">
                  <a:avLst/>
                </a:prstGeom>
                <a:blipFill rotWithShape="0">
                  <a:blip r:embed="rId8"/>
                  <a:stretch>
                    <a:fillRect b="-468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3187356" y="4603503"/>
                  <a:ext cx="4737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dirty="0" smtClean="0">
                                <a:solidFill>
                                  <a:srgbClr val="0070C0"/>
                                </a:solidFill>
                                <a:latin typeface="Cambria Math" panose="02040503050406030204" pitchFamily="18" charset="0"/>
                              </a:rPr>
                            </m:ctrlPr>
                          </m:sSubPr>
                          <m:e>
                            <m:r>
                              <a:rPr lang="es-ES" i="1" dirty="0">
                                <a:solidFill>
                                  <a:srgbClr val="0070C0"/>
                                </a:solidFill>
                                <a:latin typeface="Cambria Math" panose="02040503050406030204" pitchFamily="18" charset="0"/>
                              </a:rPr>
                              <m:t>𝑣</m:t>
                            </m:r>
                          </m:e>
                          <m:sub>
                            <m:r>
                              <a:rPr lang="es-ES" b="0" i="1" dirty="0" smtClean="0">
                                <a:solidFill>
                                  <a:srgbClr val="0070C0"/>
                                </a:solidFill>
                                <a:latin typeface="Cambria Math" panose="02040503050406030204" pitchFamily="18" charset="0"/>
                              </a:rPr>
                              <m:t>𝑥</m:t>
                            </m:r>
                          </m:sub>
                        </m:sSub>
                      </m:oMath>
                    </m:oMathPara>
                  </a14:m>
                  <a:endParaRPr lang="es-ES" dirty="0">
                    <a:solidFill>
                      <a:srgbClr val="0070C0"/>
                    </a:solidFill>
                  </a:endParaRPr>
                </a:p>
              </p:txBody>
            </p:sp>
          </mc:Choice>
          <mc:Fallback xmlns="">
            <p:sp>
              <p:nvSpPr>
                <p:cNvPr id="18" name="Rectángulo 17"/>
                <p:cNvSpPr>
                  <a:spLocks noRot="1" noChangeAspect="1" noMove="1" noResize="1" noEditPoints="1" noAdjustHandles="1" noChangeArrowheads="1" noChangeShapeType="1" noTextEdit="1"/>
                </p:cNvSpPr>
                <p:nvPr/>
              </p:nvSpPr>
              <p:spPr>
                <a:xfrm>
                  <a:off x="3187356" y="4603503"/>
                  <a:ext cx="473719" cy="369332"/>
                </a:xfrm>
                <a:prstGeom prst="rect">
                  <a:avLst/>
                </a:prstGeom>
                <a:blipFill rotWithShape="0">
                  <a:blip r:embed="rId9"/>
                  <a:stretch>
                    <a:fillRect/>
                  </a:stretch>
                </a:blipFill>
              </p:spPr>
              <p:txBody>
                <a:bodyPr/>
                <a:lstStyle/>
                <a:p>
                  <a:r>
                    <a:rPr lang="es-ES">
                      <a:noFill/>
                    </a:rPr>
                    <a:t> </a:t>
                  </a:r>
                </a:p>
              </p:txBody>
            </p:sp>
          </mc:Fallback>
        </mc:AlternateContent>
      </p:grpSp>
      <p:pic>
        <p:nvPicPr>
          <p:cNvPr id="21" name="Picture 2" descr="Resultado de imagen de death note"/>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90154" y="1297577"/>
            <a:ext cx="1601297" cy="8935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esultado de imagen de nex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5031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9813" y="524579"/>
            <a:ext cx="4907572" cy="6333421"/>
          </a:xfrm>
          <a:prstGeom prst="rect">
            <a:avLst/>
          </a:prstGeom>
        </p:spPr>
      </p:pic>
      <p:sp>
        <p:nvSpPr>
          <p:cNvPr id="3" name="Marcador de contenido 2"/>
          <p:cNvSpPr>
            <a:spLocks noGrp="1"/>
          </p:cNvSpPr>
          <p:nvPr>
            <p:ph idx="1"/>
          </p:nvPr>
        </p:nvSpPr>
        <p:spPr>
          <a:xfrm>
            <a:off x="334409" y="215165"/>
            <a:ext cx="8447314" cy="699236"/>
          </a:xfrm>
          <a:solidFill>
            <a:schemeClr val="tx1">
              <a:lumMod val="95000"/>
            </a:schemeClr>
          </a:solidFill>
        </p:spPr>
        <p:txBody>
          <a:bodyPr>
            <a:normAutofit/>
          </a:bodyPr>
          <a:lstStyle/>
          <a:p>
            <a:r>
              <a:rPr lang="es-ES" sz="2600" dirty="0" smtClean="0">
                <a:solidFill>
                  <a:schemeClr val="bg1"/>
                </a:solidFill>
              </a:rPr>
              <a:t>Ejercicios: 1 y 2 página 166</a:t>
            </a:r>
            <a:endParaRPr lang="es-ES" sz="24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896053510"/>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mc:AlternateContent xmlns:mc="http://schemas.openxmlformats.org/markup-compatibility/2006" xmlns:a14="http://schemas.microsoft.com/office/drawing/2010/main">
        <mc:Choice Requires="a14">
          <p:sp>
            <p:nvSpPr>
              <p:cNvPr id="7" name="Rectángulo 6"/>
              <p:cNvSpPr/>
              <p:nvPr/>
            </p:nvSpPr>
            <p:spPr>
              <a:xfrm>
                <a:off x="3352800" y="3614057"/>
                <a:ext cx="862149" cy="374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i="1" dirty="0" smtClean="0">
                          <a:solidFill>
                            <a:schemeClr val="bg1"/>
                          </a:solidFill>
                          <a:latin typeface="Cambria Math" panose="02040503050406030204" pitchFamily="18" charset="0"/>
                        </a:rPr>
                        <m:t>𝑀</m:t>
                      </m:r>
                      <m:r>
                        <a:rPr lang="es-ES" i="1" dirty="0" smtClean="0">
                          <a:solidFill>
                            <a:schemeClr val="bg1"/>
                          </a:solidFill>
                          <a:latin typeface="Cambria Math" panose="02040503050406030204" pitchFamily="18" charset="0"/>
                        </a:rPr>
                        <m:t>(0,0)</m:t>
                      </m:r>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3352800" y="3614057"/>
                <a:ext cx="862149" cy="374469"/>
              </a:xfrm>
              <a:prstGeom prst="rect">
                <a:avLst/>
              </a:prstGeom>
              <a:blipFill rotWithShape="0">
                <a:blip r:embed="rId4"/>
                <a:stretch>
                  <a:fillRect l="-2778" b="-937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352800" y="2161903"/>
                <a:ext cx="1312382" cy="374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𝑍</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210</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170</m:t>
                      </m:r>
                      <m:r>
                        <a:rPr lang="es-ES" i="1" dirty="0" smtClean="0">
                          <a:solidFill>
                            <a:schemeClr val="bg1"/>
                          </a:solidFill>
                          <a:latin typeface="Cambria Math" panose="02040503050406030204" pitchFamily="18" charset="0"/>
                        </a:rPr>
                        <m:t>)</m:t>
                      </m:r>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3352800" y="2161903"/>
                <a:ext cx="1312382" cy="374469"/>
              </a:xfrm>
              <a:prstGeom prst="rect">
                <a:avLst/>
              </a:prstGeom>
              <a:blipFill rotWithShape="0">
                <a:blip r:embed="rId5"/>
                <a:stretch>
                  <a:fillRect l="-1835" b="-9375"/>
                </a:stretch>
              </a:blipFill>
            </p:spPr>
            <p:txBody>
              <a:bodyPr/>
              <a:lstStyle/>
              <a:p>
                <a:r>
                  <a:rPr lang="es-ES">
                    <a:noFill/>
                  </a:rPr>
                  <a:t> </a:t>
                </a:r>
              </a:p>
            </p:txBody>
          </p:sp>
        </mc:Fallback>
      </mc:AlternateContent>
      <p:sp>
        <p:nvSpPr>
          <p:cNvPr id="9" name="CuadroTexto 8"/>
          <p:cNvSpPr txBox="1"/>
          <p:nvPr/>
        </p:nvSpPr>
        <p:spPr>
          <a:xfrm>
            <a:off x="5527385" y="914401"/>
            <a:ext cx="2562877" cy="3323987"/>
          </a:xfrm>
          <a:prstGeom prst="rect">
            <a:avLst/>
          </a:prstGeom>
          <a:solidFill>
            <a:schemeClr val="accent3">
              <a:lumMod val="40000"/>
              <a:lumOff val="60000"/>
            </a:schemeClr>
          </a:solidFill>
        </p:spPr>
        <p:txBody>
          <a:bodyPr wrap="square" rtlCol="0">
            <a:spAutoFit/>
          </a:bodyPr>
          <a:lstStyle/>
          <a:p>
            <a:pPr algn="just"/>
            <a:r>
              <a:rPr lang="es-ES" sz="1500" dirty="0" smtClean="0">
                <a:solidFill>
                  <a:schemeClr val="bg1"/>
                </a:solidFill>
              </a:rPr>
              <a:t>Dados los puntos de la figura, determina la distancia entre Madrid y Zaragoza utilizando vectores.</a:t>
            </a:r>
          </a:p>
          <a:p>
            <a:pPr algn="just"/>
            <a:endParaRPr lang="es-ES" sz="1500" dirty="0">
              <a:solidFill>
                <a:schemeClr val="bg1"/>
              </a:solidFill>
            </a:endParaRPr>
          </a:p>
          <a:p>
            <a:pPr algn="just"/>
            <a:r>
              <a:rPr lang="es-ES" sz="1500" dirty="0" smtClean="0">
                <a:solidFill>
                  <a:schemeClr val="bg1"/>
                </a:solidFill>
              </a:rPr>
              <a:t>Determina el ángulo que forma la carretera Madrid Zaragoza, suponiendo que esta esté en línea recta.</a:t>
            </a:r>
          </a:p>
          <a:p>
            <a:pPr algn="just"/>
            <a:endParaRPr lang="es-ES" sz="1500" dirty="0">
              <a:solidFill>
                <a:schemeClr val="bg1"/>
              </a:solidFill>
            </a:endParaRPr>
          </a:p>
          <a:p>
            <a:pPr algn="just"/>
            <a:r>
              <a:rPr lang="es-ES" sz="1500" dirty="0" smtClean="0">
                <a:solidFill>
                  <a:schemeClr val="bg1"/>
                </a:solidFill>
              </a:rPr>
              <a:t>Haz lo mismo con Sevilla y Zaragoza: distancia que los separa y ángulo que forma con la horizontal.</a:t>
            </a:r>
            <a:endParaRPr lang="es-ES" sz="1500" dirty="0">
              <a:solidFill>
                <a:schemeClr val="bg1"/>
              </a:solidFill>
            </a:endParaRPr>
          </a:p>
        </p:txBody>
      </p:sp>
      <mc:AlternateContent xmlns:mc="http://schemas.openxmlformats.org/markup-compatibility/2006" xmlns:a14="http://schemas.microsoft.com/office/drawing/2010/main">
        <mc:Choice Requires="a14">
          <p:sp>
            <p:nvSpPr>
              <p:cNvPr id="10" name="Rectángulo 9"/>
              <p:cNvSpPr/>
              <p:nvPr/>
            </p:nvSpPr>
            <p:spPr>
              <a:xfrm>
                <a:off x="2184109" y="5635752"/>
                <a:ext cx="1599765" cy="374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𝑆</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−200,−328</m:t>
                          </m:r>
                        </m:e>
                      </m:d>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2184109" y="5635752"/>
                <a:ext cx="1599765" cy="374469"/>
              </a:xfrm>
              <a:prstGeom prst="rect">
                <a:avLst/>
              </a:prstGeom>
              <a:blipFill rotWithShape="0">
                <a:blip r:embed="rId6"/>
                <a:stretch>
                  <a:fillRect l="-3759"/>
                </a:stretch>
              </a:blipFill>
            </p:spPr>
            <p:txBody>
              <a:bodyPr/>
              <a:lstStyle/>
              <a:p>
                <a:r>
                  <a:rPr lang="es-ES">
                    <a:noFill/>
                  </a:rPr>
                  <a:t> </a:t>
                </a:r>
              </a:p>
            </p:txBody>
          </p:sp>
        </mc:Fallback>
      </mc:AlternateContent>
      <p:sp>
        <p:nvSpPr>
          <p:cNvPr id="11" name="Estrella de 7 puntas 10"/>
          <p:cNvSpPr/>
          <p:nvPr/>
        </p:nvSpPr>
        <p:spPr>
          <a:xfrm>
            <a:off x="8786949" y="0"/>
            <a:ext cx="357051" cy="357051"/>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a:t>
            </a:r>
            <a:endParaRPr lang="es-ES" b="1" dirty="0">
              <a:solidFill>
                <a:schemeClr val="bg1"/>
              </a:solidFill>
            </a:endParaRPr>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2828547405"/>
                  </p:ext>
                </p:extLst>
              </p:nvPr>
            </p:nvGraphicFramePr>
            <p:xfrm>
              <a:off x="4596938" y="4736795"/>
              <a:ext cx="4500272" cy="1773365"/>
            </p:xfrm>
            <a:graphic>
              <a:graphicData uri="http://schemas.openxmlformats.org/drawingml/2006/table">
                <a:tbl>
                  <a:tblPr firstRow="1" bandRow="1">
                    <a:tableStyleId>{5C22544A-7EE6-4342-B048-85BDC9FD1C3A}</a:tableStyleId>
                  </a:tblPr>
                  <a:tblGrid>
                    <a:gridCol w="4500272">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370840">
                    <a:tc>
                      <a:txBody>
                        <a:bodyPr/>
                        <a:lstStyle/>
                        <a:p>
                          <a:r>
                            <a:rPr lang="es-ES" dirty="0" smtClean="0"/>
                            <a:t>Resuelve:</a:t>
                          </a:r>
                          <a:r>
                            <a:rPr lang="es-ES" baseline="0" dirty="0" smtClean="0"/>
                            <a:t> </a:t>
                          </a:r>
                          <a14:m>
                            <m:oMath xmlns:m="http://schemas.openxmlformats.org/officeDocument/2006/math">
                              <m:r>
                                <a:rPr lang="es-ES" b="0" i="1" baseline="0" smtClean="0">
                                  <a:latin typeface="Cambria Math" panose="02040503050406030204" pitchFamily="18" charset="0"/>
                                </a:rPr>
                                <m:t>3</m:t>
                              </m:r>
                              <m:sSup>
                                <m:sSupPr>
                                  <m:ctrlPr>
                                    <a:rPr lang="es-ES" b="0" i="1" baseline="0" smtClean="0">
                                      <a:latin typeface="Cambria Math" panose="02040503050406030204" pitchFamily="18" charset="0"/>
                                    </a:rPr>
                                  </m:ctrlPr>
                                </m:sSupPr>
                                <m:e>
                                  <m:r>
                                    <a:rPr lang="es-ES" b="0" i="1" baseline="0" smtClean="0">
                                      <a:latin typeface="Cambria Math" panose="02040503050406030204" pitchFamily="18" charset="0"/>
                                    </a:rPr>
                                    <m:t>𝑥</m:t>
                                  </m:r>
                                </m:e>
                                <m:sup>
                                  <m:r>
                                    <a:rPr lang="es-ES" b="0" i="1" baseline="0" smtClean="0">
                                      <a:latin typeface="Cambria Math" panose="02040503050406030204" pitchFamily="18" charset="0"/>
                                    </a:rPr>
                                    <m:t>2</m:t>
                                  </m:r>
                                </m:sup>
                              </m:sSup>
                              <m:r>
                                <a:rPr lang="es-ES" b="0" i="1" baseline="0" smtClean="0">
                                  <a:latin typeface="Cambria Math" panose="02040503050406030204" pitchFamily="18" charset="0"/>
                                </a:rPr>
                                <m:t>−</m:t>
                              </m:r>
                              <m:r>
                                <a:rPr lang="es-ES" b="0" i="1" baseline="0" smtClean="0">
                                  <a:latin typeface="Cambria Math" panose="02040503050406030204" pitchFamily="18" charset="0"/>
                                </a:rPr>
                                <m:t>𝑥</m:t>
                              </m:r>
                              <m:r>
                                <a:rPr lang="es-ES" b="0" i="1" baseline="0" smtClean="0">
                                  <a:latin typeface="Cambria Math" panose="02040503050406030204" pitchFamily="18" charset="0"/>
                                </a:rPr>
                                <m:t>−1=</m:t>
                              </m:r>
                              <m:d>
                                <m:dPr>
                                  <m:ctrlPr>
                                    <a:rPr lang="es-ES" b="0" i="1" baseline="0" smtClean="0">
                                      <a:latin typeface="Cambria Math" panose="02040503050406030204" pitchFamily="18" charset="0"/>
                                    </a:rPr>
                                  </m:ctrlPr>
                                </m:dPr>
                                <m:e>
                                  <m:r>
                                    <a:rPr lang="es-ES" b="0" i="1" baseline="0" smtClean="0">
                                      <a:latin typeface="Cambria Math" panose="02040503050406030204" pitchFamily="18" charset="0"/>
                                    </a:rPr>
                                    <m:t>𝑥</m:t>
                                  </m:r>
                                  <m:r>
                                    <a:rPr lang="es-ES" b="0" i="1" baseline="0" smtClean="0">
                                      <a:latin typeface="Cambria Math" panose="02040503050406030204" pitchFamily="18" charset="0"/>
                                    </a:rPr>
                                    <m:t>+1</m:t>
                                  </m:r>
                                </m:e>
                              </m:d>
                              <m:d>
                                <m:dPr>
                                  <m:ctrlPr>
                                    <a:rPr lang="es-ES" b="0" i="1" baseline="0" smtClean="0">
                                      <a:latin typeface="Cambria Math" panose="02040503050406030204" pitchFamily="18" charset="0"/>
                                    </a:rPr>
                                  </m:ctrlPr>
                                </m:dPr>
                                <m:e>
                                  <m:r>
                                    <a:rPr lang="es-ES" b="0" i="1" baseline="0" smtClean="0">
                                      <a:latin typeface="Cambria Math" panose="02040503050406030204" pitchFamily="18" charset="0"/>
                                    </a:rPr>
                                    <m:t>𝑥</m:t>
                                  </m:r>
                                  <m:r>
                                    <a:rPr lang="es-ES" b="0" i="1" baseline="0" smtClean="0">
                                      <a:latin typeface="Cambria Math" panose="02040503050406030204" pitchFamily="18" charset="0"/>
                                    </a:rPr>
                                    <m:t>−1</m:t>
                                  </m:r>
                                </m:e>
                              </m:d>
                            </m:oMath>
                          </a14:m>
                          <a:endParaRPr lang="es-ES" dirty="0"/>
                        </a:p>
                      </a:txBody>
                      <a:tcPr/>
                    </a:tc>
                    <a:extLst>
                      <a:ext uri="{0D108BD9-81ED-4DB2-BD59-A6C34878D82A}">
                        <a16:rowId xmlns:a16="http://schemas.microsoft.com/office/drawing/2014/main" val="2708318785"/>
                      </a:ext>
                    </a:extLst>
                  </a:tr>
                  <a:tr h="370840">
                    <a:tc>
                      <a:txBody>
                        <a:bodyPr/>
                        <a:lstStyle/>
                        <a:p>
                          <a:r>
                            <a:rPr lang="es-ES" dirty="0" smtClean="0"/>
                            <a:t>Determina el dominio de </a:t>
                          </a:r>
                          <a14:m>
                            <m:oMath xmlns:m="http://schemas.openxmlformats.org/officeDocument/2006/math">
                              <m:r>
                                <a:rPr lang="es-ES" b="0" i="1" smtClean="0">
                                  <a:latin typeface="Cambria Math" panose="02040503050406030204" pitchFamily="18" charset="0"/>
                                </a:rPr>
                                <m:t>𝑓</m:t>
                              </m:r>
                              <m:d>
                                <m:dPr>
                                  <m:ctrlPr>
                                    <a:rPr lang="es-ES" b="0" i="1" smtClean="0">
                                      <a:latin typeface="Cambria Math" panose="02040503050406030204" pitchFamily="18" charset="0"/>
                                    </a:rPr>
                                  </m:ctrlPr>
                                </m:dPr>
                                <m:e>
                                  <m:r>
                                    <a:rPr lang="es-ES" b="0" i="1" smtClean="0">
                                      <a:latin typeface="Cambria Math" panose="02040503050406030204" pitchFamily="18" charset="0"/>
                                    </a:rPr>
                                    <m:t>𝑥</m:t>
                                  </m:r>
                                </m:e>
                              </m:d>
                              <m:r>
                                <a:rPr lang="es-ES" b="0" i="1" smtClean="0">
                                  <a:latin typeface="Cambria Math" panose="02040503050406030204" pitchFamily="18" charset="0"/>
                                </a:rPr>
                                <m:t>=</m:t>
                              </m:r>
                              <m:rad>
                                <m:radPr>
                                  <m:degHide m:val="on"/>
                                  <m:ctrlPr>
                                    <a:rPr lang="es-ES" b="0" i="1" smtClean="0">
                                      <a:latin typeface="Cambria Math" panose="02040503050406030204" pitchFamily="18" charset="0"/>
                                    </a:rPr>
                                  </m:ctrlPr>
                                </m:radPr>
                                <m:deg/>
                                <m:e>
                                  <m:r>
                                    <a:rPr lang="es-ES" b="0" i="1" smtClean="0">
                                      <a:latin typeface="Cambria Math" panose="02040503050406030204" pitchFamily="18" charset="0"/>
                                    </a:rPr>
                                    <m:t>2</m:t>
                                  </m:r>
                                  <m:r>
                                    <a:rPr lang="es-ES" b="0" i="1" smtClean="0">
                                      <a:latin typeface="Cambria Math" panose="02040503050406030204" pitchFamily="18" charset="0"/>
                                    </a:rPr>
                                    <m:t>𝑥</m:t>
                                  </m:r>
                                  <m:r>
                                    <a:rPr lang="es-ES" b="0" i="1" smtClean="0">
                                      <a:latin typeface="Cambria Math" panose="02040503050406030204" pitchFamily="18" charset="0"/>
                                    </a:rPr>
                                    <m:t>−1</m:t>
                                  </m:r>
                                </m:e>
                              </m:rad>
                            </m:oMath>
                          </a14:m>
                          <a:endParaRPr lang="es-ES" dirty="0"/>
                        </a:p>
                      </a:txBody>
                      <a:tcPr/>
                    </a:tc>
                    <a:extLst>
                      <a:ext uri="{0D108BD9-81ED-4DB2-BD59-A6C34878D82A}">
                        <a16:rowId xmlns:a16="http://schemas.microsoft.com/office/drawing/2014/main" val="2848876717"/>
                      </a:ext>
                    </a:extLst>
                  </a:tr>
                  <a:tr h="370840">
                    <a:tc>
                      <a:txBody>
                        <a:bodyPr/>
                        <a:lstStyle/>
                        <a:p>
                          <a:r>
                            <a:rPr lang="es-ES" dirty="0" smtClean="0"/>
                            <a:t>Sabiendo que </a:t>
                          </a:r>
                          <a14:m>
                            <m:oMath xmlns:m="http://schemas.openxmlformats.org/officeDocument/2006/math">
                              <m:r>
                                <a:rPr lang="es-ES" b="0" i="1" smtClean="0">
                                  <a:latin typeface="Cambria Math" panose="02040503050406030204" pitchFamily="18" charset="0"/>
                                </a:rPr>
                                <m:t>𝑠𝑒𝑛</m:t>
                              </m:r>
                              <m:r>
                                <a:rPr lang="es-ES" b="0" i="1" smtClean="0">
                                  <a:latin typeface="Cambria Math" panose="02040503050406030204" pitchFamily="18" charset="0"/>
                                </a:rPr>
                                <m:t>𝛼</m:t>
                              </m:r>
                              <m:r>
                                <a:rPr lang="es-ES" b="0" i="1" smtClean="0">
                                  <a:latin typeface="Cambria Math" panose="02040503050406030204" pitchFamily="18" charset="0"/>
                                </a:rPr>
                                <m:t>=2/3</m:t>
                              </m:r>
                            </m:oMath>
                          </a14:m>
                          <a:r>
                            <a:rPr lang="es-ES" dirty="0" smtClean="0"/>
                            <a:t> y </a:t>
                          </a:r>
                          <a14:m>
                            <m:oMath xmlns:m="http://schemas.openxmlformats.org/officeDocument/2006/math">
                              <m:r>
                                <a:rPr lang="es-ES" b="0" i="1" smtClean="0">
                                  <a:latin typeface="Cambria Math" panose="02040503050406030204" pitchFamily="18" charset="0"/>
                                </a:rPr>
                                <m:t>𝛼</m:t>
                              </m:r>
                              <m:r>
                                <a:rPr lang="es-ES" b="0" i="1" smtClean="0">
                                  <a:latin typeface="Cambria Math" panose="02040503050406030204" pitchFamily="18" charset="0"/>
                                </a:rPr>
                                <m:t>∈</m:t>
                              </m:r>
                              <m:r>
                                <a:rPr lang="es-ES" b="0" i="1" smtClean="0">
                                  <a:latin typeface="Cambria Math" panose="02040503050406030204" pitchFamily="18" charset="0"/>
                                </a:rPr>
                                <m:t>𝐼𝐼𝑐𝑢𝑎𝑑</m:t>
                              </m:r>
                            </m:oMath>
                          </a14:m>
                          <a:r>
                            <a:rPr lang="es-ES" dirty="0" smtClean="0"/>
                            <a:t>, calcula </a:t>
                          </a:r>
                          <a14:m>
                            <m:oMath xmlns:m="http://schemas.openxmlformats.org/officeDocument/2006/math">
                              <m:r>
                                <a:rPr lang="es-ES" b="0" i="1" smtClean="0">
                                  <a:latin typeface="Cambria Math" panose="02040503050406030204" pitchFamily="18" charset="0"/>
                                </a:rPr>
                                <m:t>𝑐𝑜𝑠</m:t>
                              </m:r>
                              <m:r>
                                <a:rPr lang="es-ES" b="0" i="1" smtClean="0">
                                  <a:latin typeface="Cambria Math" panose="02040503050406030204" pitchFamily="18" charset="0"/>
                                </a:rPr>
                                <m:t>𝛼</m:t>
                              </m:r>
                            </m:oMath>
                          </a14:m>
                          <a:r>
                            <a:rPr lang="es-ES" dirty="0" smtClean="0"/>
                            <a:t> y </a:t>
                          </a:r>
                          <a14:m>
                            <m:oMath xmlns:m="http://schemas.openxmlformats.org/officeDocument/2006/math">
                              <m:r>
                                <a:rPr lang="es-ES" b="0" i="1" smtClean="0">
                                  <a:latin typeface="Cambria Math" panose="02040503050406030204" pitchFamily="18" charset="0"/>
                                </a:rPr>
                                <m:t>𝑡𝑔</m:t>
                              </m:r>
                              <m:r>
                                <a:rPr lang="es-ES" b="0" i="1" smtClean="0">
                                  <a:latin typeface="Cambria Math" panose="02040503050406030204" pitchFamily="18" charset="0"/>
                                </a:rPr>
                                <m:t>𝛼</m:t>
                              </m:r>
                            </m:oMath>
                          </a14:m>
                          <a:endParaRPr lang="es-ES" dirty="0"/>
                        </a:p>
                      </a:txBody>
                      <a:tcPr/>
                    </a:tc>
                    <a:extLst>
                      <a:ext uri="{0D108BD9-81ED-4DB2-BD59-A6C34878D82A}">
                        <a16:rowId xmlns:a16="http://schemas.microsoft.com/office/drawing/2014/main" val="2036851287"/>
                      </a:ext>
                    </a:extLst>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2828547405"/>
                  </p:ext>
                </p:extLst>
              </p:nvPr>
            </p:nvGraphicFramePr>
            <p:xfrm>
              <a:off x="4596938" y="4736795"/>
              <a:ext cx="4500272" cy="1773365"/>
            </p:xfrm>
            <a:graphic>
              <a:graphicData uri="http://schemas.openxmlformats.org/drawingml/2006/table">
                <a:tbl>
                  <a:tblPr firstRow="1" bandRow="1">
                    <a:tableStyleId>{5C22544A-7EE6-4342-B048-85BDC9FD1C3A}</a:tableStyleId>
                  </a:tblPr>
                  <a:tblGrid>
                    <a:gridCol w="4500272">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370840">
                    <a:tc>
                      <a:txBody>
                        <a:bodyPr/>
                        <a:lstStyle/>
                        <a:p>
                          <a:endParaRPr lang="es-ES"/>
                        </a:p>
                      </a:txBody>
                      <a:tcPr>
                        <a:blipFill>
                          <a:blip r:embed="rId7"/>
                          <a:stretch>
                            <a:fillRect l="-135" t="-108197" r="-541" b="-303279"/>
                          </a:stretch>
                        </a:blipFill>
                      </a:tcPr>
                    </a:tc>
                    <a:extLst>
                      <a:ext uri="{0D108BD9-81ED-4DB2-BD59-A6C34878D82A}">
                        <a16:rowId xmlns:a16="http://schemas.microsoft.com/office/drawing/2014/main" val="2708318785"/>
                      </a:ext>
                    </a:extLst>
                  </a:tr>
                  <a:tr h="391605">
                    <a:tc>
                      <a:txBody>
                        <a:bodyPr/>
                        <a:lstStyle/>
                        <a:p>
                          <a:endParaRPr lang="es-ES"/>
                        </a:p>
                      </a:txBody>
                      <a:tcPr>
                        <a:blipFill>
                          <a:blip r:embed="rId7"/>
                          <a:stretch>
                            <a:fillRect l="-135" t="-198438" r="-541" b="-189063"/>
                          </a:stretch>
                        </a:blipFill>
                      </a:tcPr>
                    </a:tc>
                    <a:extLst>
                      <a:ext uri="{0D108BD9-81ED-4DB2-BD59-A6C34878D82A}">
                        <a16:rowId xmlns:a16="http://schemas.microsoft.com/office/drawing/2014/main" val="2848876717"/>
                      </a:ext>
                    </a:extLst>
                  </a:tr>
                  <a:tr h="640080">
                    <a:tc>
                      <a:txBody>
                        <a:bodyPr/>
                        <a:lstStyle/>
                        <a:p>
                          <a:endParaRPr lang="es-ES"/>
                        </a:p>
                      </a:txBody>
                      <a:tcPr>
                        <a:blipFill>
                          <a:blip r:embed="rId7"/>
                          <a:stretch>
                            <a:fillRect l="-135" t="-181905" r="-541" b="-15238"/>
                          </a:stretch>
                        </a:blipFill>
                      </a:tcPr>
                    </a:tc>
                    <a:extLst>
                      <a:ext uri="{0D108BD9-81ED-4DB2-BD59-A6C34878D82A}">
                        <a16:rowId xmlns:a16="http://schemas.microsoft.com/office/drawing/2014/main" val="2036851287"/>
                      </a:ext>
                    </a:extLst>
                  </a:tr>
                </a:tbl>
              </a:graphicData>
            </a:graphic>
          </p:graphicFrame>
        </mc:Fallback>
      </mc:AlternateContent>
    </p:spTree>
    <p:extLst>
      <p:ext uri="{BB962C8B-B14F-4D97-AF65-F5344CB8AC3E}">
        <p14:creationId xmlns:p14="http://schemas.microsoft.com/office/powerpoint/2010/main" val="19859888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4409" y="215165"/>
            <a:ext cx="8447314" cy="699236"/>
          </a:xfrm>
          <a:solidFill>
            <a:schemeClr val="tx1">
              <a:lumMod val="95000"/>
            </a:schemeClr>
          </a:solidFill>
        </p:spPr>
        <p:txBody>
          <a:bodyPr>
            <a:normAutofit/>
          </a:bodyPr>
          <a:lstStyle/>
          <a:p>
            <a:r>
              <a:rPr lang="es-ES" sz="2600" dirty="0" smtClean="0">
                <a:solidFill>
                  <a:schemeClr val="bg1"/>
                </a:solidFill>
              </a:rPr>
              <a:t>Ejercicios: 1 y 2 página 166</a:t>
            </a:r>
            <a:endParaRPr lang="es-ES" sz="24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896053510"/>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pic>
        <p:nvPicPr>
          <p:cNvPr id="2" name="Imagen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38615" y="2050418"/>
            <a:ext cx="3584448" cy="3479023"/>
          </a:xfrm>
          <a:prstGeom prst="rect">
            <a:avLst/>
          </a:prstGeom>
        </p:spPr>
      </p:pic>
      <mc:AlternateContent xmlns:mc="http://schemas.openxmlformats.org/markup-compatibility/2006" xmlns:a14="http://schemas.microsoft.com/office/drawing/2010/main">
        <mc:Choice Requires="a14">
          <p:sp>
            <p:nvSpPr>
              <p:cNvPr id="5" name="CuadroTexto 4"/>
              <p:cNvSpPr txBox="1"/>
              <p:nvPr/>
            </p:nvSpPr>
            <p:spPr>
              <a:xfrm>
                <a:off x="1184366" y="1741714"/>
                <a:ext cx="2638697" cy="792396"/>
              </a:xfrm>
              <a:prstGeom prst="rect">
                <a:avLst/>
              </a:prstGeom>
              <a:solidFill>
                <a:schemeClr val="tx1">
                  <a:lumMod val="8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s-ES" b="0" i="1" dirty="0" smtClean="0">
                              <a:solidFill>
                                <a:schemeClr val="bg1"/>
                              </a:solidFill>
                              <a:latin typeface="Cambria Math" panose="02040503050406030204" pitchFamily="18" charset="0"/>
                            </a:rPr>
                          </m:ctrlPr>
                        </m:dPr>
                        <m:e>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𝐴𝐵</m:t>
                              </m:r>
                            </m:e>
                          </m:acc>
                        </m:e>
                      </m:d>
                      <m:r>
                        <a:rPr lang="es-ES" b="0" i="1" dirty="0" smtClean="0">
                          <a:solidFill>
                            <a:schemeClr val="bg1"/>
                          </a:solidFill>
                          <a:latin typeface="Cambria Math" panose="02040503050406030204" pitchFamily="18" charset="0"/>
                        </a:rPr>
                        <m:t>=</m:t>
                      </m:r>
                      <m:rad>
                        <m:radPr>
                          <m:degHide m:val="on"/>
                          <m:ctrlPr>
                            <a:rPr lang="es-ES" b="0" i="1" dirty="0" smtClean="0">
                              <a:solidFill>
                                <a:schemeClr val="bg1"/>
                              </a:solidFill>
                              <a:latin typeface="Cambria Math" panose="02040503050406030204" pitchFamily="18" charset="0"/>
                            </a:rPr>
                          </m:ctrlPr>
                        </m:radPr>
                        <m:deg/>
                        <m:e>
                          <m:sSup>
                            <m:sSupPr>
                              <m:ctrlPr>
                                <a:rPr lang="es-ES" b="0" i="1" dirty="0" smtClean="0">
                                  <a:solidFill>
                                    <a:schemeClr val="bg1"/>
                                  </a:solidFill>
                                  <a:latin typeface="Cambria Math" panose="02040503050406030204" pitchFamily="18" charset="0"/>
                                </a:rPr>
                              </m:ctrlPr>
                            </m:sSupPr>
                            <m:e>
                              <m:r>
                                <a:rPr lang="es-ES" b="0" i="1" dirty="0" smtClean="0">
                                  <a:solidFill>
                                    <a:schemeClr val="bg1"/>
                                  </a:solidFill>
                                  <a:latin typeface="Cambria Math" panose="02040503050406030204" pitchFamily="18" charset="0"/>
                                </a:rPr>
                                <m:t>3</m:t>
                              </m:r>
                            </m:e>
                            <m:sup>
                              <m:r>
                                <a:rPr lang="es-ES" b="0" i="1" dirty="0" smtClean="0">
                                  <a:solidFill>
                                    <a:schemeClr val="bg1"/>
                                  </a:solidFill>
                                  <a:latin typeface="Cambria Math" panose="02040503050406030204" pitchFamily="18" charset="0"/>
                                </a:rPr>
                                <m:t>2</m:t>
                              </m:r>
                            </m:sup>
                          </m:sSup>
                          <m:r>
                            <a:rPr lang="es-ES" b="0" i="1" dirty="0" smtClean="0">
                              <a:solidFill>
                                <a:schemeClr val="bg1"/>
                              </a:solidFill>
                              <a:latin typeface="Cambria Math" panose="02040503050406030204" pitchFamily="18" charset="0"/>
                            </a:rPr>
                            <m:t>+</m:t>
                          </m:r>
                          <m:sSup>
                            <m:sSupPr>
                              <m:ctrlPr>
                                <a:rPr lang="es-ES" b="0" i="1" dirty="0" smtClean="0">
                                  <a:solidFill>
                                    <a:schemeClr val="bg1"/>
                                  </a:solidFill>
                                  <a:latin typeface="Cambria Math" panose="02040503050406030204" pitchFamily="18" charset="0"/>
                                </a:rPr>
                              </m:ctrlPr>
                            </m:sSupPr>
                            <m:e>
                              <m:r>
                                <a:rPr lang="es-ES" b="0" i="1" dirty="0" smtClean="0">
                                  <a:solidFill>
                                    <a:schemeClr val="bg1"/>
                                  </a:solidFill>
                                  <a:latin typeface="Cambria Math" panose="02040503050406030204" pitchFamily="18" charset="0"/>
                                </a:rPr>
                                <m:t>6</m:t>
                              </m:r>
                            </m:e>
                            <m:sup>
                              <m:r>
                                <a:rPr lang="es-ES" b="0" i="1" dirty="0" smtClean="0">
                                  <a:solidFill>
                                    <a:schemeClr val="bg1"/>
                                  </a:solidFill>
                                  <a:latin typeface="Cambria Math" panose="02040503050406030204" pitchFamily="18" charset="0"/>
                                </a:rPr>
                                <m:t>2</m:t>
                              </m:r>
                            </m:sup>
                          </m:sSup>
                        </m:e>
                      </m:rad>
                      <m:r>
                        <a:rPr lang="es-ES" b="0" i="1" dirty="0" smtClean="0">
                          <a:solidFill>
                            <a:schemeClr val="bg1"/>
                          </a:solidFill>
                          <a:latin typeface="Cambria Math" panose="02040503050406030204" pitchFamily="18" charset="0"/>
                        </a:rPr>
                        <m:t>=6,71</m:t>
                      </m:r>
                    </m:oMath>
                  </m:oMathPara>
                </a14:m>
                <a:endParaRPr lang="es-ES" b="0" dirty="0" smtClean="0">
                  <a:solidFill>
                    <a:schemeClr val="bg1"/>
                  </a:solidFill>
                </a:endParaRPr>
              </a:p>
              <a:p>
                <a:pPr/>
                <a14:m>
                  <m:oMathPara xmlns:m="http://schemas.openxmlformats.org/officeDocument/2006/math">
                    <m:oMathParaPr>
                      <m:jc m:val="centerGroup"/>
                    </m:oMathParaPr>
                    <m:oMath xmlns:m="http://schemas.openxmlformats.org/officeDocument/2006/math">
                      <m:d>
                        <m:dPr>
                          <m:begChr m:val="|"/>
                          <m:endChr m:val="|"/>
                          <m:ctrlPr>
                            <a:rPr lang="es-ES" i="1" dirty="0">
                              <a:solidFill>
                                <a:schemeClr val="bg1"/>
                              </a:solidFill>
                              <a:latin typeface="Cambria Math" panose="02040503050406030204" pitchFamily="18" charset="0"/>
                            </a:rPr>
                          </m:ctrlPr>
                        </m:dPr>
                        <m:e>
                          <m:acc>
                            <m:accPr>
                              <m:chr m:val="⃗"/>
                              <m:ctrlPr>
                                <a:rPr lang="es-ES" i="1" dirty="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𝐶𝐷</m:t>
                              </m:r>
                            </m:e>
                          </m:acc>
                        </m:e>
                      </m:d>
                      <m:r>
                        <a:rPr lang="es-ES" b="0" i="1" dirty="0" smtClean="0">
                          <a:solidFill>
                            <a:schemeClr val="bg1"/>
                          </a:solidFill>
                          <a:latin typeface="Cambria Math" panose="02040503050406030204" pitchFamily="18" charset="0"/>
                        </a:rPr>
                        <m:t>=…=6,71</m:t>
                      </m:r>
                    </m:oMath>
                  </m:oMathPara>
                </a14:m>
                <a:endParaRPr lang="es-ES" dirty="0">
                  <a:solidFill>
                    <a:schemeClr val="bg1"/>
                  </a:solidFill>
                </a:endParaRPr>
              </a:p>
            </p:txBody>
          </p:sp>
        </mc:Choice>
        <mc:Fallback xmlns="">
          <p:sp>
            <p:nvSpPr>
              <p:cNvPr id="5" name="CuadroTexto 4"/>
              <p:cNvSpPr txBox="1">
                <a:spLocks noRot="1" noChangeAspect="1" noMove="1" noResize="1" noEditPoints="1" noAdjustHandles="1" noChangeArrowheads="1" noChangeShapeType="1" noTextEdit="1"/>
              </p:cNvSpPr>
              <p:nvPr/>
            </p:nvSpPr>
            <p:spPr>
              <a:xfrm>
                <a:off x="1184366" y="1741714"/>
                <a:ext cx="2638697" cy="792396"/>
              </a:xfrm>
              <a:prstGeom prst="rect">
                <a:avLst/>
              </a:prstGeom>
              <a:blipFill rotWithShape="0">
                <a:blip r:embed="rId11"/>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438679" y="3626984"/>
                <a:ext cx="2130070" cy="404791"/>
              </a:xfrm>
              <a:prstGeom prst="rect">
                <a:avLst/>
              </a:prstGeom>
              <a:solidFill>
                <a:schemeClr val="tx1">
                  <a:lumMod val="85000"/>
                </a:schemeClr>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i="1" dirty="0" smtClean="0">
                              <a:solidFill>
                                <a:schemeClr val="bg1"/>
                              </a:solidFill>
                              <a:latin typeface="Cambria Math" panose="02040503050406030204" pitchFamily="18" charset="0"/>
                            </a:rPr>
                          </m:ctrlPr>
                        </m:accPr>
                        <m:e>
                          <m:r>
                            <a:rPr lang="es-ES" i="1" dirty="0">
                              <a:solidFill>
                                <a:schemeClr val="bg1"/>
                              </a:solidFill>
                              <a:latin typeface="Cambria Math" panose="02040503050406030204" pitchFamily="18" charset="0"/>
                            </a:rPr>
                            <m:t>𝐴𝐵</m:t>
                          </m:r>
                        </m:e>
                      </m:acc>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𝐶𝐷</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−3,6</m:t>
                          </m:r>
                        </m:e>
                      </m:d>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1438679" y="3626984"/>
                <a:ext cx="2130070" cy="404791"/>
              </a:xfrm>
              <a:prstGeom prst="rect">
                <a:avLst/>
              </a:prstGeom>
              <a:blipFill rotWithShape="0">
                <a:blip r:embed="rId12"/>
                <a:stretch>
                  <a:fillRect/>
                </a:stretch>
              </a:blipFill>
            </p:spPr>
            <p:txBody>
              <a:bodyPr/>
              <a:lstStyle/>
              <a:p>
                <a:r>
                  <a:rPr lang="es-ES">
                    <a:noFill/>
                  </a:rPr>
                  <a:t> </a:t>
                </a:r>
              </a:p>
            </p:txBody>
          </p:sp>
        </mc:Fallback>
      </mc:AlternateContent>
      <p:sp>
        <p:nvSpPr>
          <p:cNvPr id="11" name="Elipse 10"/>
          <p:cNvSpPr/>
          <p:nvPr/>
        </p:nvSpPr>
        <p:spPr>
          <a:xfrm>
            <a:off x="365760" y="1519195"/>
            <a:ext cx="592183" cy="592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bg1"/>
                </a:solidFill>
              </a:rPr>
              <a:t>1</a:t>
            </a:r>
            <a:endParaRPr lang="es-ES" sz="2400" b="1" dirty="0">
              <a:solidFill>
                <a:schemeClr val="bg1"/>
              </a:solidFill>
            </a:endParaRPr>
          </a:p>
        </p:txBody>
      </p:sp>
      <p:sp>
        <p:nvSpPr>
          <p:cNvPr id="12" name="Elipse 11"/>
          <p:cNvSpPr/>
          <p:nvPr/>
        </p:nvSpPr>
        <p:spPr>
          <a:xfrm>
            <a:off x="4349932" y="1519194"/>
            <a:ext cx="592183" cy="592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bg1"/>
                </a:solidFill>
              </a:rPr>
              <a:t>2</a:t>
            </a:r>
            <a:endParaRPr lang="es-ES" sz="2400" b="1" dirty="0">
              <a:solidFill>
                <a:schemeClr val="bg1"/>
              </a:solidFill>
            </a:endParaRPr>
          </a:p>
        </p:txBody>
      </p:sp>
      <mc:AlternateContent xmlns:mc="http://schemas.openxmlformats.org/markup-compatibility/2006" xmlns:a14="http://schemas.microsoft.com/office/drawing/2010/main">
        <mc:Choice Requires="a14">
          <p:sp>
            <p:nvSpPr>
              <p:cNvPr id="13" name="CuadroTexto 12"/>
              <p:cNvSpPr txBox="1"/>
              <p:nvPr/>
            </p:nvSpPr>
            <p:spPr>
              <a:xfrm>
                <a:off x="5079275" y="1741714"/>
                <a:ext cx="2958737" cy="369332"/>
              </a:xfrm>
              <a:prstGeom prst="rect">
                <a:avLst/>
              </a:prstGeom>
              <a:solidFill>
                <a:schemeClr val="tx1">
                  <a:lumMod val="8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𝐴</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3,−1</m:t>
                          </m:r>
                        </m:e>
                      </m:d>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𝐵</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4,6</m:t>
                          </m:r>
                        </m:e>
                      </m:d>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𝐶</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0,0</m:t>
                          </m:r>
                        </m:e>
                      </m:d>
                    </m:oMath>
                  </m:oMathPara>
                </a14:m>
                <a:endParaRPr lang="es-ES" dirty="0">
                  <a:solidFill>
                    <a:schemeClr val="bg1"/>
                  </a:solidFill>
                </a:endParaRPr>
              </a:p>
            </p:txBody>
          </p:sp>
        </mc:Choice>
        <mc:Fallback xmlns="">
          <p:sp>
            <p:nvSpPr>
              <p:cNvPr id="13" name="CuadroTexto 12"/>
              <p:cNvSpPr txBox="1">
                <a:spLocks noRot="1" noChangeAspect="1" noMove="1" noResize="1" noEditPoints="1" noAdjustHandles="1" noChangeArrowheads="1" noChangeShapeType="1" noTextEdit="1"/>
              </p:cNvSpPr>
              <p:nvPr/>
            </p:nvSpPr>
            <p:spPr>
              <a:xfrm>
                <a:off x="5079275" y="1741714"/>
                <a:ext cx="2958737" cy="369332"/>
              </a:xfrm>
              <a:prstGeom prst="rect">
                <a:avLst/>
              </a:prstGeom>
              <a:blipFill rotWithShape="0">
                <a:blip r:embed="rId1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CuadroTexto 13"/>
              <p:cNvSpPr txBox="1"/>
              <p:nvPr/>
            </p:nvSpPr>
            <p:spPr>
              <a:xfrm>
                <a:off x="5079275" y="3385047"/>
                <a:ext cx="2958737" cy="717248"/>
              </a:xfrm>
              <a:prstGeom prst="rect">
                <a:avLst/>
              </a:prstGeom>
              <a:solidFill>
                <a:schemeClr val="tx1">
                  <a:lumMod val="8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𝐴𝐵</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1,7</m:t>
                          </m:r>
                        </m:e>
                      </m:d>
                    </m:oMath>
                  </m:oMathPara>
                </a14:m>
                <a:endParaRPr lang="es-ES" dirty="0" smtClean="0">
                  <a:solidFill>
                    <a:schemeClr val="bg1"/>
                  </a:solidFill>
                </a:endParaRPr>
              </a:p>
              <a:p>
                <a:pPr/>
                <a14:m>
                  <m:oMathPara xmlns:m="http://schemas.openxmlformats.org/officeDocument/2006/math">
                    <m:oMathParaPr>
                      <m:jc m:val="centerGroup"/>
                    </m:oMathParaPr>
                    <m:oMath xmlns:m="http://schemas.openxmlformats.org/officeDocument/2006/math">
                      <m:acc>
                        <m:accPr>
                          <m:chr m:val="⃗"/>
                          <m:ctrlPr>
                            <a:rPr lang="es-ES" i="1" dirty="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𝐶𝐷</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𝑥</m:t>
                          </m:r>
                          <m:r>
                            <a:rPr lang="es-ES" b="0" i="1" dirty="0" smtClean="0">
                              <a:solidFill>
                                <a:schemeClr val="bg1"/>
                              </a:solidFill>
                              <a:latin typeface="Cambria Math" panose="02040503050406030204" pitchFamily="18" charset="0"/>
                            </a:rPr>
                            <m:t>−0,</m:t>
                          </m:r>
                          <m:r>
                            <a:rPr lang="es-ES" b="0" i="1" dirty="0" smtClean="0">
                              <a:solidFill>
                                <a:schemeClr val="bg1"/>
                              </a:solidFill>
                              <a:latin typeface="Cambria Math" panose="02040503050406030204" pitchFamily="18" charset="0"/>
                            </a:rPr>
                            <m:t>𝑦</m:t>
                          </m:r>
                          <m:r>
                            <a:rPr lang="es-ES" b="0" i="1" dirty="0" smtClean="0">
                              <a:solidFill>
                                <a:schemeClr val="bg1"/>
                              </a:solidFill>
                              <a:latin typeface="Cambria Math" panose="02040503050406030204" pitchFamily="18" charset="0"/>
                            </a:rPr>
                            <m:t>−0</m:t>
                          </m:r>
                        </m:e>
                      </m:d>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𝑥</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𝑦</m:t>
                          </m:r>
                        </m:e>
                      </m:d>
                    </m:oMath>
                  </m:oMathPara>
                </a14:m>
                <a:endParaRPr lang="es-ES" dirty="0">
                  <a:solidFill>
                    <a:schemeClr val="bg1"/>
                  </a:solidFill>
                </a:endParaRPr>
              </a:p>
            </p:txBody>
          </p:sp>
        </mc:Choice>
        <mc:Fallback xmlns="">
          <p:sp>
            <p:nvSpPr>
              <p:cNvPr id="14" name="CuadroTexto 13"/>
              <p:cNvSpPr txBox="1">
                <a:spLocks noRot="1" noChangeAspect="1" noMove="1" noResize="1" noEditPoints="1" noAdjustHandles="1" noChangeArrowheads="1" noChangeShapeType="1" noTextEdit="1"/>
              </p:cNvSpPr>
              <p:nvPr/>
            </p:nvSpPr>
            <p:spPr>
              <a:xfrm>
                <a:off x="5079275" y="3385047"/>
                <a:ext cx="2958737" cy="717248"/>
              </a:xfrm>
              <a:prstGeom prst="rect">
                <a:avLst/>
              </a:prstGeom>
              <a:blipFill rotWithShape="0">
                <a:blip r:embed="rId14"/>
                <a:stretch>
                  <a:fillRect b="-339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CuadroTexto 15"/>
              <p:cNvSpPr txBox="1"/>
              <p:nvPr/>
            </p:nvSpPr>
            <p:spPr>
              <a:xfrm>
                <a:off x="5079274" y="4260821"/>
                <a:ext cx="2958737" cy="369332"/>
              </a:xfrm>
              <a:prstGeom prst="rect">
                <a:avLst/>
              </a:prstGeom>
              <a:solidFill>
                <a:schemeClr val="tx1">
                  <a:lumMod val="8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𝐷</m:t>
                      </m:r>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1,7</m:t>
                          </m:r>
                        </m:e>
                      </m:d>
                    </m:oMath>
                  </m:oMathPara>
                </a14:m>
                <a:endParaRPr lang="es-ES" dirty="0">
                  <a:solidFill>
                    <a:schemeClr val="bg1"/>
                  </a:solidFill>
                </a:endParaRPr>
              </a:p>
            </p:txBody>
          </p:sp>
        </mc:Choice>
        <mc:Fallback xmlns="">
          <p:sp>
            <p:nvSpPr>
              <p:cNvPr id="16" name="CuadroTexto 15"/>
              <p:cNvSpPr txBox="1">
                <a:spLocks noRot="1" noChangeAspect="1" noMove="1" noResize="1" noEditPoints="1" noAdjustHandles="1" noChangeArrowheads="1" noChangeShapeType="1" noTextEdit="1"/>
              </p:cNvSpPr>
              <p:nvPr/>
            </p:nvSpPr>
            <p:spPr>
              <a:xfrm>
                <a:off x="5079274" y="4260821"/>
                <a:ext cx="2958737" cy="369332"/>
              </a:xfrm>
              <a:prstGeom prst="rect">
                <a:avLst/>
              </a:prstGeom>
              <a:blipFill rotWithShape="0">
                <a:blip r:embed="rId1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5079273" y="2423864"/>
                <a:ext cx="2958737" cy="369332"/>
              </a:xfrm>
              <a:prstGeom prst="rect">
                <a:avLst/>
              </a:prstGeom>
              <a:solidFill>
                <a:schemeClr val="tx1">
                  <a:lumMod val="8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𝐷</m:t>
                      </m:r>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𝑥</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𝑦</m:t>
                          </m:r>
                        </m:e>
                      </m:d>
                    </m:oMath>
                  </m:oMathPara>
                </a14:m>
                <a:endParaRPr lang="es-ES" dirty="0">
                  <a:solidFill>
                    <a:schemeClr val="bg1"/>
                  </a:solidFill>
                </a:endParaRPr>
              </a:p>
            </p:txBody>
          </p:sp>
        </mc:Choice>
        <mc:Fallback xmlns="">
          <p:sp>
            <p:nvSpPr>
              <p:cNvPr id="17" name="CuadroTexto 16"/>
              <p:cNvSpPr txBox="1">
                <a:spLocks noRot="1" noChangeAspect="1" noMove="1" noResize="1" noEditPoints="1" noAdjustHandles="1" noChangeArrowheads="1" noChangeShapeType="1" noTextEdit="1"/>
              </p:cNvSpPr>
              <p:nvPr/>
            </p:nvSpPr>
            <p:spPr>
              <a:xfrm>
                <a:off x="5079273" y="2423864"/>
                <a:ext cx="2958737" cy="369332"/>
              </a:xfrm>
              <a:prstGeom prst="rect">
                <a:avLst/>
              </a:prstGeom>
              <a:blipFill rotWithShape="0">
                <a:blip r:embed="rId16"/>
                <a:stretch>
                  <a:fillRect b="-6667"/>
                </a:stretch>
              </a:blipFill>
            </p:spPr>
            <p:txBody>
              <a:bodyPr/>
              <a:lstStyle/>
              <a:p>
                <a:r>
                  <a:rPr lang="es-ES">
                    <a:noFill/>
                  </a:rPr>
                  <a:t> </a:t>
                </a:r>
              </a:p>
            </p:txBody>
          </p:sp>
        </mc:Fallback>
      </mc:AlternateContent>
    </p:spTree>
    <p:extLst>
      <p:ext uri="{BB962C8B-B14F-4D97-AF65-F5344CB8AC3E}">
        <p14:creationId xmlns:p14="http://schemas.microsoft.com/office/powerpoint/2010/main" val="5168508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4409" y="215165"/>
            <a:ext cx="8447314" cy="699236"/>
          </a:xfrm>
          <a:solidFill>
            <a:schemeClr val="tx1">
              <a:lumMod val="95000"/>
            </a:schemeClr>
          </a:solidFill>
        </p:spPr>
        <p:txBody>
          <a:bodyPr>
            <a:normAutofit/>
          </a:bodyPr>
          <a:lstStyle/>
          <a:p>
            <a:r>
              <a:rPr lang="es-ES" sz="2600" dirty="0" smtClean="0">
                <a:solidFill>
                  <a:schemeClr val="bg1"/>
                </a:solidFill>
              </a:rPr>
              <a:t>Ejercicios: 1 y 2 página 166 ANAYA</a:t>
            </a:r>
            <a:endParaRPr lang="es-ES" sz="24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896053510"/>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mc:AlternateContent xmlns:mc="http://schemas.openxmlformats.org/markup-compatibility/2006" xmlns:a14="http://schemas.microsoft.com/office/drawing/2010/main">
        <mc:Choice Requires="a14">
          <p:sp>
            <p:nvSpPr>
              <p:cNvPr id="9" name="CuadroTexto 8"/>
              <p:cNvSpPr txBox="1"/>
              <p:nvPr/>
            </p:nvSpPr>
            <p:spPr>
              <a:xfrm>
                <a:off x="334409" y="914401"/>
                <a:ext cx="7555557" cy="1477328"/>
              </a:xfrm>
              <a:prstGeom prst="rect">
                <a:avLst/>
              </a:prstGeom>
              <a:solidFill>
                <a:schemeClr val="accent3">
                  <a:lumMod val="40000"/>
                  <a:lumOff val="60000"/>
                </a:schemeClr>
              </a:solidFill>
            </p:spPr>
            <p:txBody>
              <a:bodyPr wrap="square" rtlCol="0">
                <a:spAutoFit/>
              </a:bodyPr>
              <a:lstStyle/>
              <a:p>
                <a:pPr algn="just"/>
                <a:r>
                  <a:rPr lang="es-ES" dirty="0" smtClean="0">
                    <a:solidFill>
                      <a:schemeClr val="bg1"/>
                    </a:solidFill>
                  </a:rPr>
                  <a:t>Dados los puntos de la figura, determina la distancia entre Madrid y Zaragoza utilizando vectores.</a:t>
                </a:r>
              </a:p>
              <a:p>
                <a:pPr algn="just"/>
                <a14:m>
                  <m:oMathPara xmlns:m="http://schemas.openxmlformats.org/officeDocument/2006/math">
                    <m:oMathParaPr>
                      <m:jc m:val="centerGroup"/>
                    </m:oMathParaPr>
                    <m:oMath xmlns:m="http://schemas.openxmlformats.org/officeDocument/2006/math">
                      <m:m>
                        <m:mPr>
                          <m:mcs>
                            <m:mc>
                              <m:mcPr>
                                <m:count m:val="3"/>
                                <m:mcJc m:val="center"/>
                              </m:mcPr>
                            </m:mc>
                          </m:mcs>
                          <m:ctrlPr>
                            <a:rPr lang="es-ES" b="0" i="1" smtClean="0">
                              <a:solidFill>
                                <a:schemeClr val="bg1"/>
                              </a:solidFill>
                              <a:latin typeface="Cambria Math" panose="02040503050406030204" pitchFamily="18" charset="0"/>
                            </a:rPr>
                          </m:ctrlPr>
                        </m:mPr>
                        <m:mr>
                          <m:e>
                            <m:r>
                              <a:rPr lang="es-ES" i="1">
                                <a:solidFill>
                                  <a:schemeClr val="bg1"/>
                                </a:solidFill>
                                <a:latin typeface="Cambria Math" panose="02040503050406030204" pitchFamily="18" charset="0"/>
                              </a:rPr>
                              <m:t>𝑀</m:t>
                            </m:r>
                            <m:d>
                              <m:dPr>
                                <m:ctrlPr>
                                  <a:rPr lang="es-ES" i="1">
                                    <a:solidFill>
                                      <a:schemeClr val="bg1"/>
                                    </a:solidFill>
                                    <a:latin typeface="Cambria Math" panose="02040503050406030204" pitchFamily="18" charset="0"/>
                                  </a:rPr>
                                </m:ctrlPr>
                              </m:dPr>
                              <m:e>
                                <m:r>
                                  <a:rPr lang="es-ES" i="1">
                                    <a:solidFill>
                                      <a:schemeClr val="bg1"/>
                                    </a:solidFill>
                                    <a:latin typeface="Cambria Math" panose="02040503050406030204" pitchFamily="18" charset="0"/>
                                  </a:rPr>
                                  <m:t>0,0</m:t>
                                </m:r>
                              </m:e>
                            </m:d>
                          </m:e>
                          <m:e>
                            <m:r>
                              <a:rPr lang="es-ES" b="0" i="1" smtClean="0">
                                <a:solidFill>
                                  <a:schemeClr val="bg1"/>
                                </a:solidFill>
                                <a:latin typeface="Cambria Math" panose="02040503050406030204" pitchFamily="18" charset="0"/>
                              </a:rPr>
                              <m:t>𝑍</m:t>
                            </m:r>
                            <m:d>
                              <m:dPr>
                                <m:ctrlPr>
                                  <a:rPr lang="es-ES" b="0" i="1" smtClean="0">
                                    <a:solidFill>
                                      <a:schemeClr val="bg1"/>
                                    </a:solidFill>
                                    <a:latin typeface="Cambria Math" panose="02040503050406030204" pitchFamily="18" charset="0"/>
                                  </a:rPr>
                                </m:ctrlPr>
                              </m:dPr>
                              <m:e>
                                <m:r>
                                  <a:rPr lang="es-ES" b="0" i="1" smtClean="0">
                                    <a:solidFill>
                                      <a:schemeClr val="bg1"/>
                                    </a:solidFill>
                                    <a:latin typeface="Cambria Math" panose="02040503050406030204" pitchFamily="18" charset="0"/>
                                  </a:rPr>
                                  <m:t>210,170</m:t>
                                </m:r>
                              </m:e>
                            </m:d>
                          </m:e>
                          <m:e>
                            <m:r>
                              <a:rPr lang="es-ES" b="0" i="1" smtClean="0">
                                <a:solidFill>
                                  <a:schemeClr val="bg1"/>
                                </a:solidFill>
                                <a:latin typeface="Cambria Math" panose="02040503050406030204" pitchFamily="18" charset="0"/>
                              </a:rPr>
                              <m:t>𝑆</m:t>
                            </m:r>
                            <m:d>
                              <m:dPr>
                                <m:ctrlPr>
                                  <a:rPr lang="es-ES" b="0" i="1" smtClean="0">
                                    <a:solidFill>
                                      <a:schemeClr val="bg1"/>
                                    </a:solidFill>
                                    <a:latin typeface="Cambria Math" panose="02040503050406030204" pitchFamily="18" charset="0"/>
                                  </a:rPr>
                                </m:ctrlPr>
                              </m:dPr>
                              <m:e>
                                <m:r>
                                  <a:rPr lang="es-ES" b="0" i="1" smtClean="0">
                                    <a:solidFill>
                                      <a:schemeClr val="bg1"/>
                                    </a:solidFill>
                                    <a:latin typeface="Cambria Math" panose="02040503050406030204" pitchFamily="18" charset="0"/>
                                  </a:rPr>
                                  <m:t>−200,328</m:t>
                                </m:r>
                              </m:e>
                            </m:d>
                          </m:e>
                        </m:mr>
                      </m:m>
                    </m:oMath>
                  </m:oMathPara>
                </a14:m>
                <a:endParaRPr lang="es-ES" dirty="0" smtClean="0">
                  <a:solidFill>
                    <a:schemeClr val="bg1"/>
                  </a:solidFill>
                </a:endParaRPr>
              </a:p>
              <a:p>
                <a:pPr algn="just"/>
                <a:r>
                  <a:rPr lang="es-ES" dirty="0" smtClean="0">
                    <a:solidFill>
                      <a:schemeClr val="bg1"/>
                    </a:solidFill>
                  </a:rPr>
                  <a:t>Determina el ángulo que forma la carretera Madrid Zaragoza, suponiendo que esta esté en línea recta</a:t>
                </a:r>
                <a:endParaRPr lang="es-ES" dirty="0">
                  <a:solidFill>
                    <a:schemeClr val="bg1"/>
                  </a:solidFill>
                </a:endParaRPr>
              </a:p>
            </p:txBody>
          </p:sp>
        </mc:Choice>
        <mc:Fallback xmlns="">
          <p:sp>
            <p:nvSpPr>
              <p:cNvPr id="9" name="CuadroTexto 8"/>
              <p:cNvSpPr txBox="1">
                <a:spLocks noRot="1" noChangeAspect="1" noMove="1" noResize="1" noEditPoints="1" noAdjustHandles="1" noChangeArrowheads="1" noChangeShapeType="1" noTextEdit="1"/>
              </p:cNvSpPr>
              <p:nvPr/>
            </p:nvSpPr>
            <p:spPr>
              <a:xfrm>
                <a:off x="334409" y="914401"/>
                <a:ext cx="7555557" cy="1477328"/>
              </a:xfrm>
              <a:prstGeom prst="rect">
                <a:avLst/>
              </a:prstGeom>
              <a:blipFill rotWithShape="0">
                <a:blip r:embed="rId3"/>
                <a:stretch>
                  <a:fillRect l="-726" t="-2066" r="-646" b="-5785"/>
                </a:stretch>
              </a:blipFill>
            </p:spPr>
            <p:txBody>
              <a:bodyPr/>
              <a:lstStyle/>
              <a:p>
                <a:r>
                  <a:rPr lang="es-ES">
                    <a:noFill/>
                  </a:rPr>
                  <a:t> </a:t>
                </a:r>
              </a:p>
            </p:txBody>
          </p:sp>
        </mc:Fallback>
      </mc:AlternateContent>
      <p:grpSp>
        <p:nvGrpSpPr>
          <p:cNvPr id="6" name="Grupo 5"/>
          <p:cNvGrpSpPr/>
          <p:nvPr/>
        </p:nvGrpSpPr>
        <p:grpSpPr>
          <a:xfrm>
            <a:off x="477111" y="2391729"/>
            <a:ext cx="3006235" cy="3879669"/>
            <a:chOff x="619813" y="524579"/>
            <a:chExt cx="4907572" cy="6333421"/>
          </a:xfrm>
        </p:grpSpPr>
        <p:pic>
          <p:nvPicPr>
            <p:cNvPr id="15" name="Imagen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9813" y="524579"/>
              <a:ext cx="4907572" cy="6333421"/>
            </a:xfrm>
            <a:prstGeom prst="rect">
              <a:avLst/>
            </a:prstGeom>
          </p:spPr>
        </p:pic>
        <mc:AlternateContent xmlns:mc="http://schemas.openxmlformats.org/markup-compatibility/2006" xmlns:a14="http://schemas.microsoft.com/office/drawing/2010/main">
          <mc:Choice Requires="a14">
            <p:sp>
              <p:nvSpPr>
                <p:cNvPr id="18" name="Rectángulo 17"/>
                <p:cNvSpPr/>
                <p:nvPr/>
              </p:nvSpPr>
              <p:spPr>
                <a:xfrm>
                  <a:off x="3352800" y="3614057"/>
                  <a:ext cx="1088777" cy="374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1400" i="1" dirty="0" smtClean="0">
                            <a:solidFill>
                              <a:schemeClr val="bg1"/>
                            </a:solidFill>
                            <a:latin typeface="Cambria Math" panose="02040503050406030204" pitchFamily="18" charset="0"/>
                          </a:rPr>
                          <m:t>𝑀</m:t>
                        </m:r>
                        <m:r>
                          <a:rPr lang="es-ES" sz="1400" i="1" dirty="0" smtClean="0">
                            <a:solidFill>
                              <a:schemeClr val="bg1"/>
                            </a:solidFill>
                            <a:latin typeface="Cambria Math" panose="02040503050406030204" pitchFamily="18" charset="0"/>
                          </a:rPr>
                          <m:t>(0,0)</m:t>
                        </m:r>
                      </m:oMath>
                    </m:oMathPara>
                  </a14:m>
                  <a:endParaRPr lang="es-ES" sz="1400" dirty="0"/>
                </a:p>
              </p:txBody>
            </p:sp>
          </mc:Choice>
          <mc:Fallback xmlns="">
            <p:sp>
              <p:nvSpPr>
                <p:cNvPr id="18" name="Rectángulo 17"/>
                <p:cNvSpPr>
                  <a:spLocks noRot="1" noChangeAspect="1" noMove="1" noResize="1" noEditPoints="1" noAdjustHandles="1" noChangeArrowheads="1" noChangeShapeType="1" noTextEdit="1"/>
                </p:cNvSpPr>
                <p:nvPr/>
              </p:nvSpPr>
              <p:spPr>
                <a:xfrm>
                  <a:off x="3352800" y="3614057"/>
                  <a:ext cx="1088777" cy="374469"/>
                </a:xfrm>
                <a:prstGeom prst="rect">
                  <a:avLst/>
                </a:prstGeom>
                <a:blipFill rotWithShape="0">
                  <a:blip r:embed="rId5"/>
                  <a:stretch>
                    <a:fillRect l="-1786" b="-25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3352800" y="2161903"/>
                  <a:ext cx="1629002" cy="374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1400" b="0" i="1" dirty="0" smtClean="0">
                            <a:solidFill>
                              <a:schemeClr val="bg1"/>
                            </a:solidFill>
                            <a:latin typeface="Cambria Math" panose="02040503050406030204" pitchFamily="18" charset="0"/>
                          </a:rPr>
                          <m:t>𝑍</m:t>
                        </m:r>
                        <m:r>
                          <a:rPr lang="es-ES" sz="1400" i="1" dirty="0" smtClean="0">
                            <a:solidFill>
                              <a:schemeClr val="bg1"/>
                            </a:solidFill>
                            <a:latin typeface="Cambria Math" panose="02040503050406030204" pitchFamily="18" charset="0"/>
                          </a:rPr>
                          <m:t>(</m:t>
                        </m:r>
                        <m:r>
                          <a:rPr lang="es-ES" sz="1400" b="0" i="1" dirty="0" smtClean="0">
                            <a:solidFill>
                              <a:schemeClr val="bg1"/>
                            </a:solidFill>
                            <a:latin typeface="Cambria Math" panose="02040503050406030204" pitchFamily="18" charset="0"/>
                          </a:rPr>
                          <m:t>210</m:t>
                        </m:r>
                        <m:r>
                          <a:rPr lang="es-ES" sz="1400" i="1" dirty="0" smtClean="0">
                            <a:solidFill>
                              <a:schemeClr val="bg1"/>
                            </a:solidFill>
                            <a:latin typeface="Cambria Math" panose="02040503050406030204" pitchFamily="18" charset="0"/>
                          </a:rPr>
                          <m:t>,</m:t>
                        </m:r>
                        <m:r>
                          <a:rPr lang="es-ES" sz="1400" b="0" i="1" dirty="0" smtClean="0">
                            <a:solidFill>
                              <a:schemeClr val="bg1"/>
                            </a:solidFill>
                            <a:latin typeface="Cambria Math" panose="02040503050406030204" pitchFamily="18" charset="0"/>
                          </a:rPr>
                          <m:t>170</m:t>
                        </m:r>
                        <m:r>
                          <a:rPr lang="es-ES" sz="1400" i="1" dirty="0" smtClean="0">
                            <a:solidFill>
                              <a:schemeClr val="bg1"/>
                            </a:solidFill>
                            <a:latin typeface="Cambria Math" panose="02040503050406030204" pitchFamily="18" charset="0"/>
                          </a:rPr>
                          <m:t>)</m:t>
                        </m:r>
                      </m:oMath>
                    </m:oMathPara>
                  </a14:m>
                  <a:endParaRPr lang="es-ES" sz="1400" dirty="0"/>
                </a:p>
              </p:txBody>
            </p:sp>
          </mc:Choice>
          <mc:Fallback xmlns="">
            <p:sp>
              <p:nvSpPr>
                <p:cNvPr id="19" name="Rectángulo 18"/>
                <p:cNvSpPr>
                  <a:spLocks noRot="1" noChangeAspect="1" noMove="1" noResize="1" noEditPoints="1" noAdjustHandles="1" noChangeArrowheads="1" noChangeShapeType="1" noTextEdit="1"/>
                </p:cNvSpPr>
                <p:nvPr/>
              </p:nvSpPr>
              <p:spPr>
                <a:xfrm>
                  <a:off x="3352800" y="2161903"/>
                  <a:ext cx="1629002" cy="374469"/>
                </a:xfrm>
                <a:prstGeom prst="rect">
                  <a:avLst/>
                </a:prstGeom>
                <a:blipFill rotWithShape="0">
                  <a:blip r:embed="rId6"/>
                  <a:stretch>
                    <a:fillRect l="-2395" b="-2195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2184109" y="5635753"/>
                  <a:ext cx="2044223" cy="374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1400" b="0" i="1" dirty="0" smtClean="0">
                            <a:solidFill>
                              <a:schemeClr val="bg1"/>
                            </a:solidFill>
                            <a:latin typeface="Cambria Math" panose="02040503050406030204" pitchFamily="18" charset="0"/>
                          </a:rPr>
                          <m:t>𝑆</m:t>
                        </m:r>
                        <m:d>
                          <m:dPr>
                            <m:ctrlPr>
                              <a:rPr lang="es-ES" sz="1400" b="0" i="1" dirty="0" smtClean="0">
                                <a:solidFill>
                                  <a:schemeClr val="bg1"/>
                                </a:solidFill>
                                <a:latin typeface="Cambria Math" panose="02040503050406030204" pitchFamily="18" charset="0"/>
                              </a:rPr>
                            </m:ctrlPr>
                          </m:dPr>
                          <m:e>
                            <m:r>
                              <a:rPr lang="es-ES" sz="1400" b="0" i="1" dirty="0" smtClean="0">
                                <a:solidFill>
                                  <a:schemeClr val="bg1"/>
                                </a:solidFill>
                                <a:latin typeface="Cambria Math" panose="02040503050406030204" pitchFamily="18" charset="0"/>
                              </a:rPr>
                              <m:t>−200,−328</m:t>
                            </m:r>
                          </m:e>
                        </m:d>
                      </m:oMath>
                    </m:oMathPara>
                  </a14:m>
                  <a:endParaRPr lang="es-ES" sz="1400" dirty="0"/>
                </a:p>
              </p:txBody>
            </p:sp>
          </mc:Choice>
          <mc:Fallback xmlns="">
            <p:sp>
              <p:nvSpPr>
                <p:cNvPr id="20" name="Rectángulo 19"/>
                <p:cNvSpPr>
                  <a:spLocks noRot="1" noChangeAspect="1" noMove="1" noResize="1" noEditPoints="1" noAdjustHandles="1" noChangeArrowheads="1" noChangeShapeType="1" noTextEdit="1"/>
                </p:cNvSpPr>
                <p:nvPr/>
              </p:nvSpPr>
              <p:spPr>
                <a:xfrm>
                  <a:off x="2184109" y="5635753"/>
                  <a:ext cx="2044223" cy="374469"/>
                </a:xfrm>
                <a:prstGeom prst="rect">
                  <a:avLst/>
                </a:prstGeom>
                <a:blipFill rotWithShape="0">
                  <a:blip r:embed="rId7"/>
                  <a:stretch>
                    <a:fillRect l="-2871"/>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21" name="CuadroTexto 20"/>
              <p:cNvSpPr txBox="1"/>
              <p:nvPr/>
            </p:nvSpPr>
            <p:spPr>
              <a:xfrm>
                <a:off x="3626048" y="2391729"/>
                <a:ext cx="4297680" cy="3751476"/>
              </a:xfrm>
              <a:prstGeom prst="rect">
                <a:avLst/>
              </a:prstGeom>
              <a:solidFill>
                <a:schemeClr val="tx1">
                  <a:lumMod val="95000"/>
                </a:schemeClr>
              </a:solidFill>
            </p:spPr>
            <p:txBody>
              <a:bodyPr wrap="square" rtlCol="0">
                <a:spAutoFit/>
              </a:bodyPr>
              <a:lstStyle/>
              <a:p>
                <a:pPr algn="just"/>
                <a:r>
                  <a:rPr lang="es-ES" sz="1500" dirty="0" smtClean="0">
                    <a:solidFill>
                      <a:srgbClr val="0070C0"/>
                    </a:solidFill>
                  </a:rPr>
                  <a:t>Vectores:</a:t>
                </a:r>
              </a:p>
              <a:p>
                <a:pPr algn="just"/>
                <a14:m>
                  <m:oMathPara xmlns:m="http://schemas.openxmlformats.org/officeDocument/2006/math">
                    <m:oMathParaPr>
                      <m:jc m:val="centerGroup"/>
                    </m:oMathParaPr>
                    <m:oMath xmlns:m="http://schemas.openxmlformats.org/officeDocument/2006/math">
                      <m:acc>
                        <m:accPr>
                          <m:chr m:val="⃗"/>
                          <m:ctrlPr>
                            <a:rPr lang="es-ES" sz="1500" i="1" smtClean="0">
                              <a:solidFill>
                                <a:srgbClr val="FF0000"/>
                              </a:solidFill>
                              <a:latin typeface="Cambria Math" panose="02040503050406030204" pitchFamily="18" charset="0"/>
                            </a:rPr>
                          </m:ctrlPr>
                        </m:accPr>
                        <m:e>
                          <m:r>
                            <m:rPr>
                              <m:brk m:alnAt="7"/>
                            </m:rPr>
                            <a:rPr lang="es-ES" sz="1500" i="1">
                              <a:solidFill>
                                <a:srgbClr val="FF0000"/>
                              </a:solidFill>
                              <a:latin typeface="Cambria Math" panose="02040503050406030204" pitchFamily="18" charset="0"/>
                            </a:rPr>
                            <m:t>𝑀</m:t>
                          </m:r>
                          <m:r>
                            <a:rPr lang="es-ES" sz="1500" i="1">
                              <a:solidFill>
                                <a:srgbClr val="FF0000"/>
                              </a:solidFill>
                              <a:latin typeface="Cambria Math" panose="02040503050406030204" pitchFamily="18" charset="0"/>
                            </a:rPr>
                            <m:t>𝑍</m:t>
                          </m:r>
                        </m:e>
                      </m:acc>
                      <m:r>
                        <a:rPr lang="es-ES" sz="1500" i="1" dirty="0">
                          <a:solidFill>
                            <a:srgbClr val="FF0000"/>
                          </a:solidFill>
                          <a:latin typeface="Cambria Math" panose="02040503050406030204" pitchFamily="18" charset="0"/>
                        </a:rPr>
                        <m:t>=</m:t>
                      </m:r>
                      <m:d>
                        <m:dPr>
                          <m:ctrlPr>
                            <a:rPr lang="es-ES" sz="1500" i="1" dirty="0">
                              <a:solidFill>
                                <a:srgbClr val="FF0000"/>
                              </a:solidFill>
                              <a:latin typeface="Cambria Math" panose="02040503050406030204" pitchFamily="18" charset="0"/>
                            </a:rPr>
                          </m:ctrlPr>
                        </m:dPr>
                        <m:e>
                          <m:r>
                            <a:rPr lang="es-ES" sz="1500" i="1" dirty="0">
                              <a:solidFill>
                                <a:srgbClr val="FF0000"/>
                              </a:solidFill>
                              <a:latin typeface="Cambria Math" panose="02040503050406030204" pitchFamily="18" charset="0"/>
                            </a:rPr>
                            <m:t>210,170</m:t>
                          </m:r>
                        </m:e>
                      </m:d>
                    </m:oMath>
                  </m:oMathPara>
                </a14:m>
                <a:endParaRPr lang="es-ES" sz="1500" i="1" dirty="0" smtClean="0">
                  <a:solidFill>
                    <a:srgbClr val="0070C0"/>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acc>
                        <m:accPr>
                          <m:chr m:val="⃗"/>
                          <m:ctrlPr>
                            <a:rPr lang="es-ES" sz="1500" i="1" smtClean="0">
                              <a:solidFill>
                                <a:srgbClr val="00B050"/>
                              </a:solidFill>
                              <a:latin typeface="Cambria Math" panose="02040503050406030204" pitchFamily="18" charset="0"/>
                            </a:rPr>
                          </m:ctrlPr>
                        </m:accPr>
                        <m:e>
                          <m:r>
                            <a:rPr lang="es-ES" sz="1500" i="1">
                              <a:solidFill>
                                <a:srgbClr val="00B050"/>
                              </a:solidFill>
                              <a:latin typeface="Cambria Math" panose="02040503050406030204" pitchFamily="18" charset="0"/>
                            </a:rPr>
                            <m:t>𝑆𝑍</m:t>
                          </m:r>
                        </m:e>
                      </m:acc>
                      <m:r>
                        <a:rPr lang="es-ES" sz="1500" b="0" i="1" smtClean="0">
                          <a:solidFill>
                            <a:srgbClr val="00B050"/>
                          </a:solidFill>
                          <a:latin typeface="Cambria Math" panose="02040503050406030204" pitchFamily="18" charset="0"/>
                        </a:rPr>
                        <m:t>=</m:t>
                      </m:r>
                      <m:d>
                        <m:dPr>
                          <m:ctrlPr>
                            <a:rPr lang="es-ES" sz="1500" b="0" i="1" smtClean="0">
                              <a:solidFill>
                                <a:srgbClr val="00B050"/>
                              </a:solidFill>
                              <a:latin typeface="Cambria Math" panose="02040503050406030204" pitchFamily="18" charset="0"/>
                            </a:rPr>
                          </m:ctrlPr>
                        </m:dPr>
                        <m:e>
                          <m:r>
                            <a:rPr lang="es-ES" sz="1500" b="0" i="1" smtClean="0">
                              <a:solidFill>
                                <a:srgbClr val="00B050"/>
                              </a:solidFill>
                              <a:latin typeface="Cambria Math" panose="02040503050406030204" pitchFamily="18" charset="0"/>
                            </a:rPr>
                            <m:t>210−</m:t>
                          </m:r>
                          <m:d>
                            <m:dPr>
                              <m:ctrlPr>
                                <a:rPr lang="es-ES" sz="1500" b="0" i="1" smtClean="0">
                                  <a:solidFill>
                                    <a:srgbClr val="00B050"/>
                                  </a:solidFill>
                                  <a:latin typeface="Cambria Math" panose="02040503050406030204" pitchFamily="18" charset="0"/>
                                </a:rPr>
                              </m:ctrlPr>
                            </m:dPr>
                            <m:e>
                              <m:r>
                                <a:rPr lang="es-ES" sz="1500" b="0" i="1" smtClean="0">
                                  <a:solidFill>
                                    <a:srgbClr val="00B050"/>
                                  </a:solidFill>
                                  <a:latin typeface="Cambria Math" panose="02040503050406030204" pitchFamily="18" charset="0"/>
                                </a:rPr>
                                <m:t>−200</m:t>
                              </m:r>
                            </m:e>
                          </m:d>
                          <m:r>
                            <a:rPr lang="es-ES" sz="1500" b="0" i="1" smtClean="0">
                              <a:solidFill>
                                <a:srgbClr val="00B050"/>
                              </a:solidFill>
                              <a:latin typeface="Cambria Math" panose="02040503050406030204" pitchFamily="18" charset="0"/>
                            </a:rPr>
                            <m:t>,170−</m:t>
                          </m:r>
                          <m:d>
                            <m:dPr>
                              <m:ctrlPr>
                                <a:rPr lang="es-ES" sz="1500" b="0" i="1" smtClean="0">
                                  <a:solidFill>
                                    <a:srgbClr val="00B050"/>
                                  </a:solidFill>
                                  <a:latin typeface="Cambria Math" panose="02040503050406030204" pitchFamily="18" charset="0"/>
                                </a:rPr>
                              </m:ctrlPr>
                            </m:dPr>
                            <m:e>
                              <m:r>
                                <a:rPr lang="es-ES" sz="1500" b="0" i="1" smtClean="0">
                                  <a:solidFill>
                                    <a:srgbClr val="00B050"/>
                                  </a:solidFill>
                                  <a:latin typeface="Cambria Math" panose="02040503050406030204" pitchFamily="18" charset="0"/>
                                </a:rPr>
                                <m:t>−328</m:t>
                              </m:r>
                            </m:e>
                          </m:d>
                        </m:e>
                      </m:d>
                    </m:oMath>
                  </m:oMathPara>
                </a14:m>
                <a:endParaRPr lang="es-ES" sz="1500" dirty="0" smtClean="0">
                  <a:solidFill>
                    <a:srgbClr val="00B050"/>
                  </a:solidFill>
                </a:endParaRPr>
              </a:p>
              <a:p>
                <a:pPr algn="just"/>
                <a14:m>
                  <m:oMathPara xmlns:m="http://schemas.openxmlformats.org/officeDocument/2006/math">
                    <m:oMathParaPr>
                      <m:jc m:val="centerGroup"/>
                    </m:oMathParaPr>
                    <m:oMath xmlns:m="http://schemas.openxmlformats.org/officeDocument/2006/math">
                      <m:acc>
                        <m:accPr>
                          <m:chr m:val="⃗"/>
                          <m:ctrlPr>
                            <a:rPr lang="es-ES" sz="1500" b="0" i="1" dirty="0" smtClean="0">
                              <a:solidFill>
                                <a:srgbClr val="00B050"/>
                              </a:solidFill>
                              <a:latin typeface="Cambria Math" panose="02040503050406030204" pitchFamily="18" charset="0"/>
                            </a:rPr>
                          </m:ctrlPr>
                        </m:accPr>
                        <m:e>
                          <m:r>
                            <a:rPr lang="es-ES" sz="1500" b="0" i="1" dirty="0" smtClean="0">
                              <a:solidFill>
                                <a:srgbClr val="00B050"/>
                              </a:solidFill>
                              <a:latin typeface="Cambria Math" panose="02040503050406030204" pitchFamily="18" charset="0"/>
                            </a:rPr>
                            <m:t>𝑆𝑍</m:t>
                          </m:r>
                        </m:e>
                      </m:acc>
                      <m:r>
                        <a:rPr lang="es-ES" sz="1500" b="0" i="1" dirty="0" smtClean="0">
                          <a:solidFill>
                            <a:srgbClr val="00B050"/>
                          </a:solidFill>
                          <a:latin typeface="Cambria Math" panose="02040503050406030204" pitchFamily="18" charset="0"/>
                        </a:rPr>
                        <m:t>=</m:t>
                      </m:r>
                      <m:d>
                        <m:dPr>
                          <m:ctrlPr>
                            <a:rPr lang="es-ES" sz="1500" b="0" i="1" dirty="0" smtClean="0">
                              <a:solidFill>
                                <a:srgbClr val="00B050"/>
                              </a:solidFill>
                              <a:latin typeface="Cambria Math" panose="02040503050406030204" pitchFamily="18" charset="0"/>
                            </a:rPr>
                          </m:ctrlPr>
                        </m:dPr>
                        <m:e>
                          <m:r>
                            <a:rPr lang="es-ES" sz="1500" b="0" i="1" dirty="0" smtClean="0">
                              <a:solidFill>
                                <a:srgbClr val="00B050"/>
                              </a:solidFill>
                              <a:latin typeface="Cambria Math" panose="02040503050406030204" pitchFamily="18" charset="0"/>
                            </a:rPr>
                            <m:t>410,498</m:t>
                          </m:r>
                        </m:e>
                      </m:d>
                    </m:oMath>
                  </m:oMathPara>
                </a14:m>
                <a:endParaRPr lang="es-ES" sz="1500" dirty="0" smtClean="0">
                  <a:solidFill>
                    <a:srgbClr val="0070C0"/>
                  </a:solidFill>
                </a:endParaRPr>
              </a:p>
              <a:p>
                <a:pPr algn="just"/>
                <a:endParaRPr lang="es-ES" sz="1500" dirty="0">
                  <a:solidFill>
                    <a:srgbClr val="0070C0"/>
                  </a:solidFill>
                </a:endParaRPr>
              </a:p>
              <a:p>
                <a:pPr algn="just"/>
                <a:r>
                  <a:rPr lang="es-ES" sz="1500" dirty="0" smtClean="0">
                    <a:solidFill>
                      <a:srgbClr val="0070C0"/>
                    </a:solidFill>
                  </a:rPr>
                  <a:t>Módulos:</a:t>
                </a:r>
              </a:p>
              <a:p>
                <a:pPr algn="just"/>
                <a14:m>
                  <m:oMathPara xmlns:m="http://schemas.openxmlformats.org/officeDocument/2006/math">
                    <m:oMathParaPr>
                      <m:jc m:val="centerGroup"/>
                    </m:oMathParaPr>
                    <m:oMath xmlns:m="http://schemas.openxmlformats.org/officeDocument/2006/math">
                      <m:d>
                        <m:dPr>
                          <m:begChr m:val="|"/>
                          <m:endChr m:val="|"/>
                          <m:ctrlPr>
                            <a:rPr lang="es-ES" sz="1500" b="0" i="1" smtClean="0">
                              <a:solidFill>
                                <a:srgbClr val="FF0000"/>
                              </a:solidFill>
                              <a:latin typeface="Cambria Math" panose="02040503050406030204" pitchFamily="18" charset="0"/>
                            </a:rPr>
                          </m:ctrlPr>
                        </m:dPr>
                        <m:e>
                          <m:acc>
                            <m:accPr>
                              <m:chr m:val="⃗"/>
                              <m:ctrlPr>
                                <a:rPr lang="es-ES" sz="1500" b="0" i="1" smtClean="0">
                                  <a:solidFill>
                                    <a:srgbClr val="FF0000"/>
                                  </a:solidFill>
                                  <a:latin typeface="Cambria Math" panose="02040503050406030204" pitchFamily="18" charset="0"/>
                                </a:rPr>
                              </m:ctrlPr>
                            </m:accPr>
                            <m:e>
                              <m:r>
                                <a:rPr lang="es-ES" sz="1500" b="0" i="1" smtClean="0">
                                  <a:solidFill>
                                    <a:srgbClr val="FF0000"/>
                                  </a:solidFill>
                                  <a:latin typeface="Cambria Math" panose="02040503050406030204" pitchFamily="18" charset="0"/>
                                </a:rPr>
                                <m:t>𝑀𝑍</m:t>
                              </m:r>
                            </m:e>
                          </m:acc>
                        </m:e>
                      </m:d>
                      <m:r>
                        <a:rPr lang="es-ES" sz="1500" b="0" i="1" smtClean="0">
                          <a:solidFill>
                            <a:srgbClr val="FF0000"/>
                          </a:solidFill>
                          <a:latin typeface="Cambria Math" panose="02040503050406030204" pitchFamily="18" charset="0"/>
                        </a:rPr>
                        <m:t>=</m:t>
                      </m:r>
                      <m:rad>
                        <m:radPr>
                          <m:degHide m:val="on"/>
                          <m:ctrlPr>
                            <a:rPr lang="es-ES" sz="1500" b="0" i="1" smtClean="0">
                              <a:solidFill>
                                <a:srgbClr val="FF0000"/>
                              </a:solidFill>
                              <a:latin typeface="Cambria Math" panose="02040503050406030204" pitchFamily="18" charset="0"/>
                            </a:rPr>
                          </m:ctrlPr>
                        </m:radPr>
                        <m:deg/>
                        <m:e>
                          <m:sSup>
                            <m:sSupPr>
                              <m:ctrlPr>
                                <a:rPr lang="es-ES" sz="1500" b="0" i="1" smtClean="0">
                                  <a:solidFill>
                                    <a:srgbClr val="FF0000"/>
                                  </a:solidFill>
                                  <a:latin typeface="Cambria Math" panose="02040503050406030204" pitchFamily="18" charset="0"/>
                                </a:rPr>
                              </m:ctrlPr>
                            </m:sSupPr>
                            <m:e>
                              <m:r>
                                <a:rPr lang="es-ES" sz="1500" b="0" i="1" smtClean="0">
                                  <a:solidFill>
                                    <a:srgbClr val="FF0000"/>
                                  </a:solidFill>
                                  <a:latin typeface="Cambria Math" panose="02040503050406030204" pitchFamily="18" charset="0"/>
                                </a:rPr>
                                <m:t>210</m:t>
                              </m:r>
                            </m:e>
                            <m:sup>
                              <m:r>
                                <a:rPr lang="es-ES" sz="1500" b="0" i="1" smtClean="0">
                                  <a:solidFill>
                                    <a:srgbClr val="FF0000"/>
                                  </a:solidFill>
                                  <a:latin typeface="Cambria Math" panose="02040503050406030204" pitchFamily="18" charset="0"/>
                                </a:rPr>
                                <m:t>2</m:t>
                              </m:r>
                            </m:sup>
                          </m:sSup>
                          <m:r>
                            <a:rPr lang="es-ES" sz="1500" b="0" i="1" smtClean="0">
                              <a:solidFill>
                                <a:srgbClr val="FF0000"/>
                              </a:solidFill>
                              <a:latin typeface="Cambria Math" panose="02040503050406030204" pitchFamily="18" charset="0"/>
                            </a:rPr>
                            <m:t>+</m:t>
                          </m:r>
                          <m:sSup>
                            <m:sSupPr>
                              <m:ctrlPr>
                                <a:rPr lang="es-ES" sz="1500" b="0" i="1" smtClean="0">
                                  <a:solidFill>
                                    <a:srgbClr val="FF0000"/>
                                  </a:solidFill>
                                  <a:latin typeface="Cambria Math" panose="02040503050406030204" pitchFamily="18" charset="0"/>
                                </a:rPr>
                              </m:ctrlPr>
                            </m:sSupPr>
                            <m:e>
                              <m:r>
                                <a:rPr lang="es-ES" sz="1500" b="0" i="1" smtClean="0">
                                  <a:solidFill>
                                    <a:srgbClr val="FF0000"/>
                                  </a:solidFill>
                                  <a:latin typeface="Cambria Math" panose="02040503050406030204" pitchFamily="18" charset="0"/>
                                </a:rPr>
                                <m:t>170</m:t>
                              </m:r>
                            </m:e>
                            <m:sup>
                              <m:r>
                                <a:rPr lang="es-ES" sz="1500" b="0" i="1" smtClean="0">
                                  <a:solidFill>
                                    <a:srgbClr val="FF0000"/>
                                  </a:solidFill>
                                  <a:latin typeface="Cambria Math" panose="02040503050406030204" pitchFamily="18" charset="0"/>
                                </a:rPr>
                                <m:t>2</m:t>
                              </m:r>
                            </m:sup>
                          </m:sSup>
                        </m:e>
                      </m:rad>
                      <m:r>
                        <a:rPr lang="es-ES" sz="1500" b="0" i="1" smtClean="0">
                          <a:solidFill>
                            <a:srgbClr val="FF0000"/>
                          </a:solidFill>
                          <a:latin typeface="Cambria Math" panose="02040503050406030204" pitchFamily="18" charset="0"/>
                        </a:rPr>
                        <m:t>=270,19</m:t>
                      </m:r>
                      <m:r>
                        <a:rPr lang="es-ES" sz="1500" b="0" i="1" smtClean="0">
                          <a:solidFill>
                            <a:srgbClr val="FF0000"/>
                          </a:solidFill>
                          <a:latin typeface="Cambria Math" panose="02040503050406030204" pitchFamily="18" charset="0"/>
                        </a:rPr>
                        <m:t>𝑘𝑚</m:t>
                      </m:r>
                    </m:oMath>
                  </m:oMathPara>
                </a14:m>
                <a:endParaRPr lang="es-ES" sz="1500" b="0" dirty="0" smtClean="0">
                  <a:solidFill>
                    <a:srgbClr val="FF0000"/>
                  </a:solidFill>
                </a:endParaRPr>
              </a:p>
              <a:p>
                <a:pPr algn="just"/>
                <a14:m>
                  <m:oMathPara xmlns:m="http://schemas.openxmlformats.org/officeDocument/2006/math">
                    <m:oMathParaPr>
                      <m:jc m:val="centerGroup"/>
                    </m:oMathParaPr>
                    <m:oMath xmlns:m="http://schemas.openxmlformats.org/officeDocument/2006/math">
                      <m:d>
                        <m:dPr>
                          <m:begChr m:val="|"/>
                          <m:endChr m:val="|"/>
                          <m:ctrlPr>
                            <a:rPr lang="es-ES" sz="1500" b="0" i="1" smtClean="0">
                              <a:solidFill>
                                <a:srgbClr val="00B050"/>
                              </a:solidFill>
                              <a:latin typeface="Cambria Math" panose="02040503050406030204" pitchFamily="18" charset="0"/>
                            </a:rPr>
                          </m:ctrlPr>
                        </m:dPr>
                        <m:e>
                          <m:acc>
                            <m:accPr>
                              <m:chr m:val="⃗"/>
                              <m:ctrlPr>
                                <a:rPr lang="es-ES" sz="1500" b="0" i="1" dirty="0" smtClean="0">
                                  <a:solidFill>
                                    <a:srgbClr val="00B050"/>
                                  </a:solidFill>
                                  <a:latin typeface="Cambria Math" panose="02040503050406030204" pitchFamily="18" charset="0"/>
                                </a:rPr>
                              </m:ctrlPr>
                            </m:accPr>
                            <m:e>
                              <m:r>
                                <a:rPr lang="es-ES" sz="1500" b="0" i="1" dirty="0" smtClean="0">
                                  <a:solidFill>
                                    <a:srgbClr val="00B050"/>
                                  </a:solidFill>
                                  <a:latin typeface="Cambria Math" panose="02040503050406030204" pitchFamily="18" charset="0"/>
                                </a:rPr>
                                <m:t>𝑆𝑍</m:t>
                              </m:r>
                            </m:e>
                          </m:acc>
                        </m:e>
                      </m:d>
                      <m:r>
                        <a:rPr lang="es-ES" sz="1500" b="0" i="1" smtClean="0">
                          <a:solidFill>
                            <a:srgbClr val="00B050"/>
                          </a:solidFill>
                          <a:latin typeface="Cambria Math" panose="02040503050406030204" pitchFamily="18" charset="0"/>
                        </a:rPr>
                        <m:t>=</m:t>
                      </m:r>
                      <m:rad>
                        <m:radPr>
                          <m:degHide m:val="on"/>
                          <m:ctrlPr>
                            <a:rPr lang="es-ES" sz="1500" b="0" i="1" smtClean="0">
                              <a:solidFill>
                                <a:srgbClr val="00B050"/>
                              </a:solidFill>
                              <a:latin typeface="Cambria Math" panose="02040503050406030204" pitchFamily="18" charset="0"/>
                            </a:rPr>
                          </m:ctrlPr>
                        </m:radPr>
                        <m:deg/>
                        <m:e>
                          <m:sSup>
                            <m:sSupPr>
                              <m:ctrlPr>
                                <a:rPr lang="es-ES" sz="1500" b="0" i="1" smtClean="0">
                                  <a:solidFill>
                                    <a:srgbClr val="00B050"/>
                                  </a:solidFill>
                                  <a:latin typeface="Cambria Math" panose="02040503050406030204" pitchFamily="18" charset="0"/>
                                </a:rPr>
                              </m:ctrlPr>
                            </m:sSupPr>
                            <m:e>
                              <m:r>
                                <a:rPr lang="es-ES" sz="1500" b="0" i="1" smtClean="0">
                                  <a:solidFill>
                                    <a:srgbClr val="00B050"/>
                                  </a:solidFill>
                                  <a:latin typeface="Cambria Math" panose="02040503050406030204" pitchFamily="18" charset="0"/>
                                </a:rPr>
                                <m:t>410</m:t>
                              </m:r>
                            </m:e>
                            <m:sup>
                              <m:r>
                                <a:rPr lang="es-ES" sz="1500" b="0" i="1" smtClean="0">
                                  <a:solidFill>
                                    <a:srgbClr val="00B050"/>
                                  </a:solidFill>
                                  <a:latin typeface="Cambria Math" panose="02040503050406030204" pitchFamily="18" charset="0"/>
                                </a:rPr>
                                <m:t>2</m:t>
                              </m:r>
                            </m:sup>
                          </m:sSup>
                          <m:r>
                            <a:rPr lang="es-ES" sz="1500" b="0" i="1" smtClean="0">
                              <a:solidFill>
                                <a:srgbClr val="00B050"/>
                              </a:solidFill>
                              <a:latin typeface="Cambria Math" panose="02040503050406030204" pitchFamily="18" charset="0"/>
                            </a:rPr>
                            <m:t>+</m:t>
                          </m:r>
                          <m:sSup>
                            <m:sSupPr>
                              <m:ctrlPr>
                                <a:rPr lang="es-ES" sz="1500" b="0" i="1" smtClean="0">
                                  <a:solidFill>
                                    <a:srgbClr val="00B050"/>
                                  </a:solidFill>
                                  <a:latin typeface="Cambria Math" panose="02040503050406030204" pitchFamily="18" charset="0"/>
                                </a:rPr>
                              </m:ctrlPr>
                            </m:sSupPr>
                            <m:e>
                              <m:r>
                                <a:rPr lang="es-ES" sz="1500" b="0" i="1" smtClean="0">
                                  <a:solidFill>
                                    <a:srgbClr val="00B050"/>
                                  </a:solidFill>
                                  <a:latin typeface="Cambria Math" panose="02040503050406030204" pitchFamily="18" charset="0"/>
                                </a:rPr>
                                <m:t>498</m:t>
                              </m:r>
                            </m:e>
                            <m:sup>
                              <m:r>
                                <a:rPr lang="es-ES" sz="1500" b="0" i="1" smtClean="0">
                                  <a:solidFill>
                                    <a:srgbClr val="00B050"/>
                                  </a:solidFill>
                                  <a:latin typeface="Cambria Math" panose="02040503050406030204" pitchFamily="18" charset="0"/>
                                </a:rPr>
                                <m:t>2</m:t>
                              </m:r>
                            </m:sup>
                          </m:sSup>
                        </m:e>
                      </m:rad>
                      <m:r>
                        <a:rPr lang="es-ES" sz="1500" b="0" i="1" smtClean="0">
                          <a:solidFill>
                            <a:srgbClr val="00B050"/>
                          </a:solidFill>
                          <a:latin typeface="Cambria Math" panose="02040503050406030204" pitchFamily="18" charset="0"/>
                        </a:rPr>
                        <m:t>=645,06</m:t>
                      </m:r>
                    </m:oMath>
                  </m:oMathPara>
                </a14:m>
                <a:endParaRPr lang="es-ES" sz="1500" dirty="0" smtClean="0">
                  <a:solidFill>
                    <a:srgbClr val="00B050"/>
                  </a:solidFill>
                </a:endParaRPr>
              </a:p>
              <a:p>
                <a:pPr algn="just"/>
                <a:endParaRPr lang="es-ES" sz="1500" dirty="0" smtClean="0">
                  <a:solidFill>
                    <a:srgbClr val="00B050"/>
                  </a:solidFill>
                </a:endParaRPr>
              </a:p>
              <a:p>
                <a:pPr algn="just"/>
                <a:r>
                  <a:rPr lang="es-ES" sz="1500" dirty="0" smtClean="0">
                    <a:solidFill>
                      <a:srgbClr val="0070C0"/>
                    </a:solidFill>
                  </a:rPr>
                  <a:t>Ángulos:</a:t>
                </a:r>
              </a:p>
              <a:p>
                <a:pPr algn="just"/>
                <a14:m>
                  <m:oMathPara xmlns:m="http://schemas.openxmlformats.org/officeDocument/2006/math">
                    <m:oMathParaPr>
                      <m:jc m:val="centerGroup"/>
                    </m:oMathParaPr>
                    <m:oMath xmlns:m="http://schemas.openxmlformats.org/officeDocument/2006/math">
                      <m:r>
                        <a:rPr lang="es-ES" sz="1500" b="0" i="1" smtClean="0">
                          <a:solidFill>
                            <a:srgbClr val="FF0000"/>
                          </a:solidFill>
                          <a:latin typeface="Cambria Math" panose="02040503050406030204" pitchFamily="18" charset="0"/>
                        </a:rPr>
                        <m:t>𝑡𝑎𝑛</m:t>
                      </m:r>
                      <m:r>
                        <a:rPr lang="es-ES" sz="1500" b="0" i="1" smtClean="0">
                          <a:solidFill>
                            <a:srgbClr val="FF0000"/>
                          </a:solidFill>
                          <a:latin typeface="Cambria Math" panose="02040503050406030204" pitchFamily="18" charset="0"/>
                        </a:rPr>
                        <m:t>𝛼</m:t>
                      </m:r>
                      <m:r>
                        <a:rPr lang="es-ES" sz="1500" b="0" i="1" smtClean="0">
                          <a:solidFill>
                            <a:srgbClr val="FF0000"/>
                          </a:solidFill>
                          <a:latin typeface="Cambria Math" panose="02040503050406030204" pitchFamily="18" charset="0"/>
                        </a:rPr>
                        <m:t>=</m:t>
                      </m:r>
                      <m:f>
                        <m:fPr>
                          <m:ctrlPr>
                            <a:rPr lang="es-ES" sz="1500" b="0" i="1" smtClean="0">
                              <a:solidFill>
                                <a:srgbClr val="FF0000"/>
                              </a:solidFill>
                              <a:latin typeface="Cambria Math" panose="02040503050406030204" pitchFamily="18" charset="0"/>
                            </a:rPr>
                          </m:ctrlPr>
                        </m:fPr>
                        <m:num>
                          <m:r>
                            <a:rPr lang="es-ES" sz="1500" b="0" i="1" smtClean="0">
                              <a:solidFill>
                                <a:srgbClr val="FF0000"/>
                              </a:solidFill>
                              <a:latin typeface="Cambria Math" panose="02040503050406030204" pitchFamily="18" charset="0"/>
                            </a:rPr>
                            <m:t>170</m:t>
                          </m:r>
                        </m:num>
                        <m:den>
                          <m:r>
                            <a:rPr lang="es-ES" sz="1500" b="0" i="1" smtClean="0">
                              <a:solidFill>
                                <a:srgbClr val="FF0000"/>
                              </a:solidFill>
                              <a:latin typeface="Cambria Math" panose="02040503050406030204" pitchFamily="18" charset="0"/>
                            </a:rPr>
                            <m:t>210</m:t>
                          </m:r>
                        </m:den>
                      </m:f>
                      <m:r>
                        <a:rPr lang="es-ES" sz="1500" b="0" i="1" smtClean="0">
                          <a:solidFill>
                            <a:srgbClr val="FF0000"/>
                          </a:solidFill>
                          <a:latin typeface="Cambria Math" panose="02040503050406030204" pitchFamily="18" charset="0"/>
                        </a:rPr>
                        <m:t>⇒</m:t>
                      </m:r>
                      <m:r>
                        <a:rPr lang="es-ES" sz="1500" b="0" i="1" smtClean="0">
                          <a:solidFill>
                            <a:srgbClr val="FF0000"/>
                          </a:solidFill>
                          <a:latin typeface="Cambria Math" panose="02040503050406030204" pitchFamily="18" charset="0"/>
                        </a:rPr>
                        <m:t>𝛼</m:t>
                      </m:r>
                      <m:r>
                        <a:rPr lang="es-ES" sz="1500" b="0" i="1" smtClean="0">
                          <a:solidFill>
                            <a:srgbClr val="FF0000"/>
                          </a:solidFill>
                          <a:latin typeface="Cambria Math" panose="02040503050406030204" pitchFamily="18" charset="0"/>
                        </a:rPr>
                        <m:t>=</m:t>
                      </m:r>
                      <m:r>
                        <a:rPr lang="es-ES" sz="1500" b="0" i="1" smtClean="0">
                          <a:solidFill>
                            <a:srgbClr val="FF0000"/>
                          </a:solidFill>
                          <a:latin typeface="Cambria Math" panose="02040503050406030204" pitchFamily="18" charset="0"/>
                        </a:rPr>
                        <m:t>𝑎𝑟𝑐𝑡𝑎𝑛</m:t>
                      </m:r>
                      <m:r>
                        <a:rPr lang="es-ES" sz="1500" b="0" i="1" smtClean="0">
                          <a:solidFill>
                            <a:srgbClr val="FF0000"/>
                          </a:solidFill>
                          <a:latin typeface="Cambria Math" panose="02040503050406030204" pitchFamily="18" charset="0"/>
                        </a:rPr>
                        <m:t>0,81⇒</m:t>
                      </m:r>
                      <m:borderBox>
                        <m:borderBoxPr>
                          <m:ctrlPr>
                            <a:rPr lang="es-ES" sz="1500" b="0" i="1" smtClean="0">
                              <a:solidFill>
                                <a:srgbClr val="FF0000"/>
                              </a:solidFill>
                              <a:latin typeface="Cambria Math" panose="02040503050406030204" pitchFamily="18" charset="0"/>
                            </a:rPr>
                          </m:ctrlPr>
                        </m:borderBoxPr>
                        <m:e>
                          <m:r>
                            <a:rPr lang="es-ES" sz="1500" b="0" i="1" smtClean="0">
                              <a:solidFill>
                                <a:srgbClr val="FF0000"/>
                              </a:solidFill>
                              <a:latin typeface="Cambria Math" panose="02040503050406030204" pitchFamily="18" charset="0"/>
                            </a:rPr>
                            <m:t>𝛼</m:t>
                          </m:r>
                          <m:r>
                            <a:rPr lang="es-ES" sz="1500" b="0" i="1" smtClean="0">
                              <a:solidFill>
                                <a:srgbClr val="FF0000"/>
                              </a:solidFill>
                              <a:latin typeface="Cambria Math" panose="02040503050406030204" pitchFamily="18" charset="0"/>
                            </a:rPr>
                            <m:t>=39°</m:t>
                          </m:r>
                        </m:e>
                      </m:borderBox>
                    </m:oMath>
                  </m:oMathPara>
                </a14:m>
                <a:endParaRPr lang="es-ES" sz="1500" dirty="0" smtClean="0">
                  <a:solidFill>
                    <a:schemeClr val="bg1"/>
                  </a:solidFill>
                </a:endParaRPr>
              </a:p>
              <a:p>
                <a:pPr algn="just"/>
                <a:endParaRPr lang="es-ES" sz="1500" dirty="0">
                  <a:solidFill>
                    <a:schemeClr val="bg1"/>
                  </a:solidFill>
                </a:endParaRPr>
              </a:p>
              <a:p>
                <a:pPr algn="just"/>
                <a14:m>
                  <m:oMathPara xmlns:m="http://schemas.openxmlformats.org/officeDocument/2006/math">
                    <m:oMathParaPr>
                      <m:jc m:val="centerGroup"/>
                    </m:oMathParaPr>
                    <m:oMath xmlns:m="http://schemas.openxmlformats.org/officeDocument/2006/math">
                      <m:r>
                        <a:rPr lang="es-ES" sz="1500" i="1" smtClean="0">
                          <a:solidFill>
                            <a:srgbClr val="00B050"/>
                          </a:solidFill>
                          <a:latin typeface="Cambria Math" panose="02040503050406030204" pitchFamily="18" charset="0"/>
                        </a:rPr>
                        <m:t>𝑡𝑎𝑛</m:t>
                      </m:r>
                      <m:r>
                        <a:rPr lang="es-ES" sz="1500" b="0" i="1" smtClean="0">
                          <a:solidFill>
                            <a:srgbClr val="00B050"/>
                          </a:solidFill>
                          <a:latin typeface="Cambria Math" panose="02040503050406030204" pitchFamily="18" charset="0"/>
                        </a:rPr>
                        <m:t>𝛽</m:t>
                      </m:r>
                      <m:r>
                        <a:rPr lang="es-ES" sz="1500" b="0" i="1" smtClean="0">
                          <a:solidFill>
                            <a:srgbClr val="00B050"/>
                          </a:solidFill>
                          <a:latin typeface="Cambria Math" panose="02040503050406030204" pitchFamily="18" charset="0"/>
                        </a:rPr>
                        <m:t> =</m:t>
                      </m:r>
                      <m:f>
                        <m:fPr>
                          <m:ctrlPr>
                            <a:rPr lang="es-ES" sz="1500" i="1">
                              <a:solidFill>
                                <a:srgbClr val="00B050"/>
                              </a:solidFill>
                              <a:latin typeface="Cambria Math" panose="02040503050406030204" pitchFamily="18" charset="0"/>
                            </a:rPr>
                          </m:ctrlPr>
                        </m:fPr>
                        <m:num>
                          <m:r>
                            <a:rPr lang="es-ES" sz="1500" b="0" i="1" smtClean="0">
                              <a:solidFill>
                                <a:srgbClr val="00B050"/>
                              </a:solidFill>
                              <a:latin typeface="Cambria Math" panose="02040503050406030204" pitchFamily="18" charset="0"/>
                            </a:rPr>
                            <m:t>498</m:t>
                          </m:r>
                        </m:num>
                        <m:den>
                          <m:r>
                            <a:rPr lang="es-ES" sz="1500" b="0" i="1" smtClean="0">
                              <a:solidFill>
                                <a:srgbClr val="00B050"/>
                              </a:solidFill>
                              <a:latin typeface="Cambria Math" panose="02040503050406030204" pitchFamily="18" charset="0"/>
                            </a:rPr>
                            <m:t>410</m:t>
                          </m:r>
                        </m:den>
                      </m:f>
                      <m:r>
                        <a:rPr lang="es-ES" sz="1500" i="1">
                          <a:solidFill>
                            <a:srgbClr val="00B050"/>
                          </a:solidFill>
                          <a:latin typeface="Cambria Math" panose="02040503050406030204" pitchFamily="18" charset="0"/>
                        </a:rPr>
                        <m:t>⇒</m:t>
                      </m:r>
                      <m:r>
                        <a:rPr lang="es-ES" sz="1500" b="0" i="1" smtClean="0">
                          <a:solidFill>
                            <a:srgbClr val="00B050"/>
                          </a:solidFill>
                          <a:latin typeface="Cambria Math" panose="02040503050406030204" pitchFamily="18" charset="0"/>
                        </a:rPr>
                        <m:t>𝛽</m:t>
                      </m:r>
                      <m:r>
                        <a:rPr lang="es-ES" sz="1500" i="1">
                          <a:solidFill>
                            <a:srgbClr val="00B050"/>
                          </a:solidFill>
                          <a:latin typeface="Cambria Math" panose="02040503050406030204" pitchFamily="18" charset="0"/>
                        </a:rPr>
                        <m:t>=</m:t>
                      </m:r>
                      <m:r>
                        <a:rPr lang="es-ES" sz="1500" i="1">
                          <a:solidFill>
                            <a:srgbClr val="00B050"/>
                          </a:solidFill>
                          <a:latin typeface="Cambria Math" panose="02040503050406030204" pitchFamily="18" charset="0"/>
                        </a:rPr>
                        <m:t>𝑎𝑟𝑐𝑡𝑎𝑛</m:t>
                      </m:r>
                      <m:r>
                        <a:rPr lang="es-ES" sz="1500" b="0" i="1" smtClean="0">
                          <a:solidFill>
                            <a:srgbClr val="00B050"/>
                          </a:solidFill>
                          <a:latin typeface="Cambria Math" panose="02040503050406030204" pitchFamily="18" charset="0"/>
                        </a:rPr>
                        <m:t>1,21</m:t>
                      </m:r>
                      <m:r>
                        <a:rPr lang="es-ES" sz="1500" i="1">
                          <a:solidFill>
                            <a:srgbClr val="00B050"/>
                          </a:solidFill>
                          <a:latin typeface="Cambria Math" panose="02040503050406030204" pitchFamily="18" charset="0"/>
                        </a:rPr>
                        <m:t>⇒</m:t>
                      </m:r>
                      <m:borderBox>
                        <m:borderBoxPr>
                          <m:ctrlPr>
                            <a:rPr lang="es-ES" sz="1500" i="1">
                              <a:solidFill>
                                <a:srgbClr val="00B050"/>
                              </a:solidFill>
                              <a:latin typeface="Cambria Math" panose="02040503050406030204" pitchFamily="18" charset="0"/>
                            </a:rPr>
                          </m:ctrlPr>
                        </m:borderBoxPr>
                        <m:e>
                          <m:r>
                            <a:rPr lang="es-ES" sz="1500" i="1">
                              <a:solidFill>
                                <a:srgbClr val="00B050"/>
                              </a:solidFill>
                              <a:latin typeface="Cambria Math" panose="02040503050406030204" pitchFamily="18" charset="0"/>
                            </a:rPr>
                            <m:t>𝛼</m:t>
                          </m:r>
                          <m:r>
                            <a:rPr lang="es-ES" sz="1500" i="1">
                              <a:solidFill>
                                <a:srgbClr val="00B050"/>
                              </a:solidFill>
                              <a:latin typeface="Cambria Math" panose="02040503050406030204" pitchFamily="18" charset="0"/>
                            </a:rPr>
                            <m:t>=50,5°</m:t>
                          </m:r>
                        </m:e>
                      </m:borderBox>
                    </m:oMath>
                  </m:oMathPara>
                </a14:m>
                <a:endParaRPr lang="es-ES" sz="1500" dirty="0">
                  <a:solidFill>
                    <a:schemeClr val="bg1"/>
                  </a:solidFill>
                </a:endParaRPr>
              </a:p>
            </p:txBody>
          </p:sp>
        </mc:Choice>
        <mc:Fallback xmlns="">
          <p:sp>
            <p:nvSpPr>
              <p:cNvPr id="21" name="CuadroTexto 20"/>
              <p:cNvSpPr txBox="1">
                <a:spLocks noRot="1" noChangeAspect="1" noMove="1" noResize="1" noEditPoints="1" noAdjustHandles="1" noChangeArrowheads="1" noChangeShapeType="1" noTextEdit="1"/>
              </p:cNvSpPr>
              <p:nvPr/>
            </p:nvSpPr>
            <p:spPr>
              <a:xfrm>
                <a:off x="3626048" y="2391729"/>
                <a:ext cx="4297680" cy="3751476"/>
              </a:xfrm>
              <a:prstGeom prst="rect">
                <a:avLst/>
              </a:prstGeom>
              <a:blipFill rotWithShape="0">
                <a:blip r:embed="rId9"/>
                <a:stretch>
                  <a:fillRect l="-567" t="-325"/>
                </a:stretch>
              </a:blipFill>
            </p:spPr>
            <p:txBody>
              <a:bodyPr/>
              <a:lstStyle/>
              <a:p>
                <a:r>
                  <a:rPr lang="es-ES">
                    <a:noFill/>
                  </a:rPr>
                  <a:t> </a:t>
                </a:r>
              </a:p>
            </p:txBody>
          </p:sp>
        </mc:Fallback>
      </mc:AlternateContent>
      <p:cxnSp>
        <p:nvCxnSpPr>
          <p:cNvPr id="8" name="Conector recto de flecha 7"/>
          <p:cNvCxnSpPr/>
          <p:nvPr/>
        </p:nvCxnSpPr>
        <p:spPr>
          <a:xfrm flipV="1">
            <a:off x="2061468" y="3624095"/>
            <a:ext cx="925572" cy="538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1396334" y="3613075"/>
            <a:ext cx="1590706" cy="17819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5196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wipe(down)">
                                      <p:cBhvr>
                                        <p:cTn id="7" dur="500"/>
                                        <p:tgtEl>
                                          <p:spTgt spid="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wipe(down)">
                                      <p:cBhvr>
                                        <p:cTn id="12" dur="500"/>
                                        <p:tgtEl>
                                          <p:spTgt spid="21">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animEffect transition="in" filter="wipe(down)">
                                      <p:cBhvr>
                                        <p:cTn id="15" dur="500"/>
                                        <p:tgtEl>
                                          <p:spTgt spid="2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xEl>
                                              <p:pRg st="6" end="6"/>
                                            </p:txEl>
                                          </p:spTgt>
                                        </p:tgtEl>
                                        <p:attrNameLst>
                                          <p:attrName>style.visibility</p:attrName>
                                        </p:attrNameLst>
                                      </p:cBhvr>
                                      <p:to>
                                        <p:strVal val="visible"/>
                                      </p:to>
                                    </p:set>
                                    <p:animEffect transition="in" filter="wipe(down)">
                                      <p:cBhvr>
                                        <p:cTn id="20" dur="500"/>
                                        <p:tgtEl>
                                          <p:spTgt spid="21">
                                            <p:txEl>
                                              <p:pRg st="6" end="6"/>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xEl>
                                              <p:pRg st="7" end="7"/>
                                            </p:txEl>
                                          </p:spTgt>
                                        </p:tgtEl>
                                        <p:attrNameLst>
                                          <p:attrName>style.visibility</p:attrName>
                                        </p:attrNameLst>
                                      </p:cBhvr>
                                      <p:to>
                                        <p:strVal val="visible"/>
                                      </p:to>
                                    </p:set>
                                    <p:animEffect transition="in" filter="wipe(down)">
                                      <p:cBhvr>
                                        <p:cTn id="23" dur="500"/>
                                        <p:tgtEl>
                                          <p:spTgt spid="21">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xEl>
                                              <p:pRg st="10" end="10"/>
                                            </p:txEl>
                                          </p:spTgt>
                                        </p:tgtEl>
                                        <p:attrNameLst>
                                          <p:attrName>style.visibility</p:attrName>
                                        </p:attrNameLst>
                                      </p:cBhvr>
                                      <p:to>
                                        <p:strVal val="visible"/>
                                      </p:to>
                                    </p:set>
                                    <p:animEffect transition="in" filter="wipe(down)">
                                      <p:cBhvr>
                                        <p:cTn id="28" dur="500"/>
                                        <p:tgtEl>
                                          <p:spTgt spid="21">
                                            <p:txEl>
                                              <p:pRg st="10" end="10"/>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xEl>
                                              <p:pRg st="12" end="12"/>
                                            </p:txEl>
                                          </p:spTgt>
                                        </p:tgtEl>
                                        <p:attrNameLst>
                                          <p:attrName>style.visibility</p:attrName>
                                        </p:attrNameLst>
                                      </p:cBhvr>
                                      <p:to>
                                        <p:strVal val="visible"/>
                                      </p:to>
                                    </p:set>
                                    <p:animEffect transition="in" filter="wipe(down)">
                                      <p:cBhvr>
                                        <p:cTn id="31" dur="500"/>
                                        <p:tgtEl>
                                          <p:spTgt spid="2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2. </a:t>
            </a:r>
            <a:r>
              <a:rPr lang="es-ES" dirty="0">
                <a:solidFill>
                  <a:schemeClr val="bg1"/>
                </a:solidFill>
              </a:rPr>
              <a:t>Vector. </a:t>
            </a:r>
            <a:r>
              <a:rPr lang="es-ES" dirty="0" smtClean="0">
                <a:solidFill>
                  <a:schemeClr val="bg1"/>
                </a:solidFill>
              </a:rPr>
              <a:t>OPERACIONES</a:t>
            </a:r>
            <a:endParaRPr lang="es-ES" dirty="0">
              <a:solidFill>
                <a:schemeClr val="bg1"/>
              </a:solidFill>
            </a:endParaRPr>
          </a:p>
        </p:txBody>
      </p:sp>
      <p:sp>
        <p:nvSpPr>
          <p:cNvPr id="3" name="Marcador de contenido 2"/>
          <p:cNvSpPr>
            <a:spLocks noGrp="1"/>
          </p:cNvSpPr>
          <p:nvPr>
            <p:ph idx="1"/>
          </p:nvPr>
        </p:nvSpPr>
        <p:spPr>
          <a:xfrm>
            <a:off x="298729" y="1483132"/>
            <a:ext cx="8327208" cy="1074827"/>
          </a:xfrm>
          <a:solidFill>
            <a:schemeClr val="tx1">
              <a:lumMod val="95000"/>
            </a:schemeClr>
          </a:solidFill>
        </p:spPr>
        <p:txBody>
          <a:bodyPr>
            <a:normAutofit lnSpcReduction="10000"/>
          </a:bodyPr>
          <a:lstStyle/>
          <a:p>
            <a:r>
              <a:rPr lang="es-ES" sz="2600" u="sng" dirty="0" smtClean="0">
                <a:solidFill>
                  <a:schemeClr val="bg1"/>
                </a:solidFill>
              </a:rPr>
              <a:t>Multiplicación de un escalar por un vector</a:t>
            </a:r>
          </a:p>
          <a:p>
            <a:pPr lvl="1"/>
            <a:r>
              <a:rPr lang="es-ES" sz="2600" dirty="0" smtClean="0">
                <a:solidFill>
                  <a:schemeClr val="bg1"/>
                </a:solidFill>
              </a:rPr>
              <a:t>Aplico una fuerza de 5N. Duplico la fuerza</a:t>
            </a:r>
            <a:endParaRPr lang="es-ES" sz="2400" dirty="0" smtClean="0">
              <a:solidFill>
                <a:schemeClr val="bg1"/>
              </a:solidFill>
            </a:endParaRPr>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084944" y="2557959"/>
            <a:ext cx="4540992" cy="4025858"/>
          </a:xfrm>
          <a:prstGeom prst="rect">
            <a:avLst/>
          </a:prstGeom>
        </p:spPr>
      </p:pic>
      <p:cxnSp>
        <p:nvCxnSpPr>
          <p:cNvPr id="17" name="Conector recto de flecha 16"/>
          <p:cNvCxnSpPr/>
          <p:nvPr/>
        </p:nvCxnSpPr>
        <p:spPr>
          <a:xfrm flipV="1">
            <a:off x="5274332" y="2891246"/>
            <a:ext cx="2815931" cy="208884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6505305" y="4649658"/>
            <a:ext cx="1717716" cy="923330"/>
          </a:xfrm>
          <a:prstGeom prst="rect">
            <a:avLst/>
          </a:prstGeom>
          <a:solidFill>
            <a:schemeClr val="tx1">
              <a:lumMod val="95000"/>
            </a:schemeClr>
          </a:solidFill>
        </p:spPr>
        <p:txBody>
          <a:bodyPr wrap="square" rtlCol="0">
            <a:spAutoFit/>
          </a:bodyPr>
          <a:lstStyle/>
          <a:p>
            <a:r>
              <a:rPr lang="es-ES" dirty="0" smtClean="0">
                <a:solidFill>
                  <a:schemeClr val="bg1"/>
                </a:solidFill>
              </a:rPr>
              <a:t>¿Dirección?</a:t>
            </a:r>
          </a:p>
          <a:p>
            <a:r>
              <a:rPr lang="es-ES" dirty="0" smtClean="0">
                <a:solidFill>
                  <a:schemeClr val="bg1"/>
                </a:solidFill>
              </a:rPr>
              <a:t>¿Módulo?</a:t>
            </a:r>
          </a:p>
          <a:p>
            <a:r>
              <a:rPr lang="es-ES" dirty="0" smtClean="0">
                <a:solidFill>
                  <a:schemeClr val="bg1"/>
                </a:solidFill>
              </a:rPr>
              <a:t>¿Sentido?</a:t>
            </a:r>
          </a:p>
        </p:txBody>
      </p:sp>
      <p:sp>
        <p:nvSpPr>
          <p:cNvPr id="10" name="Estrella de 7 puntas 9"/>
          <p:cNvSpPr/>
          <p:nvPr/>
        </p:nvSpPr>
        <p:spPr>
          <a:xfrm>
            <a:off x="8293185" y="0"/>
            <a:ext cx="850815" cy="85081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5</a:t>
            </a:r>
            <a:endParaRPr lang="es-ES" b="1" dirty="0">
              <a:solidFill>
                <a:schemeClr val="bg1"/>
              </a:solidFill>
            </a:endParaRPr>
          </a:p>
        </p:txBody>
      </p:sp>
      <p:cxnSp>
        <p:nvCxnSpPr>
          <p:cNvPr id="13" name="Conector recto de flecha 12"/>
          <p:cNvCxnSpPr/>
          <p:nvPr/>
        </p:nvCxnSpPr>
        <p:spPr>
          <a:xfrm flipV="1">
            <a:off x="5274331" y="3935666"/>
            <a:ext cx="1407966" cy="10444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n 1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98729" y="2557959"/>
            <a:ext cx="3594002" cy="4025858"/>
          </a:xfrm>
          <a:prstGeom prst="rect">
            <a:avLst/>
          </a:prstGeom>
        </p:spPr>
      </p:pic>
      <p:cxnSp>
        <p:nvCxnSpPr>
          <p:cNvPr id="16" name="Conector recto de flecha 15"/>
          <p:cNvCxnSpPr/>
          <p:nvPr/>
        </p:nvCxnSpPr>
        <p:spPr>
          <a:xfrm flipV="1">
            <a:off x="1534000" y="3934946"/>
            <a:ext cx="1407966" cy="10444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750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2. </a:t>
            </a:r>
            <a:r>
              <a:rPr lang="es-ES" dirty="0">
                <a:solidFill>
                  <a:schemeClr val="bg1"/>
                </a:solidFill>
              </a:rPr>
              <a:t>Vector. </a:t>
            </a:r>
            <a:r>
              <a:rPr lang="es-ES" dirty="0" smtClean="0">
                <a:solidFill>
                  <a:schemeClr val="bg1"/>
                </a:solidFill>
              </a:rPr>
              <a:t>OPERACIONES</a:t>
            </a:r>
            <a:endParaRPr lang="es-ES" dirty="0">
              <a:solidFill>
                <a:schemeClr val="bg1"/>
              </a:solidFill>
            </a:endParaRPr>
          </a:p>
        </p:txBody>
      </p:sp>
      <p:sp>
        <p:nvSpPr>
          <p:cNvPr id="3" name="Marcador de contenido 2"/>
          <p:cNvSpPr>
            <a:spLocks noGrp="1"/>
          </p:cNvSpPr>
          <p:nvPr>
            <p:ph idx="1"/>
          </p:nvPr>
        </p:nvSpPr>
        <p:spPr>
          <a:xfrm>
            <a:off x="444137" y="1483132"/>
            <a:ext cx="8181799" cy="5100685"/>
          </a:xfrm>
          <a:solidFill>
            <a:schemeClr val="tx1">
              <a:lumMod val="95000"/>
            </a:schemeClr>
          </a:solidFill>
        </p:spPr>
        <p:txBody>
          <a:bodyPr>
            <a:normAutofit/>
          </a:bodyPr>
          <a:lstStyle/>
          <a:p>
            <a:r>
              <a:rPr lang="es-ES" sz="2600" u="sng" dirty="0" smtClean="0">
                <a:solidFill>
                  <a:schemeClr val="bg1"/>
                </a:solidFill>
              </a:rPr>
              <a:t>Multiplicación de un escalar por un vector</a:t>
            </a:r>
          </a:p>
          <a:p>
            <a:pPr lvl="1"/>
            <a:r>
              <a:rPr lang="es-ES" sz="2600" dirty="0" smtClean="0">
                <a:solidFill>
                  <a:schemeClr val="bg1"/>
                </a:solidFill>
              </a:rPr>
              <a:t>Aplico una fuerza de 5N. Duplico la fuerza</a:t>
            </a:r>
            <a:endParaRPr lang="es-ES" sz="2400" dirty="0" smtClean="0">
              <a:solidFill>
                <a:schemeClr val="bg1"/>
              </a:solidFill>
            </a:endParaRPr>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084944" y="2557959"/>
            <a:ext cx="4540992" cy="4025858"/>
          </a:xfrm>
          <a:prstGeom prst="rect">
            <a:avLst/>
          </a:prstGeom>
        </p:spPr>
      </p:pic>
      <p:cxnSp>
        <p:nvCxnSpPr>
          <p:cNvPr id="17" name="Conector recto de flecha 16"/>
          <p:cNvCxnSpPr/>
          <p:nvPr/>
        </p:nvCxnSpPr>
        <p:spPr>
          <a:xfrm flipV="1">
            <a:off x="5274332" y="2891246"/>
            <a:ext cx="2815931" cy="208884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6505305" y="4649658"/>
            <a:ext cx="1717716" cy="923330"/>
          </a:xfrm>
          <a:prstGeom prst="rect">
            <a:avLst/>
          </a:prstGeom>
          <a:solidFill>
            <a:schemeClr val="tx1">
              <a:lumMod val="95000"/>
            </a:schemeClr>
          </a:solidFill>
        </p:spPr>
        <p:txBody>
          <a:bodyPr wrap="square" rtlCol="0">
            <a:spAutoFit/>
          </a:bodyPr>
          <a:lstStyle/>
          <a:p>
            <a:r>
              <a:rPr lang="es-ES" dirty="0" smtClean="0">
                <a:solidFill>
                  <a:schemeClr val="bg1"/>
                </a:solidFill>
              </a:rPr>
              <a:t>¿Dirección? Igual</a:t>
            </a:r>
          </a:p>
          <a:p>
            <a:r>
              <a:rPr lang="es-ES" dirty="0" smtClean="0">
                <a:solidFill>
                  <a:schemeClr val="bg1"/>
                </a:solidFill>
              </a:rPr>
              <a:t>¿Módulo? x2</a:t>
            </a:r>
          </a:p>
          <a:p>
            <a:r>
              <a:rPr lang="es-ES" dirty="0" smtClean="0">
                <a:solidFill>
                  <a:schemeClr val="bg1"/>
                </a:solidFill>
              </a:rPr>
              <a:t>¿Sentido? Igual</a:t>
            </a:r>
          </a:p>
        </p:txBody>
      </p:sp>
      <p:cxnSp>
        <p:nvCxnSpPr>
          <p:cNvPr id="12" name="Conector recto de flecha 11"/>
          <p:cNvCxnSpPr/>
          <p:nvPr/>
        </p:nvCxnSpPr>
        <p:spPr>
          <a:xfrm flipV="1">
            <a:off x="5283041" y="3873303"/>
            <a:ext cx="1477186" cy="11242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Marcador de contenido 2"/>
          <p:cNvSpPr txBox="1">
            <a:spLocks/>
          </p:cNvSpPr>
          <p:nvPr/>
        </p:nvSpPr>
        <p:spPr>
          <a:xfrm>
            <a:off x="509451" y="2555689"/>
            <a:ext cx="3434845" cy="375942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S" sz="2600" dirty="0" smtClean="0">
                <a:solidFill>
                  <a:schemeClr val="bg1"/>
                </a:solidFill>
              </a:rPr>
              <a:t>Al multiplicar un vector por un número:</a:t>
            </a:r>
          </a:p>
          <a:p>
            <a:pPr lvl="1"/>
            <a:r>
              <a:rPr lang="es-ES" sz="2000" dirty="0" smtClean="0">
                <a:solidFill>
                  <a:schemeClr val="bg1"/>
                </a:solidFill>
              </a:rPr>
              <a:t>Se mantiene la dirección</a:t>
            </a:r>
          </a:p>
          <a:p>
            <a:pPr lvl="1"/>
            <a:r>
              <a:rPr lang="es-ES" dirty="0" smtClean="0">
                <a:solidFill>
                  <a:schemeClr val="bg1"/>
                </a:solidFill>
              </a:rPr>
              <a:t>Se mantiene el sentido</a:t>
            </a:r>
          </a:p>
          <a:p>
            <a:pPr lvl="1"/>
            <a:r>
              <a:rPr lang="es-ES" sz="2000" dirty="0" smtClean="0">
                <a:solidFill>
                  <a:schemeClr val="bg1"/>
                </a:solidFill>
              </a:rPr>
              <a:t>El módulo se multiplica por dicho número</a:t>
            </a:r>
          </a:p>
        </p:txBody>
      </p:sp>
      <p:sp>
        <p:nvSpPr>
          <p:cNvPr id="9" name="Estrella de 7 puntas 8"/>
          <p:cNvSpPr/>
          <p:nvPr/>
        </p:nvSpPr>
        <p:spPr>
          <a:xfrm>
            <a:off x="8293185" y="0"/>
            <a:ext cx="850815" cy="85081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4</a:t>
            </a:r>
            <a:endParaRPr lang="es-ES" b="1" dirty="0">
              <a:solidFill>
                <a:schemeClr val="bg1"/>
              </a:solidFill>
            </a:endParaRPr>
          </a:p>
        </p:txBody>
      </p:sp>
      <p:pic>
        <p:nvPicPr>
          <p:cNvPr id="11" name="Picture 4" descr="Resultado de imagen de nex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7165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2. </a:t>
            </a:r>
            <a:r>
              <a:rPr lang="es-ES" dirty="0">
                <a:solidFill>
                  <a:schemeClr val="bg1"/>
                </a:solidFill>
              </a:rPr>
              <a:t>Vector. </a:t>
            </a:r>
            <a:r>
              <a:rPr lang="es-ES" dirty="0" smtClean="0">
                <a:solidFill>
                  <a:schemeClr val="bg1"/>
                </a:solidFill>
              </a:rPr>
              <a:t>OPERACIONES</a:t>
            </a:r>
            <a:endParaRPr lang="es-ES" dirty="0">
              <a:solidFill>
                <a:schemeClr val="bg1"/>
              </a:solidFill>
            </a:endParaRPr>
          </a:p>
        </p:txBody>
      </p:sp>
      <p:sp>
        <p:nvSpPr>
          <p:cNvPr id="3" name="Marcador de contenido 2"/>
          <p:cNvSpPr>
            <a:spLocks noGrp="1"/>
          </p:cNvSpPr>
          <p:nvPr>
            <p:ph idx="1"/>
          </p:nvPr>
        </p:nvSpPr>
        <p:spPr>
          <a:xfrm>
            <a:off x="444137" y="1483132"/>
            <a:ext cx="8447314" cy="3759427"/>
          </a:xfrm>
          <a:solidFill>
            <a:schemeClr val="tx1">
              <a:lumMod val="95000"/>
            </a:schemeClr>
          </a:solidFill>
        </p:spPr>
        <p:txBody>
          <a:bodyPr>
            <a:normAutofit/>
          </a:bodyPr>
          <a:lstStyle/>
          <a:p>
            <a:r>
              <a:rPr lang="es-ES" sz="2600" u="sng" dirty="0" smtClean="0">
                <a:solidFill>
                  <a:schemeClr val="bg1"/>
                </a:solidFill>
              </a:rPr>
              <a:t>Suma de vectores. Concepto</a:t>
            </a:r>
          </a:p>
          <a:p>
            <a:pPr lvl="1"/>
            <a:r>
              <a:rPr lang="es-ES" sz="2600" dirty="0" smtClean="0">
                <a:solidFill>
                  <a:schemeClr val="bg1"/>
                </a:solidFill>
              </a:rPr>
              <a:t>¿Resultante de las siguientes fuerzas?</a:t>
            </a:r>
            <a:endParaRPr lang="es-ES" sz="2400" dirty="0" smtClean="0">
              <a:solidFill>
                <a:schemeClr val="bg1"/>
              </a:solidFill>
            </a:endParaRPr>
          </a:p>
        </p:txBody>
      </p:sp>
      <p:cxnSp>
        <p:nvCxnSpPr>
          <p:cNvPr id="12" name="Conector recto de flecha 11"/>
          <p:cNvCxnSpPr/>
          <p:nvPr/>
        </p:nvCxnSpPr>
        <p:spPr>
          <a:xfrm flipH="1">
            <a:off x="1384664" y="3408520"/>
            <a:ext cx="1825738" cy="65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3210402" y="3403369"/>
            <a:ext cx="1825738" cy="301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flipV="1">
            <a:off x="1384664" y="4519748"/>
            <a:ext cx="1825738" cy="4258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3210402" y="4519748"/>
            <a:ext cx="1825738" cy="42370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V="1">
            <a:off x="7068299" y="3553097"/>
            <a:ext cx="0" cy="8743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H="1" flipV="1">
            <a:off x="7084425" y="3553097"/>
            <a:ext cx="1292" cy="87219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Estrella de 7 puntas 9"/>
          <p:cNvSpPr/>
          <p:nvPr/>
        </p:nvSpPr>
        <p:spPr>
          <a:xfrm>
            <a:off x="8293185" y="0"/>
            <a:ext cx="850815" cy="85081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3</a:t>
            </a:r>
            <a:endParaRPr lang="es-ES" b="1" dirty="0">
              <a:solidFill>
                <a:schemeClr val="bg1"/>
              </a:solidFill>
            </a:endParaRPr>
          </a:p>
        </p:txBody>
      </p:sp>
      <p:pic>
        <p:nvPicPr>
          <p:cNvPr id="15" name="Picture 4" descr="Resultado de imagen de nex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4323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2. </a:t>
            </a:r>
            <a:r>
              <a:rPr lang="es-ES" dirty="0">
                <a:solidFill>
                  <a:schemeClr val="bg1"/>
                </a:solidFill>
              </a:rPr>
              <a:t>Vector. </a:t>
            </a:r>
            <a:r>
              <a:rPr lang="es-ES" dirty="0" smtClean="0">
                <a:solidFill>
                  <a:schemeClr val="bg1"/>
                </a:solidFill>
              </a:rPr>
              <a:t>OPERACIONES</a:t>
            </a:r>
            <a:endParaRPr lang="es-ES" dirty="0">
              <a:solidFill>
                <a:schemeClr val="bg1"/>
              </a:solidFill>
            </a:endParaRPr>
          </a:p>
        </p:txBody>
      </p:sp>
      <p:sp>
        <p:nvSpPr>
          <p:cNvPr id="3" name="Marcador de contenido 2"/>
          <p:cNvSpPr>
            <a:spLocks noGrp="1"/>
          </p:cNvSpPr>
          <p:nvPr>
            <p:ph idx="1"/>
          </p:nvPr>
        </p:nvSpPr>
        <p:spPr>
          <a:xfrm>
            <a:off x="444137" y="1483132"/>
            <a:ext cx="8447314" cy="3759427"/>
          </a:xfrm>
          <a:solidFill>
            <a:schemeClr val="tx1">
              <a:lumMod val="95000"/>
            </a:schemeClr>
          </a:solidFill>
        </p:spPr>
        <p:txBody>
          <a:bodyPr>
            <a:normAutofit/>
          </a:bodyPr>
          <a:lstStyle/>
          <a:p>
            <a:r>
              <a:rPr lang="es-ES" sz="2600" u="sng" dirty="0" smtClean="0">
                <a:solidFill>
                  <a:schemeClr val="bg1"/>
                </a:solidFill>
              </a:rPr>
              <a:t>Suma de vectores. Concepto</a:t>
            </a:r>
          </a:p>
          <a:p>
            <a:pPr lvl="1"/>
            <a:r>
              <a:rPr lang="es-ES" sz="2600" dirty="0" smtClean="0">
                <a:solidFill>
                  <a:schemeClr val="bg1"/>
                </a:solidFill>
              </a:rPr>
              <a:t>¿Resultante de las siguientes fuerzas?</a:t>
            </a:r>
            <a:endParaRPr lang="es-ES" sz="2400" dirty="0" smtClean="0">
              <a:solidFill>
                <a:schemeClr val="bg1"/>
              </a:solidFill>
            </a:endParaRPr>
          </a:p>
        </p:txBody>
      </p:sp>
      <p:cxnSp>
        <p:nvCxnSpPr>
          <p:cNvPr id="12" name="Conector recto de flecha 11"/>
          <p:cNvCxnSpPr/>
          <p:nvPr/>
        </p:nvCxnSpPr>
        <p:spPr>
          <a:xfrm flipH="1">
            <a:off x="1384664" y="3408520"/>
            <a:ext cx="1825738" cy="65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3210402" y="3403369"/>
            <a:ext cx="1825738" cy="301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flipV="1">
            <a:off x="1384664" y="4775311"/>
            <a:ext cx="1825738" cy="4258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3210402" y="4775311"/>
            <a:ext cx="1825738" cy="42370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V="1">
            <a:off x="7059590" y="3976302"/>
            <a:ext cx="0" cy="8743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H="1" flipV="1">
            <a:off x="7075716" y="3976302"/>
            <a:ext cx="1292" cy="87219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3205164" y="3284465"/>
            <a:ext cx="0" cy="58362"/>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flipV="1">
            <a:off x="3194277" y="4412398"/>
            <a:ext cx="10887" cy="78176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flipV="1">
            <a:off x="7093133" y="3187337"/>
            <a:ext cx="10889" cy="1649108"/>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Estrella de 7 puntas 17"/>
          <p:cNvSpPr/>
          <p:nvPr/>
        </p:nvSpPr>
        <p:spPr>
          <a:xfrm>
            <a:off x="8293185" y="0"/>
            <a:ext cx="850815" cy="85081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2</a:t>
            </a:r>
            <a:endParaRPr lang="es-ES" b="1" dirty="0">
              <a:solidFill>
                <a:schemeClr val="bg1"/>
              </a:solidFill>
            </a:endParaRPr>
          </a:p>
        </p:txBody>
      </p:sp>
      <p:pic>
        <p:nvPicPr>
          <p:cNvPr id="20" name="Picture 4" descr="Resultado de imagen de nex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6138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3121349" y="3119951"/>
            <a:ext cx="6858002" cy="61809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a:lstStyle/>
          <a:p>
            <a:pPr algn="ctr"/>
            <a:r>
              <a:rPr lang="es-ES" dirty="0" smtClean="0"/>
              <a:t>Geometría</a:t>
            </a:r>
            <a:endParaRPr lang="es-ES" dirty="0"/>
          </a:p>
        </p:txBody>
      </p:sp>
      <p:sp>
        <p:nvSpPr>
          <p:cNvPr id="7" name="Título 1"/>
          <p:cNvSpPr txBox="1">
            <a:spLocks/>
          </p:cNvSpPr>
          <p:nvPr/>
        </p:nvSpPr>
        <p:spPr>
          <a:xfrm>
            <a:off x="616702" y="768428"/>
            <a:ext cx="2235484" cy="618099"/>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dirty="0" smtClean="0"/>
              <a:t>Vectores</a:t>
            </a:r>
            <a:endParaRPr lang="es-ES" dirty="0"/>
          </a:p>
        </p:txBody>
      </p:sp>
      <p:sp>
        <p:nvSpPr>
          <p:cNvPr id="8" name="Título 1"/>
          <p:cNvSpPr txBox="1">
            <a:spLocks/>
          </p:cNvSpPr>
          <p:nvPr/>
        </p:nvSpPr>
        <p:spPr>
          <a:xfrm>
            <a:off x="616702" y="3972848"/>
            <a:ext cx="2235484" cy="618099"/>
          </a:xfrm>
          <a:prstGeom prst="rect">
            <a:avLst/>
          </a:prstGeo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dirty="0" smtClean="0"/>
              <a:t>RECTAS</a:t>
            </a:r>
            <a:endParaRPr lang="es-ES" dirty="0"/>
          </a:p>
        </p:txBody>
      </p:sp>
      <p:sp>
        <p:nvSpPr>
          <p:cNvPr id="9" name="Título 1">
            <a:hlinkClick r:id="rId2" action="ppaction://hlinksldjump"/>
          </p:cNvPr>
          <p:cNvSpPr txBox="1">
            <a:spLocks/>
          </p:cNvSpPr>
          <p:nvPr/>
        </p:nvSpPr>
        <p:spPr>
          <a:xfrm>
            <a:off x="5148725" y="84988"/>
            <a:ext cx="3128118" cy="3168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1. definición</a:t>
            </a:r>
            <a:endParaRPr lang="es-ES" sz="2500" dirty="0">
              <a:solidFill>
                <a:schemeClr val="bg1"/>
              </a:solidFill>
            </a:endParaRPr>
          </a:p>
        </p:txBody>
      </p:sp>
      <p:sp>
        <p:nvSpPr>
          <p:cNvPr id="10" name="Título 1">
            <a:hlinkClick r:id="rId3" action="ppaction://hlinksldjump"/>
          </p:cNvPr>
          <p:cNvSpPr txBox="1">
            <a:spLocks/>
          </p:cNvSpPr>
          <p:nvPr/>
        </p:nvSpPr>
        <p:spPr>
          <a:xfrm>
            <a:off x="5148722" y="390183"/>
            <a:ext cx="3128118" cy="3168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2. operaciones</a:t>
            </a:r>
            <a:endParaRPr lang="es-ES" sz="2500" dirty="0">
              <a:solidFill>
                <a:schemeClr val="bg1"/>
              </a:solidFill>
            </a:endParaRPr>
          </a:p>
        </p:txBody>
      </p:sp>
      <p:sp>
        <p:nvSpPr>
          <p:cNvPr id="11" name="Título 1">
            <a:hlinkClick r:id="rId4" action="ppaction://hlinksldjump"/>
          </p:cNvPr>
          <p:cNvSpPr txBox="1">
            <a:spLocks/>
          </p:cNvSpPr>
          <p:nvPr/>
        </p:nvSpPr>
        <p:spPr>
          <a:xfrm>
            <a:off x="5148721" y="712691"/>
            <a:ext cx="3128118" cy="3168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3. Operaciones II</a:t>
            </a:r>
            <a:endParaRPr lang="es-ES" sz="2500" dirty="0">
              <a:solidFill>
                <a:schemeClr val="bg1"/>
              </a:solidFill>
            </a:endParaRPr>
          </a:p>
        </p:txBody>
      </p:sp>
      <p:sp>
        <p:nvSpPr>
          <p:cNvPr id="12" name="Título 1">
            <a:hlinkClick r:id="rId5" action="ppaction://hlinksldjump"/>
          </p:cNvPr>
          <p:cNvSpPr txBox="1">
            <a:spLocks/>
          </p:cNvSpPr>
          <p:nvPr/>
        </p:nvSpPr>
        <p:spPr>
          <a:xfrm>
            <a:off x="5148720" y="1038552"/>
            <a:ext cx="3128118" cy="3168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4. bases</a:t>
            </a:r>
            <a:endParaRPr lang="es-ES" sz="2500" dirty="0">
              <a:solidFill>
                <a:schemeClr val="bg1"/>
              </a:solidFill>
            </a:endParaRPr>
          </a:p>
        </p:txBody>
      </p:sp>
      <p:sp>
        <p:nvSpPr>
          <p:cNvPr id="13" name="Título 1">
            <a:hlinkClick r:id="rId6" action="ppaction://hlinksldjump"/>
          </p:cNvPr>
          <p:cNvSpPr txBox="1">
            <a:spLocks/>
          </p:cNvSpPr>
          <p:nvPr/>
        </p:nvSpPr>
        <p:spPr>
          <a:xfrm>
            <a:off x="5148720" y="1370082"/>
            <a:ext cx="3128118" cy="3168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5. Tipos de bases</a:t>
            </a:r>
            <a:endParaRPr lang="es-ES" sz="2500" dirty="0">
              <a:solidFill>
                <a:schemeClr val="bg1"/>
              </a:solidFill>
            </a:endParaRPr>
          </a:p>
        </p:txBody>
      </p:sp>
      <p:sp>
        <p:nvSpPr>
          <p:cNvPr id="14" name="Título 1">
            <a:hlinkClick r:id="rId7" action="ppaction://hlinksldjump"/>
          </p:cNvPr>
          <p:cNvSpPr txBox="1">
            <a:spLocks/>
          </p:cNvSpPr>
          <p:nvPr/>
        </p:nvSpPr>
        <p:spPr>
          <a:xfrm>
            <a:off x="5148719" y="1701612"/>
            <a:ext cx="3128118" cy="3168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6. producto escalar</a:t>
            </a:r>
            <a:endParaRPr lang="es-ES" sz="2500" dirty="0">
              <a:solidFill>
                <a:schemeClr val="bg1"/>
              </a:solidFill>
            </a:endParaRPr>
          </a:p>
        </p:txBody>
      </p:sp>
      <p:cxnSp>
        <p:nvCxnSpPr>
          <p:cNvPr id="16" name="Conector recto de flecha 15"/>
          <p:cNvCxnSpPr>
            <a:stCxn id="7" idx="3"/>
            <a:endCxn id="9" idx="1"/>
          </p:cNvCxnSpPr>
          <p:nvPr/>
        </p:nvCxnSpPr>
        <p:spPr>
          <a:xfrm flipV="1">
            <a:off x="2852186" y="243408"/>
            <a:ext cx="2296539" cy="8340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7" idx="3"/>
            <a:endCxn id="10" idx="1"/>
          </p:cNvCxnSpPr>
          <p:nvPr/>
        </p:nvCxnSpPr>
        <p:spPr>
          <a:xfrm flipV="1">
            <a:off x="2852186" y="548603"/>
            <a:ext cx="2296536" cy="5288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stCxn id="7" idx="3"/>
            <a:endCxn id="11" idx="1"/>
          </p:cNvCxnSpPr>
          <p:nvPr/>
        </p:nvCxnSpPr>
        <p:spPr>
          <a:xfrm flipV="1">
            <a:off x="2852186" y="871111"/>
            <a:ext cx="2296535" cy="2063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7" idx="3"/>
            <a:endCxn id="12" idx="1"/>
          </p:cNvCxnSpPr>
          <p:nvPr/>
        </p:nvCxnSpPr>
        <p:spPr>
          <a:xfrm>
            <a:off x="2852186" y="1077478"/>
            <a:ext cx="2296534" cy="1194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a:stCxn id="7" idx="3"/>
            <a:endCxn id="13" idx="1"/>
          </p:cNvCxnSpPr>
          <p:nvPr/>
        </p:nvCxnSpPr>
        <p:spPr>
          <a:xfrm>
            <a:off x="2852186" y="1077478"/>
            <a:ext cx="2296534" cy="451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a:stCxn id="7" idx="3"/>
            <a:endCxn id="14" idx="1"/>
          </p:cNvCxnSpPr>
          <p:nvPr/>
        </p:nvCxnSpPr>
        <p:spPr>
          <a:xfrm>
            <a:off x="2852186" y="1077478"/>
            <a:ext cx="2296533" cy="7825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ítulo 1">
            <a:hlinkClick r:id="rId8" action="ppaction://hlinksldjump"/>
          </p:cNvPr>
          <p:cNvSpPr txBox="1">
            <a:spLocks/>
          </p:cNvSpPr>
          <p:nvPr/>
        </p:nvSpPr>
        <p:spPr>
          <a:xfrm>
            <a:off x="5148722" y="2133977"/>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7. Punto medio</a:t>
            </a:r>
            <a:endParaRPr lang="es-ES" sz="2500" dirty="0">
              <a:solidFill>
                <a:schemeClr val="bg1"/>
              </a:solidFill>
            </a:endParaRPr>
          </a:p>
        </p:txBody>
      </p:sp>
      <p:sp>
        <p:nvSpPr>
          <p:cNvPr id="33" name="Título 1">
            <a:hlinkClick r:id="rId9" action="ppaction://hlinksldjump"/>
          </p:cNvPr>
          <p:cNvSpPr txBox="1">
            <a:spLocks/>
          </p:cNvSpPr>
          <p:nvPr/>
        </p:nvSpPr>
        <p:spPr>
          <a:xfrm>
            <a:off x="5148719" y="2439172"/>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7. Ecuación vectorial</a:t>
            </a:r>
            <a:endParaRPr lang="es-ES" sz="2500" dirty="0">
              <a:solidFill>
                <a:schemeClr val="bg1"/>
              </a:solidFill>
            </a:endParaRPr>
          </a:p>
        </p:txBody>
      </p:sp>
      <p:sp>
        <p:nvSpPr>
          <p:cNvPr id="34" name="Título 1">
            <a:hlinkClick r:id="rId10" action="ppaction://hlinksldjump"/>
          </p:cNvPr>
          <p:cNvSpPr txBox="1">
            <a:spLocks/>
          </p:cNvSpPr>
          <p:nvPr/>
        </p:nvSpPr>
        <p:spPr>
          <a:xfrm>
            <a:off x="5148720" y="2831071"/>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8. Ecuación paramétrica</a:t>
            </a:r>
            <a:endParaRPr lang="es-ES" sz="2500" dirty="0">
              <a:solidFill>
                <a:schemeClr val="bg1"/>
              </a:solidFill>
            </a:endParaRPr>
          </a:p>
        </p:txBody>
      </p:sp>
      <p:sp>
        <p:nvSpPr>
          <p:cNvPr id="35" name="Título 1">
            <a:hlinkClick r:id="rId11" action="ppaction://hlinksldjump"/>
          </p:cNvPr>
          <p:cNvSpPr txBox="1">
            <a:spLocks/>
          </p:cNvSpPr>
          <p:nvPr/>
        </p:nvSpPr>
        <p:spPr>
          <a:xfrm>
            <a:off x="5148719" y="3156932"/>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8. Ecuación continua</a:t>
            </a:r>
            <a:endParaRPr lang="es-ES" sz="2500" dirty="0">
              <a:solidFill>
                <a:schemeClr val="bg1"/>
              </a:solidFill>
            </a:endParaRPr>
          </a:p>
        </p:txBody>
      </p:sp>
      <p:sp>
        <p:nvSpPr>
          <p:cNvPr id="36" name="Título 1">
            <a:hlinkClick r:id="rId12" action="ppaction://hlinksldjump"/>
          </p:cNvPr>
          <p:cNvSpPr txBox="1">
            <a:spLocks/>
          </p:cNvSpPr>
          <p:nvPr/>
        </p:nvSpPr>
        <p:spPr>
          <a:xfrm>
            <a:off x="5148720" y="3560932"/>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9. Ecuación general</a:t>
            </a:r>
            <a:endParaRPr lang="es-ES" sz="2500" dirty="0">
              <a:solidFill>
                <a:schemeClr val="bg1"/>
              </a:solidFill>
            </a:endParaRPr>
          </a:p>
        </p:txBody>
      </p:sp>
      <p:sp>
        <p:nvSpPr>
          <p:cNvPr id="37" name="Título 1">
            <a:hlinkClick r:id="rId13" action="ppaction://hlinksldjump"/>
          </p:cNvPr>
          <p:cNvSpPr txBox="1">
            <a:spLocks/>
          </p:cNvSpPr>
          <p:nvPr/>
        </p:nvSpPr>
        <p:spPr>
          <a:xfrm>
            <a:off x="5148719" y="3892462"/>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9. Ecuación explícita</a:t>
            </a:r>
            <a:endParaRPr lang="es-ES" sz="2500" dirty="0">
              <a:solidFill>
                <a:schemeClr val="bg1"/>
              </a:solidFill>
            </a:endParaRPr>
          </a:p>
        </p:txBody>
      </p:sp>
      <p:cxnSp>
        <p:nvCxnSpPr>
          <p:cNvPr id="38" name="Conector recto de flecha 37"/>
          <p:cNvCxnSpPr>
            <a:stCxn id="8" idx="3"/>
            <a:endCxn id="32" idx="1"/>
          </p:cNvCxnSpPr>
          <p:nvPr/>
        </p:nvCxnSpPr>
        <p:spPr>
          <a:xfrm flipV="1">
            <a:off x="2852186" y="2292397"/>
            <a:ext cx="2296536" cy="19895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a:stCxn id="8" idx="3"/>
            <a:endCxn id="33" idx="1"/>
          </p:cNvCxnSpPr>
          <p:nvPr/>
        </p:nvCxnSpPr>
        <p:spPr>
          <a:xfrm flipV="1">
            <a:off x="2852186" y="2597592"/>
            <a:ext cx="2296533" cy="16843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a:stCxn id="8" idx="3"/>
            <a:endCxn id="34" idx="1"/>
          </p:cNvCxnSpPr>
          <p:nvPr/>
        </p:nvCxnSpPr>
        <p:spPr>
          <a:xfrm flipV="1">
            <a:off x="2852186" y="2989491"/>
            <a:ext cx="2296534" cy="12924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a:stCxn id="8" idx="3"/>
            <a:endCxn id="35" idx="1"/>
          </p:cNvCxnSpPr>
          <p:nvPr/>
        </p:nvCxnSpPr>
        <p:spPr>
          <a:xfrm flipV="1">
            <a:off x="2852186" y="3315352"/>
            <a:ext cx="2296533" cy="9665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a:stCxn id="8" idx="3"/>
            <a:endCxn id="36" idx="1"/>
          </p:cNvCxnSpPr>
          <p:nvPr/>
        </p:nvCxnSpPr>
        <p:spPr>
          <a:xfrm flipV="1">
            <a:off x="2852186" y="3719352"/>
            <a:ext cx="2296534" cy="5625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a:stCxn id="8" idx="3"/>
            <a:endCxn id="37" idx="1"/>
          </p:cNvCxnSpPr>
          <p:nvPr/>
        </p:nvCxnSpPr>
        <p:spPr>
          <a:xfrm flipV="1">
            <a:off x="2852186" y="4050882"/>
            <a:ext cx="2296533" cy="231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Título 1">
            <a:hlinkClick r:id="rId14" action="ppaction://hlinksldjump"/>
          </p:cNvPr>
          <p:cNvSpPr txBox="1">
            <a:spLocks/>
          </p:cNvSpPr>
          <p:nvPr/>
        </p:nvSpPr>
        <p:spPr>
          <a:xfrm>
            <a:off x="5148719" y="4281898"/>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10. Ecuación punto pendiente</a:t>
            </a:r>
            <a:endParaRPr lang="es-ES" sz="2500" dirty="0">
              <a:solidFill>
                <a:schemeClr val="bg1"/>
              </a:solidFill>
            </a:endParaRPr>
          </a:p>
        </p:txBody>
      </p:sp>
      <p:sp>
        <p:nvSpPr>
          <p:cNvPr id="63" name="Título 1">
            <a:hlinkClick r:id="rId15" action="ppaction://hlinksldjump"/>
          </p:cNvPr>
          <p:cNvSpPr txBox="1">
            <a:spLocks/>
          </p:cNvSpPr>
          <p:nvPr/>
        </p:nvSpPr>
        <p:spPr>
          <a:xfrm>
            <a:off x="5148732" y="4759889"/>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11. Posiciones relativas</a:t>
            </a:r>
            <a:endParaRPr lang="es-ES" sz="2500" dirty="0">
              <a:solidFill>
                <a:schemeClr val="bg1"/>
              </a:solidFill>
            </a:endParaRPr>
          </a:p>
        </p:txBody>
      </p:sp>
      <p:sp>
        <p:nvSpPr>
          <p:cNvPr id="64" name="Título 1">
            <a:hlinkClick r:id="rId16" action="ppaction://hlinksldjump"/>
          </p:cNvPr>
          <p:cNvSpPr txBox="1">
            <a:spLocks/>
          </p:cNvSpPr>
          <p:nvPr/>
        </p:nvSpPr>
        <p:spPr>
          <a:xfrm>
            <a:off x="5148731" y="5091419"/>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11. Paralelas y perpendiculares</a:t>
            </a:r>
            <a:endParaRPr lang="es-ES" sz="2500" dirty="0">
              <a:solidFill>
                <a:schemeClr val="bg1"/>
              </a:solidFill>
            </a:endParaRPr>
          </a:p>
        </p:txBody>
      </p:sp>
      <p:cxnSp>
        <p:nvCxnSpPr>
          <p:cNvPr id="65" name="Conector recto de flecha 64"/>
          <p:cNvCxnSpPr>
            <a:stCxn id="8" idx="3"/>
            <a:endCxn id="62" idx="1"/>
          </p:cNvCxnSpPr>
          <p:nvPr/>
        </p:nvCxnSpPr>
        <p:spPr>
          <a:xfrm>
            <a:off x="2852186" y="4281898"/>
            <a:ext cx="2296533" cy="1584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p:cNvCxnSpPr>
            <a:stCxn id="8" idx="3"/>
            <a:endCxn id="63" idx="1"/>
          </p:cNvCxnSpPr>
          <p:nvPr/>
        </p:nvCxnSpPr>
        <p:spPr>
          <a:xfrm>
            <a:off x="2852186" y="4281898"/>
            <a:ext cx="2296546" cy="6364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p:cNvCxnSpPr>
            <a:stCxn id="8" idx="3"/>
            <a:endCxn id="64" idx="1"/>
          </p:cNvCxnSpPr>
          <p:nvPr/>
        </p:nvCxnSpPr>
        <p:spPr>
          <a:xfrm>
            <a:off x="2852186" y="4281898"/>
            <a:ext cx="2296545" cy="967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Título 1">
            <a:hlinkClick r:id="rId17" action="ppaction://hlinksldjump"/>
          </p:cNvPr>
          <p:cNvSpPr txBox="1">
            <a:spLocks/>
          </p:cNvSpPr>
          <p:nvPr/>
        </p:nvSpPr>
        <p:spPr>
          <a:xfrm>
            <a:off x="5148719" y="5507392"/>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12. Distancia entre puntos</a:t>
            </a:r>
            <a:endParaRPr lang="es-ES" sz="2500" dirty="0">
              <a:solidFill>
                <a:schemeClr val="bg1"/>
              </a:solidFill>
            </a:endParaRPr>
          </a:p>
        </p:txBody>
      </p:sp>
      <p:sp>
        <p:nvSpPr>
          <p:cNvPr id="70" name="Título 1">
            <a:hlinkClick r:id="rId18" action="ppaction://hlinksldjump"/>
          </p:cNvPr>
          <p:cNvSpPr txBox="1">
            <a:spLocks/>
          </p:cNvSpPr>
          <p:nvPr/>
        </p:nvSpPr>
        <p:spPr>
          <a:xfrm>
            <a:off x="5148718" y="5838922"/>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12. Ecuación de la circunferencia</a:t>
            </a:r>
            <a:endParaRPr lang="es-ES" sz="2500" dirty="0">
              <a:solidFill>
                <a:schemeClr val="bg1"/>
              </a:solidFill>
            </a:endParaRPr>
          </a:p>
        </p:txBody>
      </p:sp>
      <p:cxnSp>
        <p:nvCxnSpPr>
          <p:cNvPr id="71" name="Conector recto de flecha 70"/>
          <p:cNvCxnSpPr>
            <a:stCxn id="8" idx="3"/>
            <a:endCxn id="69" idx="1"/>
          </p:cNvCxnSpPr>
          <p:nvPr/>
        </p:nvCxnSpPr>
        <p:spPr>
          <a:xfrm>
            <a:off x="2852186" y="4281898"/>
            <a:ext cx="2296533" cy="13839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ector recto de flecha 71"/>
          <p:cNvCxnSpPr>
            <a:stCxn id="8" idx="3"/>
            <a:endCxn id="70" idx="1"/>
          </p:cNvCxnSpPr>
          <p:nvPr/>
        </p:nvCxnSpPr>
        <p:spPr>
          <a:xfrm>
            <a:off x="2852186" y="4281898"/>
            <a:ext cx="2296532" cy="17154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Título 1">
            <a:hlinkClick r:id="rId19" action="ppaction://hlinksldjump"/>
          </p:cNvPr>
          <p:cNvSpPr txBox="1">
            <a:spLocks/>
          </p:cNvSpPr>
          <p:nvPr/>
        </p:nvSpPr>
        <p:spPr>
          <a:xfrm>
            <a:off x="5148731" y="6347510"/>
            <a:ext cx="3128118" cy="316839"/>
          </a:xfrm>
          <a:prstGeom prst="rect">
            <a:avLst/>
          </a:prstGeom>
          <a:solidFill>
            <a:srgbClr val="FFC00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1"/>
          </a:fillRef>
          <a:effectRef idx="0">
            <a:scrgbClr r="0" g="0" b="0"/>
          </a:effectRef>
          <a:fontRef idx="major"/>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2500" dirty="0" smtClean="0">
                <a:solidFill>
                  <a:schemeClr val="bg1"/>
                </a:solidFill>
              </a:rPr>
              <a:t>13. otros</a:t>
            </a:r>
            <a:endParaRPr lang="es-ES" sz="2500" dirty="0">
              <a:solidFill>
                <a:schemeClr val="bg1"/>
              </a:solidFill>
            </a:endParaRPr>
          </a:p>
        </p:txBody>
      </p:sp>
      <p:cxnSp>
        <p:nvCxnSpPr>
          <p:cNvPr id="74" name="Conector recto de flecha 73"/>
          <p:cNvCxnSpPr>
            <a:stCxn id="8" idx="3"/>
            <a:endCxn id="73" idx="1"/>
          </p:cNvCxnSpPr>
          <p:nvPr/>
        </p:nvCxnSpPr>
        <p:spPr>
          <a:xfrm>
            <a:off x="2852186" y="4281898"/>
            <a:ext cx="2296545" cy="2224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1151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2. </a:t>
            </a:r>
            <a:r>
              <a:rPr lang="es-ES" dirty="0">
                <a:solidFill>
                  <a:schemeClr val="bg1"/>
                </a:solidFill>
              </a:rPr>
              <a:t>Vector. </a:t>
            </a:r>
            <a:r>
              <a:rPr lang="es-ES" dirty="0" smtClean="0">
                <a:solidFill>
                  <a:schemeClr val="bg1"/>
                </a:solidFill>
              </a:rPr>
              <a:t>OPERACIONES</a:t>
            </a:r>
            <a:endParaRPr lang="es-ES" dirty="0">
              <a:solidFill>
                <a:schemeClr val="bg1"/>
              </a:solidFill>
            </a:endParaRP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43840" y="1483133"/>
                <a:ext cx="8647611" cy="2113507"/>
              </a:xfrm>
              <a:solidFill>
                <a:schemeClr val="tx1">
                  <a:lumMod val="95000"/>
                </a:schemeClr>
              </a:solidFill>
            </p:spPr>
            <p:txBody>
              <a:bodyPr>
                <a:normAutofit fontScale="92500" lnSpcReduction="10000"/>
              </a:bodyPr>
              <a:lstStyle/>
              <a:p>
                <a:r>
                  <a:rPr lang="es-ES" sz="2600" u="sng" dirty="0" smtClean="0">
                    <a:solidFill>
                      <a:schemeClr val="bg1"/>
                    </a:solidFill>
                  </a:rPr>
                  <a:t>Suma de vectores. Suma gráfica de vectores. Forma 1</a:t>
                </a:r>
              </a:p>
              <a:p>
                <a:pPr lvl="2"/>
                <a:r>
                  <a:rPr lang="es-ES" sz="2200" dirty="0" smtClean="0">
                    <a:solidFill>
                      <a:schemeClr val="bg1"/>
                    </a:solidFill>
                  </a:rPr>
                  <a:t>Colocar los dos vectores con origen común</a:t>
                </a:r>
              </a:p>
              <a:p>
                <a:pPr lvl="2"/>
                <a:r>
                  <a:rPr lang="es-ES" sz="2200" dirty="0" smtClean="0">
                    <a:solidFill>
                      <a:schemeClr val="bg1"/>
                    </a:solidFill>
                  </a:rPr>
                  <a:t>Paralela a </a:t>
                </a:r>
                <a14:m>
                  <m:oMath xmlns:m="http://schemas.openxmlformats.org/officeDocument/2006/math">
                    <m:acc>
                      <m:accPr>
                        <m:chr m:val="⃗"/>
                        <m:ctrlPr>
                          <a:rPr lang="es-ES" sz="2200" b="0" i="1" smtClean="0">
                            <a:solidFill>
                              <a:schemeClr val="bg1"/>
                            </a:solidFill>
                            <a:latin typeface="Cambria Math" panose="02040503050406030204" pitchFamily="18" charset="0"/>
                          </a:rPr>
                        </m:ctrlPr>
                      </m:accPr>
                      <m:e>
                        <m:r>
                          <a:rPr lang="es-ES" sz="2200" b="0" i="1" smtClean="0">
                            <a:solidFill>
                              <a:schemeClr val="bg1"/>
                            </a:solidFill>
                            <a:latin typeface="Cambria Math" panose="02040503050406030204" pitchFamily="18" charset="0"/>
                          </a:rPr>
                          <m:t>𝑣</m:t>
                        </m:r>
                      </m:e>
                    </m:acc>
                  </m:oMath>
                </a14:m>
                <a:r>
                  <a:rPr lang="es-ES" sz="2200" dirty="0" smtClean="0">
                    <a:solidFill>
                      <a:schemeClr val="bg1"/>
                    </a:solidFill>
                  </a:rPr>
                  <a:t> por el extremo de </a:t>
                </a:r>
                <a14:m>
                  <m:oMath xmlns:m="http://schemas.openxmlformats.org/officeDocument/2006/math">
                    <m:acc>
                      <m:accPr>
                        <m:chr m:val="⃗"/>
                        <m:ctrlPr>
                          <a:rPr lang="es-ES" sz="2200" b="0" i="1" smtClean="0">
                            <a:solidFill>
                              <a:schemeClr val="bg1"/>
                            </a:solidFill>
                            <a:latin typeface="Cambria Math" panose="02040503050406030204" pitchFamily="18" charset="0"/>
                          </a:rPr>
                        </m:ctrlPr>
                      </m:accPr>
                      <m:e>
                        <m:r>
                          <a:rPr lang="es-ES" sz="2200" b="0" i="1" smtClean="0">
                            <a:solidFill>
                              <a:schemeClr val="bg1"/>
                            </a:solidFill>
                            <a:latin typeface="Cambria Math" panose="02040503050406030204" pitchFamily="18" charset="0"/>
                          </a:rPr>
                          <m:t>𝑤</m:t>
                        </m:r>
                      </m:e>
                    </m:acc>
                  </m:oMath>
                </a14:m>
                <a:endParaRPr lang="es-ES" sz="2200" dirty="0" smtClean="0">
                  <a:solidFill>
                    <a:schemeClr val="bg1"/>
                  </a:solidFill>
                </a:endParaRPr>
              </a:p>
              <a:p>
                <a:pPr lvl="2"/>
                <a:r>
                  <a:rPr lang="es-ES" sz="2200" dirty="0" smtClean="0">
                    <a:solidFill>
                      <a:schemeClr val="bg1"/>
                    </a:solidFill>
                  </a:rPr>
                  <a:t>Paralela a </a:t>
                </a:r>
                <a14:m>
                  <m:oMath xmlns:m="http://schemas.openxmlformats.org/officeDocument/2006/math">
                    <m:acc>
                      <m:accPr>
                        <m:chr m:val="⃗"/>
                        <m:ctrlPr>
                          <a:rPr lang="es-ES" sz="2200" b="0" i="1" smtClean="0">
                            <a:solidFill>
                              <a:schemeClr val="bg1"/>
                            </a:solidFill>
                            <a:latin typeface="Cambria Math" panose="02040503050406030204" pitchFamily="18" charset="0"/>
                          </a:rPr>
                        </m:ctrlPr>
                      </m:accPr>
                      <m:e>
                        <m:r>
                          <a:rPr lang="es-ES" sz="2200" b="0" i="1" smtClean="0">
                            <a:solidFill>
                              <a:schemeClr val="bg1"/>
                            </a:solidFill>
                            <a:latin typeface="Cambria Math" panose="02040503050406030204" pitchFamily="18" charset="0"/>
                          </a:rPr>
                          <m:t>𝑤</m:t>
                        </m:r>
                      </m:e>
                    </m:acc>
                  </m:oMath>
                </a14:m>
                <a:r>
                  <a:rPr lang="es-ES" sz="2200" dirty="0" smtClean="0">
                    <a:solidFill>
                      <a:schemeClr val="bg1"/>
                    </a:solidFill>
                  </a:rPr>
                  <a:t> por el extremo de </a:t>
                </a:r>
                <a14:m>
                  <m:oMath xmlns:m="http://schemas.openxmlformats.org/officeDocument/2006/math">
                    <m:acc>
                      <m:accPr>
                        <m:chr m:val="⃗"/>
                        <m:ctrlPr>
                          <a:rPr lang="es-ES" sz="2200" b="0" i="1" smtClean="0">
                            <a:solidFill>
                              <a:schemeClr val="bg1"/>
                            </a:solidFill>
                            <a:latin typeface="Cambria Math" panose="02040503050406030204" pitchFamily="18" charset="0"/>
                          </a:rPr>
                        </m:ctrlPr>
                      </m:accPr>
                      <m:e>
                        <m:r>
                          <a:rPr lang="es-ES" sz="2200" i="1">
                            <a:solidFill>
                              <a:schemeClr val="bg1"/>
                            </a:solidFill>
                            <a:latin typeface="Cambria Math" panose="02040503050406030204" pitchFamily="18" charset="0"/>
                          </a:rPr>
                          <m:t>𝑣</m:t>
                        </m:r>
                      </m:e>
                    </m:acc>
                  </m:oMath>
                </a14:m>
                <a:endParaRPr lang="es-ES" sz="2200" dirty="0" smtClean="0">
                  <a:solidFill>
                    <a:schemeClr val="bg1"/>
                  </a:solidFill>
                </a:endParaRPr>
              </a:p>
              <a:p>
                <a:pPr lvl="2"/>
                <a:r>
                  <a:rPr lang="es-ES" sz="2200" dirty="0" smtClean="0">
                    <a:solidFill>
                      <a:schemeClr val="bg1"/>
                    </a:solidFill>
                  </a:rPr>
                  <a:t>Unión del punto de aplicación con la intersección de las paralelas</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43840" y="1483133"/>
                <a:ext cx="8647611" cy="2113507"/>
              </a:xfrm>
              <a:blipFill rotWithShape="0">
                <a:blip r:embed="rId9"/>
                <a:stretch>
                  <a:fillRect l="-1409" t="-4899" b="-4323"/>
                </a:stretch>
              </a:blipFill>
            </p:spPr>
            <p:txBody>
              <a:bodyPr/>
              <a:lstStyle/>
              <a:p>
                <a:r>
                  <a:rPr lang="es-ES">
                    <a:noFill/>
                  </a:rPr>
                  <a:t> </a:t>
                </a:r>
              </a:p>
            </p:txBody>
          </p:sp>
        </mc:Fallback>
      </mc:AlternateContent>
      <p:pic>
        <p:nvPicPr>
          <p:cNvPr id="6" name="Imagen 5"/>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779417" y="3596640"/>
            <a:ext cx="4158342" cy="3152491"/>
          </a:xfrm>
          <a:prstGeom prst="rect">
            <a:avLst/>
          </a:prstGeom>
        </p:spPr>
      </p:pic>
      <p:cxnSp>
        <p:nvCxnSpPr>
          <p:cNvPr id="18" name="Conector recto de flecha 17"/>
          <p:cNvCxnSpPr/>
          <p:nvPr/>
        </p:nvCxnSpPr>
        <p:spPr>
          <a:xfrm flipV="1">
            <a:off x="1984470" y="5843451"/>
            <a:ext cx="1411872" cy="36454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flipV="1">
            <a:off x="1984470" y="4450080"/>
            <a:ext cx="366844" cy="1757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2327917" y="4121583"/>
            <a:ext cx="1411872" cy="36454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V="1">
            <a:off x="3372945" y="4111053"/>
            <a:ext cx="366844" cy="175791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1995360" y="4121583"/>
            <a:ext cx="1744429" cy="208641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ángulo 24"/>
              <p:cNvSpPr/>
              <p:nvPr/>
            </p:nvSpPr>
            <p:spPr>
              <a:xfrm>
                <a:off x="2174975" y="5011071"/>
                <a:ext cx="3805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oMath>
                  </m:oMathPara>
                </a14:m>
                <a:endParaRPr lang="es-ES" b="1" dirty="0"/>
              </a:p>
            </p:txBody>
          </p:sp>
        </mc:Choice>
        <mc:Fallback xmlns="">
          <p:sp>
            <p:nvSpPr>
              <p:cNvPr id="25" name="Rectángulo 24"/>
              <p:cNvSpPr>
                <a:spLocks noRot="1" noChangeAspect="1" noMove="1" noResize="1" noEditPoints="1" noAdjustHandles="1" noChangeArrowheads="1" noChangeShapeType="1" noTextEdit="1"/>
              </p:cNvSpPr>
              <p:nvPr/>
            </p:nvSpPr>
            <p:spPr>
              <a:xfrm>
                <a:off x="2174975" y="5011071"/>
                <a:ext cx="380552" cy="369332"/>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2776216" y="5499637"/>
                <a:ext cx="4267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oMath>
                  </m:oMathPara>
                </a14:m>
                <a:endParaRPr lang="es-ES" b="1" dirty="0"/>
              </a:p>
            </p:txBody>
          </p:sp>
        </mc:Choice>
        <mc:Fallback xmlns="">
          <p:sp>
            <p:nvSpPr>
              <p:cNvPr id="26" name="Rectángulo 25"/>
              <p:cNvSpPr>
                <a:spLocks noRot="1" noChangeAspect="1" noMove="1" noResize="1" noEditPoints="1" noAdjustHandles="1" noChangeArrowheads="1" noChangeShapeType="1" noTextEdit="1"/>
              </p:cNvSpPr>
              <p:nvPr/>
            </p:nvSpPr>
            <p:spPr>
              <a:xfrm>
                <a:off x="2776216" y="5499637"/>
                <a:ext cx="426719" cy="36933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7" name="Rectángulo 26"/>
              <p:cNvSpPr/>
              <p:nvPr/>
            </p:nvSpPr>
            <p:spPr>
              <a:xfrm>
                <a:off x="3728899" y="4098586"/>
                <a:ext cx="840295" cy="3875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𝒗</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𝒘</m:t>
                          </m:r>
                        </m:e>
                      </m:acc>
                    </m:oMath>
                  </m:oMathPara>
                </a14:m>
                <a:endParaRPr lang="es-ES" b="1" dirty="0"/>
              </a:p>
            </p:txBody>
          </p:sp>
        </mc:Choice>
        <mc:Fallback xmlns="">
          <p:sp>
            <p:nvSpPr>
              <p:cNvPr id="27" name="Rectángulo 26"/>
              <p:cNvSpPr>
                <a:spLocks noRot="1" noChangeAspect="1" noMove="1" noResize="1" noEditPoints="1" noAdjustHandles="1" noChangeArrowheads="1" noChangeShapeType="1" noTextEdit="1"/>
              </p:cNvSpPr>
              <p:nvPr/>
            </p:nvSpPr>
            <p:spPr>
              <a:xfrm>
                <a:off x="3728899" y="4098586"/>
                <a:ext cx="840295" cy="387542"/>
              </a:xfrm>
              <a:prstGeom prst="rect">
                <a:avLst/>
              </a:prstGeom>
              <a:blipFill rotWithShape="0">
                <a:blip r:embed="rId7"/>
                <a:stretch>
                  <a:fillRect/>
                </a:stretch>
              </a:blipFill>
            </p:spPr>
            <p:txBody>
              <a:bodyPr/>
              <a:lstStyle/>
              <a:p>
                <a:r>
                  <a:rPr lang="es-ES">
                    <a:noFill/>
                  </a:rPr>
                  <a:t> </a:t>
                </a:r>
              </a:p>
            </p:txBody>
          </p:sp>
        </mc:Fallback>
      </mc:AlternateContent>
      <p:sp>
        <p:nvSpPr>
          <p:cNvPr id="14" name="Estrella de 7 puntas 13"/>
          <p:cNvSpPr/>
          <p:nvPr/>
        </p:nvSpPr>
        <p:spPr>
          <a:xfrm>
            <a:off x="8293185" y="0"/>
            <a:ext cx="850815" cy="85081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1</a:t>
            </a:r>
            <a:endParaRPr lang="es-ES" b="1" dirty="0">
              <a:solidFill>
                <a:schemeClr val="bg1"/>
              </a:solidFill>
            </a:endParaRPr>
          </a:p>
        </p:txBody>
      </p:sp>
      <p:pic>
        <p:nvPicPr>
          <p:cNvPr id="15" name="Picture 4" descr="Resultado de imagen de nex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061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21"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2. </a:t>
            </a:r>
            <a:r>
              <a:rPr lang="es-ES" dirty="0">
                <a:solidFill>
                  <a:schemeClr val="bg1"/>
                </a:solidFill>
              </a:rPr>
              <a:t>Vector. </a:t>
            </a:r>
            <a:r>
              <a:rPr lang="es-ES" dirty="0" smtClean="0">
                <a:solidFill>
                  <a:schemeClr val="bg1"/>
                </a:solidFill>
              </a:rPr>
              <a:t>OPERACIONES</a:t>
            </a:r>
            <a:endParaRPr lang="es-ES" dirty="0">
              <a:solidFill>
                <a:schemeClr val="bg1"/>
              </a:solidFill>
            </a:endParaRPr>
          </a:p>
        </p:txBody>
      </p:sp>
      <p:sp>
        <p:nvSpPr>
          <p:cNvPr id="3" name="Marcador de contenido 2"/>
          <p:cNvSpPr>
            <a:spLocks noGrp="1"/>
          </p:cNvSpPr>
          <p:nvPr>
            <p:ph idx="1"/>
          </p:nvPr>
        </p:nvSpPr>
        <p:spPr>
          <a:xfrm>
            <a:off x="243840" y="1483133"/>
            <a:ext cx="8647611" cy="2113507"/>
          </a:xfrm>
          <a:solidFill>
            <a:schemeClr val="tx1">
              <a:lumMod val="95000"/>
            </a:schemeClr>
          </a:solidFill>
        </p:spPr>
        <p:txBody>
          <a:bodyPr>
            <a:normAutofit/>
          </a:bodyPr>
          <a:lstStyle/>
          <a:p>
            <a:r>
              <a:rPr lang="es-ES" sz="2600" u="sng" dirty="0" smtClean="0">
                <a:solidFill>
                  <a:schemeClr val="bg1"/>
                </a:solidFill>
              </a:rPr>
              <a:t>Suma de vectores. Suma gráfica de vectores. Forma 2</a:t>
            </a:r>
          </a:p>
          <a:p>
            <a:pPr lvl="2"/>
            <a:r>
              <a:rPr lang="es-ES" sz="2200" dirty="0" smtClean="0">
                <a:solidFill>
                  <a:schemeClr val="bg1"/>
                </a:solidFill>
              </a:rPr>
              <a:t>Colocar el origen del segundo vector en el final del primer vector</a:t>
            </a:r>
          </a:p>
          <a:p>
            <a:pPr lvl="2"/>
            <a:r>
              <a:rPr lang="es-ES" sz="2200" dirty="0" smtClean="0">
                <a:solidFill>
                  <a:schemeClr val="bg1"/>
                </a:solidFill>
              </a:rPr>
              <a:t>Unión del origen del primer vector con el extremo del segundo</a:t>
            </a:r>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79417" y="3596640"/>
            <a:ext cx="4158342" cy="3152491"/>
          </a:xfrm>
          <a:prstGeom prst="rect">
            <a:avLst/>
          </a:prstGeom>
        </p:spPr>
      </p:pic>
      <p:cxnSp>
        <p:nvCxnSpPr>
          <p:cNvPr id="18" name="Conector recto de flecha 17"/>
          <p:cNvCxnSpPr/>
          <p:nvPr/>
        </p:nvCxnSpPr>
        <p:spPr>
          <a:xfrm flipV="1">
            <a:off x="2327917" y="4132113"/>
            <a:ext cx="1411872" cy="36454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flipV="1">
            <a:off x="1984470" y="4450080"/>
            <a:ext cx="366844" cy="1757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1995360" y="4121583"/>
            <a:ext cx="1744429" cy="208641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ángulo 24"/>
              <p:cNvSpPr/>
              <p:nvPr/>
            </p:nvSpPr>
            <p:spPr>
              <a:xfrm>
                <a:off x="2174975" y="5011071"/>
                <a:ext cx="3805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oMath>
                  </m:oMathPara>
                </a14:m>
                <a:endParaRPr lang="es-ES" b="1" dirty="0"/>
              </a:p>
            </p:txBody>
          </p:sp>
        </mc:Choice>
        <mc:Fallback xmlns="">
          <p:sp>
            <p:nvSpPr>
              <p:cNvPr id="25" name="Rectángulo 24"/>
              <p:cNvSpPr>
                <a:spLocks noRot="1" noChangeAspect="1" noMove="1" noResize="1" noEditPoints="1" noAdjustHandles="1" noChangeArrowheads="1" noChangeShapeType="1" noTextEdit="1"/>
              </p:cNvSpPr>
              <p:nvPr/>
            </p:nvSpPr>
            <p:spPr>
              <a:xfrm>
                <a:off x="2174975" y="5011071"/>
                <a:ext cx="380552" cy="369332"/>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2694208" y="3898311"/>
                <a:ext cx="4267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oMath>
                  </m:oMathPara>
                </a14:m>
                <a:endParaRPr lang="es-ES" b="1" dirty="0"/>
              </a:p>
            </p:txBody>
          </p:sp>
        </mc:Choice>
        <mc:Fallback xmlns="">
          <p:sp>
            <p:nvSpPr>
              <p:cNvPr id="26" name="Rectángulo 25"/>
              <p:cNvSpPr>
                <a:spLocks noRot="1" noChangeAspect="1" noMove="1" noResize="1" noEditPoints="1" noAdjustHandles="1" noChangeArrowheads="1" noChangeShapeType="1" noTextEdit="1"/>
              </p:cNvSpPr>
              <p:nvPr/>
            </p:nvSpPr>
            <p:spPr>
              <a:xfrm>
                <a:off x="2694208" y="3898311"/>
                <a:ext cx="426719" cy="36933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7" name="Rectángulo 26"/>
              <p:cNvSpPr/>
              <p:nvPr/>
            </p:nvSpPr>
            <p:spPr>
              <a:xfrm>
                <a:off x="3728899" y="4098586"/>
                <a:ext cx="840295" cy="3875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𝒗</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𝒘</m:t>
                          </m:r>
                        </m:e>
                      </m:acc>
                    </m:oMath>
                  </m:oMathPara>
                </a14:m>
                <a:endParaRPr lang="es-ES" b="1" dirty="0"/>
              </a:p>
            </p:txBody>
          </p:sp>
        </mc:Choice>
        <mc:Fallback xmlns="">
          <p:sp>
            <p:nvSpPr>
              <p:cNvPr id="27" name="Rectángulo 26"/>
              <p:cNvSpPr>
                <a:spLocks noRot="1" noChangeAspect="1" noMove="1" noResize="1" noEditPoints="1" noAdjustHandles="1" noChangeArrowheads="1" noChangeShapeType="1" noTextEdit="1"/>
              </p:cNvSpPr>
              <p:nvPr/>
            </p:nvSpPr>
            <p:spPr>
              <a:xfrm>
                <a:off x="3728899" y="4098586"/>
                <a:ext cx="840295" cy="387542"/>
              </a:xfrm>
              <a:prstGeom prst="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9" name="Rectángulo 28"/>
              <p:cNvSpPr/>
              <p:nvPr/>
            </p:nvSpPr>
            <p:spPr>
              <a:xfrm>
                <a:off x="5226069" y="3910136"/>
                <a:ext cx="3553948" cy="2328073"/>
              </a:xfrm>
              <a:prstGeom prst="rect">
                <a:avLst/>
              </a:prstGeom>
              <a:solidFill>
                <a:schemeClr val="tx1">
                  <a:lumMod val="9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r>
                        <a:rPr lang="es-ES" b="1" i="1" smtClean="0">
                          <a:solidFill>
                            <a:srgbClr val="FF000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𝟓</m:t>
                          </m:r>
                        </m:e>
                      </m:d>
                    </m:oMath>
                  </m:oMathPara>
                </a14:m>
                <a:endParaRPr lang="es-ES" b="1" dirty="0" smtClean="0"/>
              </a:p>
              <a:p>
                <a:pPr/>
                <a14:m>
                  <m:oMathPara xmlns:m="http://schemas.openxmlformats.org/officeDocument/2006/math">
                    <m:oMathParaPr>
                      <m:jc m:val="centerGroup"/>
                    </m:oMathParaPr>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r>
                        <a:rPr lang="es-ES" b="1" i="1" smtClean="0">
                          <a:solidFill>
                            <a:srgbClr val="00B05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𝟒</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𝟏</m:t>
                          </m:r>
                        </m:e>
                      </m:d>
                    </m:oMath>
                  </m:oMathPara>
                </a14:m>
                <a:endParaRPr lang="es-ES" b="1" dirty="0" smtClean="0"/>
              </a:p>
              <a:p>
                <a:endParaRPr lang="es-ES" b="1" dirty="0"/>
              </a:p>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r>
                        <a:rPr lang="es-ES" b="1" i="1" smtClean="0">
                          <a:solidFill>
                            <a:srgbClr val="0070C0"/>
                          </a:solidFill>
                          <a:latin typeface="Cambria Math" panose="02040503050406030204" pitchFamily="18" charset="0"/>
                        </a:rPr>
                        <m:t>=</m:t>
                      </m:r>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𝒗</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𝒘</m:t>
                          </m:r>
                        </m:e>
                      </m:acc>
                      <m:r>
                        <a:rPr lang="es-ES" b="1" i="1" smtClean="0">
                          <a:solidFill>
                            <a:srgbClr val="0070C0"/>
                          </a:solidFill>
                          <a:latin typeface="Cambria Math" panose="02040503050406030204" pitchFamily="18" charset="0"/>
                        </a:rPr>
                        <m:t>=</m:t>
                      </m:r>
                      <m:d>
                        <m:dPr>
                          <m:ctrlPr>
                            <a:rPr lang="es-ES" b="1" i="1" smtClean="0">
                              <a:solidFill>
                                <a:srgbClr val="0070C0"/>
                              </a:solidFill>
                              <a:latin typeface="Cambria Math" panose="02040503050406030204" pitchFamily="18" charset="0"/>
                            </a:rPr>
                          </m:ctrlPr>
                        </m:dPr>
                        <m:e>
                          <m:r>
                            <a:rPr lang="es-ES" b="1" i="1" smtClean="0">
                              <a:solidFill>
                                <a:srgbClr val="0070C0"/>
                              </a:solidFill>
                              <a:latin typeface="Cambria Math" panose="02040503050406030204" pitchFamily="18" charset="0"/>
                            </a:rPr>
                            <m:t>𝟓</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𝟔</m:t>
                          </m:r>
                        </m:e>
                      </m:d>
                    </m:oMath>
                  </m:oMathPara>
                </a14:m>
                <a:endParaRPr lang="es-ES" b="1" dirty="0" smtClean="0"/>
              </a:p>
              <a:p>
                <a:endParaRPr lang="es-ES" b="1" dirty="0"/>
              </a:p>
              <a:p>
                <a:pPr algn="just"/>
                <a:r>
                  <a:rPr lang="es-ES" b="1" dirty="0" smtClean="0">
                    <a:solidFill>
                      <a:schemeClr val="bg1"/>
                    </a:solidFill>
                  </a:rPr>
                  <a:t>¿Cómo sacar la suma de vectores analíticamente, sin el apoyo gráfico?</a:t>
                </a:r>
                <a:endParaRPr lang="es-ES" b="1" dirty="0">
                  <a:solidFill>
                    <a:schemeClr val="bg1"/>
                  </a:solidFill>
                </a:endParaRPr>
              </a:p>
            </p:txBody>
          </p:sp>
        </mc:Choice>
        <mc:Fallback xmlns="">
          <p:sp>
            <p:nvSpPr>
              <p:cNvPr id="29" name="Rectángulo 28"/>
              <p:cNvSpPr>
                <a:spLocks noRot="1" noChangeAspect="1" noMove="1" noResize="1" noEditPoints="1" noAdjustHandles="1" noChangeArrowheads="1" noChangeShapeType="1" noTextEdit="1"/>
              </p:cNvSpPr>
              <p:nvPr/>
            </p:nvSpPr>
            <p:spPr>
              <a:xfrm>
                <a:off x="5226069" y="3910136"/>
                <a:ext cx="3553948" cy="2328073"/>
              </a:xfrm>
              <a:prstGeom prst="rect">
                <a:avLst/>
              </a:prstGeom>
              <a:blipFill rotWithShape="0">
                <a:blip r:embed="rId8"/>
                <a:stretch>
                  <a:fillRect l="-1372" r="-1544" b="-3403"/>
                </a:stretch>
              </a:blipFill>
            </p:spPr>
            <p:txBody>
              <a:bodyPr/>
              <a:lstStyle/>
              <a:p>
                <a:r>
                  <a:rPr lang="es-ES">
                    <a:noFill/>
                  </a:rPr>
                  <a:t> </a:t>
                </a:r>
              </a:p>
            </p:txBody>
          </p:sp>
        </mc:Fallback>
      </mc:AlternateContent>
      <p:sp>
        <p:nvSpPr>
          <p:cNvPr id="14" name="Estrella de 7 puntas 13"/>
          <p:cNvSpPr/>
          <p:nvPr/>
        </p:nvSpPr>
        <p:spPr>
          <a:xfrm>
            <a:off x="8293185" y="0"/>
            <a:ext cx="850815" cy="85081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1</a:t>
            </a:r>
            <a:endParaRPr lang="es-ES" b="1" dirty="0">
              <a:solidFill>
                <a:schemeClr val="bg1"/>
              </a:solidFill>
            </a:endParaRPr>
          </a:p>
        </p:txBody>
      </p:sp>
      <p:pic>
        <p:nvPicPr>
          <p:cNvPr id="13" name="Picture 4" descr="Resultado de imagen de nex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768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1589" y="220390"/>
            <a:ext cx="8647611" cy="624341"/>
          </a:xfrm>
          <a:solidFill>
            <a:schemeClr val="tx1">
              <a:lumMod val="95000"/>
            </a:schemeClr>
          </a:solidFill>
        </p:spPr>
        <p:txBody>
          <a:bodyPr>
            <a:normAutofit/>
          </a:bodyPr>
          <a:lstStyle/>
          <a:p>
            <a:r>
              <a:rPr lang="es-ES" sz="2600" dirty="0" smtClean="0">
                <a:solidFill>
                  <a:schemeClr val="bg1"/>
                </a:solidFill>
              </a:rPr>
              <a:t>Ejercicios: ANAYA; 1 página 167</a:t>
            </a:r>
            <a:endParaRPr lang="es-ES" sz="22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4273135621"/>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pic>
        <p:nvPicPr>
          <p:cNvPr id="6" name="Imagen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0179" y="940526"/>
            <a:ext cx="4585268" cy="5917474"/>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3013167" y="3638650"/>
                <a:ext cx="805528" cy="34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i="1" dirty="0" smtClean="0">
                          <a:solidFill>
                            <a:schemeClr val="bg1"/>
                          </a:solidFill>
                          <a:latin typeface="Cambria Math" panose="02040503050406030204" pitchFamily="18" charset="0"/>
                        </a:rPr>
                        <m:t>𝑀</m:t>
                      </m:r>
                      <m:r>
                        <a:rPr lang="es-ES" i="1" dirty="0" smtClean="0">
                          <a:solidFill>
                            <a:schemeClr val="bg1"/>
                          </a:solidFill>
                          <a:latin typeface="Cambria Math" panose="02040503050406030204" pitchFamily="18" charset="0"/>
                        </a:rPr>
                        <m:t>(0,0)</m:t>
                      </m:r>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3013167" y="3638650"/>
                <a:ext cx="805528" cy="349876"/>
              </a:xfrm>
              <a:prstGeom prst="rect">
                <a:avLst/>
              </a:prstGeom>
              <a:blipFill rotWithShape="0">
                <a:blip r:embed="rId4"/>
                <a:stretch>
                  <a:fillRect l="-5926" r="-2222" b="-1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013166" y="2186496"/>
                <a:ext cx="1226192" cy="34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𝑍</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210</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170</m:t>
                      </m:r>
                      <m:r>
                        <a:rPr lang="es-ES" i="1" dirty="0" smtClean="0">
                          <a:solidFill>
                            <a:schemeClr val="bg1"/>
                          </a:solidFill>
                          <a:latin typeface="Cambria Math" panose="02040503050406030204" pitchFamily="18" charset="0"/>
                        </a:rPr>
                        <m:t>)</m:t>
                      </m:r>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3013166" y="2186496"/>
                <a:ext cx="1226192" cy="349876"/>
              </a:xfrm>
              <a:prstGeom prst="rect">
                <a:avLst/>
              </a:prstGeom>
              <a:blipFill rotWithShape="0">
                <a:blip r:embed="rId5"/>
                <a:stretch>
                  <a:fillRect l="-4902" r="-2451" b="-1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844476" y="5660345"/>
                <a:ext cx="1494702" cy="34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𝑆</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−200,−328</m:t>
                          </m:r>
                        </m:e>
                      </m:d>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1844476" y="5660345"/>
                <a:ext cx="1494702" cy="349876"/>
              </a:xfrm>
              <a:prstGeom prst="rect">
                <a:avLst/>
              </a:prstGeom>
              <a:blipFill rotWithShape="0">
                <a:blip r:embed="rId6"/>
                <a:stretch>
                  <a:fillRect l="-7661"/>
                </a:stretch>
              </a:blipFill>
            </p:spPr>
            <p:txBody>
              <a:bodyPr/>
              <a:lstStyle/>
              <a:p>
                <a:r>
                  <a:rPr lang="es-ES">
                    <a:noFill/>
                  </a:rPr>
                  <a:t> </a:t>
                </a:r>
              </a:p>
            </p:txBody>
          </p:sp>
        </mc:Fallback>
      </mc:AlternateContent>
      <p:sp>
        <p:nvSpPr>
          <p:cNvPr id="10" name="CuadroTexto 9"/>
          <p:cNvSpPr txBox="1"/>
          <p:nvPr/>
        </p:nvSpPr>
        <p:spPr>
          <a:xfrm>
            <a:off x="4903475" y="960994"/>
            <a:ext cx="3195496" cy="3785652"/>
          </a:xfrm>
          <a:prstGeom prst="rect">
            <a:avLst/>
          </a:prstGeom>
          <a:solidFill>
            <a:schemeClr val="accent1">
              <a:lumMod val="40000"/>
              <a:lumOff val="60000"/>
            </a:schemeClr>
          </a:solidFill>
        </p:spPr>
        <p:txBody>
          <a:bodyPr wrap="square" rtlCol="0">
            <a:spAutoFit/>
          </a:bodyPr>
          <a:lstStyle/>
          <a:p>
            <a:pPr algn="just"/>
            <a:r>
              <a:rPr lang="es-ES" sz="1600" dirty="0" smtClean="0">
                <a:solidFill>
                  <a:schemeClr val="bg1"/>
                </a:solidFill>
              </a:rPr>
              <a:t>Estamos en Sevilla. Viajamos a Zaragoza, y luego a Madrid.</a:t>
            </a:r>
          </a:p>
          <a:p>
            <a:pPr algn="just"/>
            <a:r>
              <a:rPr lang="es-ES" sz="1600" dirty="0" smtClean="0">
                <a:solidFill>
                  <a:schemeClr val="bg1"/>
                </a:solidFill>
              </a:rPr>
              <a:t>Para viajar de Sevilla a Zaragoza, sumamos a S el vector SZ.</a:t>
            </a:r>
          </a:p>
          <a:p>
            <a:pPr algn="just"/>
            <a:r>
              <a:rPr lang="es-ES" sz="1600" dirty="0" smtClean="0">
                <a:solidFill>
                  <a:schemeClr val="bg1"/>
                </a:solidFill>
              </a:rPr>
              <a:t>Para ir de Zaragoza a Madrid, sumamos al punto Z el vector ZM.</a:t>
            </a:r>
          </a:p>
          <a:p>
            <a:pPr algn="just"/>
            <a:endParaRPr lang="es-ES" sz="1600" dirty="0">
              <a:solidFill>
                <a:schemeClr val="bg1"/>
              </a:solidFill>
            </a:endParaRPr>
          </a:p>
          <a:p>
            <a:pPr algn="just"/>
            <a:r>
              <a:rPr lang="es-ES" sz="1600" dirty="0" smtClean="0">
                <a:solidFill>
                  <a:schemeClr val="bg1"/>
                </a:solidFill>
              </a:rPr>
              <a:t>Por tanto, para ir de Sevilla a Madrid pasando por Zaragoza, sumamos al punto S el vector suma de SZ+ZM</a:t>
            </a:r>
          </a:p>
          <a:p>
            <a:pPr algn="just"/>
            <a:endParaRPr lang="es-ES" sz="1600" dirty="0">
              <a:solidFill>
                <a:schemeClr val="bg1"/>
              </a:solidFill>
            </a:endParaRPr>
          </a:p>
          <a:p>
            <a:pPr algn="just"/>
            <a:r>
              <a:rPr lang="es-ES" sz="1600" dirty="0" smtClean="0">
                <a:solidFill>
                  <a:schemeClr val="bg1"/>
                </a:solidFill>
              </a:rPr>
              <a:t>Calcula dicho vector, dibújalo y comprueba que sumando a S este vector acabamos en Madrid</a:t>
            </a:r>
            <a:endParaRPr lang="es-ES" sz="1600" dirty="0">
              <a:solidFill>
                <a:schemeClr val="bg1"/>
              </a:solidFill>
            </a:endParaRPr>
          </a:p>
        </p:txBody>
      </p:sp>
      <p:sp>
        <p:nvSpPr>
          <p:cNvPr id="11" name="Estrella de 7 puntas 10"/>
          <p:cNvSpPr/>
          <p:nvPr/>
        </p:nvSpPr>
        <p:spPr>
          <a:xfrm>
            <a:off x="8795657" y="0"/>
            <a:ext cx="348343" cy="34834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a:t>
            </a:r>
            <a:endParaRPr lang="es-ES" b="1" dirty="0">
              <a:solidFill>
                <a:schemeClr val="bg1"/>
              </a:solidFill>
            </a:endParaRPr>
          </a:p>
        </p:txBody>
      </p:sp>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3507190415"/>
                  </p:ext>
                </p:extLst>
              </p:nvPr>
            </p:nvGraphicFramePr>
            <p:xfrm>
              <a:off x="4515394" y="5092977"/>
              <a:ext cx="3963588" cy="1242696"/>
            </p:xfrm>
            <a:graphic>
              <a:graphicData uri="http://schemas.openxmlformats.org/drawingml/2006/table">
                <a:tbl>
                  <a:tblPr firstRow="1" bandRow="1">
                    <a:tableStyleId>{5C22544A-7EE6-4342-B048-85BDC9FD1C3A}</a:tableStyleId>
                  </a:tblPr>
                  <a:tblGrid>
                    <a:gridCol w="3963588">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370840">
                    <a:tc>
                      <a:txBody>
                        <a:bodyPr/>
                        <a:lstStyle/>
                        <a:p>
                          <a:r>
                            <a:rPr lang="es-ES" dirty="0" smtClean="0"/>
                            <a:t>Resuelve:</a:t>
                          </a:r>
                          <a:r>
                            <a:rPr lang="es-ES" baseline="0" dirty="0" smtClean="0"/>
                            <a:t> </a:t>
                          </a:r>
                          <a14:m>
                            <m:oMath xmlns:m="http://schemas.openxmlformats.org/officeDocument/2006/math">
                              <m:rad>
                                <m:radPr>
                                  <m:degHide m:val="on"/>
                                  <m:ctrlPr>
                                    <a:rPr lang="es-ES" b="0" i="1" baseline="0" smtClean="0">
                                      <a:latin typeface="Cambria Math" panose="02040503050406030204" pitchFamily="18" charset="0"/>
                                    </a:rPr>
                                  </m:ctrlPr>
                                </m:radPr>
                                <m:deg/>
                                <m:e>
                                  <m:r>
                                    <a:rPr lang="es-ES" b="0" i="1" baseline="0" smtClean="0">
                                      <a:latin typeface="Cambria Math" panose="02040503050406030204" pitchFamily="18" charset="0"/>
                                    </a:rPr>
                                    <m:t>𝑥</m:t>
                                  </m:r>
                                  <m:r>
                                    <a:rPr lang="es-ES" b="0" i="1" baseline="0" smtClean="0">
                                      <a:latin typeface="Cambria Math" panose="02040503050406030204" pitchFamily="18" charset="0"/>
                                    </a:rPr>
                                    <m:t>+2</m:t>
                                  </m:r>
                                </m:e>
                              </m:rad>
                              <m:r>
                                <a:rPr lang="es-ES" b="0" i="1" baseline="0" smtClean="0">
                                  <a:latin typeface="Cambria Math" panose="02040503050406030204" pitchFamily="18" charset="0"/>
                                </a:rPr>
                                <m:t>−</m:t>
                              </m:r>
                              <m:r>
                                <a:rPr lang="es-ES" b="0" i="1" baseline="0" smtClean="0">
                                  <a:latin typeface="Cambria Math" panose="02040503050406030204" pitchFamily="18" charset="0"/>
                                </a:rPr>
                                <m:t>𝑥</m:t>
                              </m:r>
                              <m:r>
                                <a:rPr lang="es-ES" b="0" i="1" baseline="0" smtClean="0">
                                  <a:latin typeface="Cambria Math" panose="02040503050406030204" pitchFamily="18" charset="0"/>
                                </a:rPr>
                                <m:t>=</m:t>
                              </m:r>
                              <m:rad>
                                <m:radPr>
                                  <m:degHide m:val="on"/>
                                  <m:ctrlPr>
                                    <a:rPr lang="es-ES" b="0" i="1" baseline="0" smtClean="0">
                                      <a:latin typeface="Cambria Math" panose="02040503050406030204" pitchFamily="18" charset="0"/>
                                    </a:rPr>
                                  </m:ctrlPr>
                                </m:radPr>
                                <m:deg/>
                                <m:e>
                                  <m:r>
                                    <a:rPr lang="es-ES" b="0" i="1" baseline="0" smtClean="0">
                                      <a:latin typeface="Cambria Math" panose="02040503050406030204" pitchFamily="18" charset="0"/>
                                    </a:rPr>
                                    <m:t>𝑥</m:t>
                                  </m:r>
                                  <m:r>
                                    <a:rPr lang="es-ES" b="0" i="1" baseline="0" smtClean="0">
                                      <a:latin typeface="Cambria Math" panose="02040503050406030204" pitchFamily="18" charset="0"/>
                                    </a:rPr>
                                    <m:t>−2</m:t>
                                  </m:r>
                                </m:e>
                              </m:rad>
                            </m:oMath>
                          </a14:m>
                          <a:endParaRPr lang="es-ES" dirty="0"/>
                        </a:p>
                      </a:txBody>
                      <a:tcPr/>
                    </a:tc>
                    <a:extLst>
                      <a:ext uri="{0D108BD9-81ED-4DB2-BD59-A6C34878D82A}">
                        <a16:rowId xmlns:a16="http://schemas.microsoft.com/office/drawing/2014/main" val="2708318785"/>
                      </a:ext>
                    </a:extLst>
                  </a:tr>
                  <a:tr h="370840">
                    <a:tc>
                      <a:txBody>
                        <a:bodyPr/>
                        <a:lstStyle/>
                        <a:p>
                          <a:r>
                            <a:rPr lang="es-ES" dirty="0" smtClean="0"/>
                            <a:t>Determina el dominio de </a:t>
                          </a:r>
                          <a14:m>
                            <m:oMath xmlns:m="http://schemas.openxmlformats.org/officeDocument/2006/math">
                              <m:r>
                                <a:rPr lang="es-ES" b="0" i="1" smtClean="0">
                                  <a:latin typeface="Cambria Math" panose="02040503050406030204" pitchFamily="18" charset="0"/>
                                </a:rPr>
                                <m:t>𝑓</m:t>
                              </m:r>
                              <m:d>
                                <m:dPr>
                                  <m:ctrlPr>
                                    <a:rPr lang="es-ES" b="0" i="1" smtClean="0">
                                      <a:latin typeface="Cambria Math" panose="02040503050406030204" pitchFamily="18" charset="0"/>
                                    </a:rPr>
                                  </m:ctrlPr>
                                </m:dPr>
                                <m:e>
                                  <m:r>
                                    <a:rPr lang="es-ES" b="0" i="1" smtClean="0">
                                      <a:latin typeface="Cambria Math" panose="02040503050406030204" pitchFamily="18" charset="0"/>
                                    </a:rPr>
                                    <m:t>𝑥</m:t>
                                  </m:r>
                                </m:e>
                              </m:d>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1</m:t>
                                  </m:r>
                                </m:num>
                                <m:den>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3</m:t>
                                      </m:r>
                                    </m:sup>
                                  </m:sSup>
                                  <m:r>
                                    <a:rPr lang="es-ES" b="0" i="1" smtClean="0">
                                      <a:latin typeface="Cambria Math" panose="02040503050406030204" pitchFamily="18" charset="0"/>
                                    </a:rPr>
                                    <m:t>−2</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den>
                              </m:f>
                            </m:oMath>
                          </a14:m>
                          <a:endParaRPr lang="es-ES" dirty="0"/>
                        </a:p>
                      </a:txBody>
                      <a:tcPr/>
                    </a:tc>
                    <a:extLst>
                      <a:ext uri="{0D108BD9-81ED-4DB2-BD59-A6C34878D82A}">
                        <a16:rowId xmlns:a16="http://schemas.microsoft.com/office/drawing/2014/main" val="2848876717"/>
                      </a:ext>
                    </a:extLst>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val="3507190415"/>
                  </p:ext>
                </p:extLst>
              </p:nvPr>
            </p:nvGraphicFramePr>
            <p:xfrm>
              <a:off x="4515394" y="5092977"/>
              <a:ext cx="3963588" cy="1242696"/>
            </p:xfrm>
            <a:graphic>
              <a:graphicData uri="http://schemas.openxmlformats.org/drawingml/2006/table">
                <a:tbl>
                  <a:tblPr firstRow="1" bandRow="1">
                    <a:tableStyleId>{5C22544A-7EE6-4342-B048-85BDC9FD1C3A}</a:tableStyleId>
                  </a:tblPr>
                  <a:tblGrid>
                    <a:gridCol w="3963588">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391605">
                    <a:tc>
                      <a:txBody>
                        <a:bodyPr/>
                        <a:lstStyle/>
                        <a:p>
                          <a:endParaRPr lang="es-ES"/>
                        </a:p>
                      </a:txBody>
                      <a:tcPr>
                        <a:blipFill>
                          <a:blip r:embed="rId7"/>
                          <a:stretch>
                            <a:fillRect l="-154" t="-101538" r="-768" b="-132308"/>
                          </a:stretch>
                        </a:blipFill>
                      </a:tcPr>
                    </a:tc>
                    <a:extLst>
                      <a:ext uri="{0D108BD9-81ED-4DB2-BD59-A6C34878D82A}">
                        <a16:rowId xmlns:a16="http://schemas.microsoft.com/office/drawing/2014/main" val="2708318785"/>
                      </a:ext>
                    </a:extLst>
                  </a:tr>
                  <a:tr h="480251">
                    <a:tc>
                      <a:txBody>
                        <a:bodyPr/>
                        <a:lstStyle/>
                        <a:p>
                          <a:endParaRPr lang="es-ES"/>
                        </a:p>
                      </a:txBody>
                      <a:tcPr>
                        <a:blipFill>
                          <a:blip r:embed="rId7"/>
                          <a:stretch>
                            <a:fillRect l="-154" t="-165823" r="-768" b="-8861"/>
                          </a:stretch>
                        </a:blipFill>
                      </a:tcPr>
                    </a:tc>
                    <a:extLst>
                      <a:ext uri="{0D108BD9-81ED-4DB2-BD59-A6C34878D82A}">
                        <a16:rowId xmlns:a16="http://schemas.microsoft.com/office/drawing/2014/main" val="2848876717"/>
                      </a:ext>
                    </a:extLst>
                  </a:tr>
                </a:tbl>
              </a:graphicData>
            </a:graphic>
          </p:graphicFrame>
        </mc:Fallback>
      </mc:AlternateContent>
    </p:spTree>
    <p:extLst>
      <p:ext uri="{BB962C8B-B14F-4D97-AF65-F5344CB8AC3E}">
        <p14:creationId xmlns:p14="http://schemas.microsoft.com/office/powerpoint/2010/main" val="33307730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1589" y="220390"/>
            <a:ext cx="8647611" cy="624341"/>
          </a:xfrm>
          <a:solidFill>
            <a:schemeClr val="tx1">
              <a:lumMod val="95000"/>
            </a:schemeClr>
          </a:solidFill>
        </p:spPr>
        <p:txBody>
          <a:bodyPr>
            <a:normAutofit/>
          </a:bodyPr>
          <a:lstStyle/>
          <a:p>
            <a:r>
              <a:rPr lang="es-ES" sz="2600" dirty="0" smtClean="0">
                <a:solidFill>
                  <a:schemeClr val="bg1"/>
                </a:solidFill>
              </a:rPr>
              <a:t>Ejercicios: ANAYA; 1 página 167</a:t>
            </a:r>
            <a:endParaRPr lang="es-ES" sz="22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498230029"/>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pic>
        <p:nvPicPr>
          <p:cNvPr id="2" name="Imagen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91589" y="844731"/>
            <a:ext cx="2617866" cy="2664823"/>
          </a:xfrm>
          <a:prstGeom prst="rect">
            <a:avLst/>
          </a:prstGeom>
        </p:spPr>
      </p:pic>
      <p:pic>
        <p:nvPicPr>
          <p:cNvPr id="5" name="Imagen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809455" y="844731"/>
            <a:ext cx="2694362" cy="2669979"/>
          </a:xfrm>
          <a:prstGeom prst="rect">
            <a:avLst/>
          </a:prstGeom>
        </p:spPr>
      </p:pic>
      <p:pic>
        <p:nvPicPr>
          <p:cNvPr id="6" name="Imagen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503816" y="844730"/>
            <a:ext cx="2692637" cy="3422470"/>
          </a:xfrm>
          <a:prstGeom prst="rect">
            <a:avLst/>
          </a:prstGeom>
        </p:spPr>
      </p:pic>
      <p:pic>
        <p:nvPicPr>
          <p:cNvPr id="7" name="Imagen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0950" y="3509554"/>
            <a:ext cx="3588204" cy="3213532"/>
          </a:xfrm>
          <a:prstGeom prst="rect">
            <a:avLst/>
          </a:prstGeom>
        </p:spPr>
      </p:pic>
    </p:spTree>
    <p:extLst>
      <p:ext uri="{BB962C8B-B14F-4D97-AF65-F5344CB8AC3E}">
        <p14:creationId xmlns:p14="http://schemas.microsoft.com/office/powerpoint/2010/main" val="4111239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1589" y="220390"/>
            <a:ext cx="8647611" cy="624341"/>
          </a:xfrm>
          <a:solidFill>
            <a:schemeClr val="tx1">
              <a:lumMod val="95000"/>
            </a:schemeClr>
          </a:solidFill>
        </p:spPr>
        <p:txBody>
          <a:bodyPr>
            <a:normAutofit/>
          </a:bodyPr>
          <a:lstStyle/>
          <a:p>
            <a:r>
              <a:rPr lang="es-ES" sz="2600" dirty="0" smtClean="0">
                <a:solidFill>
                  <a:schemeClr val="bg1"/>
                </a:solidFill>
              </a:rPr>
              <a:t>Ejercicios: ANAYA; 1 página 167</a:t>
            </a:r>
            <a:endParaRPr lang="es-ES" sz="22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840027450"/>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pic>
        <p:nvPicPr>
          <p:cNvPr id="7" name="Imagen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1589" y="844732"/>
            <a:ext cx="5669280" cy="5077306"/>
          </a:xfrm>
          <a:prstGeom prst="rect">
            <a:avLst/>
          </a:prstGeom>
        </p:spPr>
      </p:pic>
      <mc:AlternateContent xmlns:mc="http://schemas.openxmlformats.org/markup-compatibility/2006" xmlns:a14="http://schemas.microsoft.com/office/drawing/2010/main">
        <mc:Choice Requires="a14">
          <p:sp>
            <p:nvSpPr>
              <p:cNvPr id="8" name="CuadroTexto 7"/>
              <p:cNvSpPr txBox="1"/>
              <p:nvPr/>
            </p:nvSpPr>
            <p:spPr>
              <a:xfrm>
                <a:off x="6061166" y="1820091"/>
                <a:ext cx="1087414" cy="661720"/>
              </a:xfrm>
              <a:prstGeom prst="rect">
                <a:avLst/>
              </a:prstGeom>
              <a:solidFill>
                <a:schemeClr val="tx1">
                  <a:lumMod val="8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𝑤</m:t>
                          </m:r>
                        </m:e>
                      </m:acc>
                      <m:r>
                        <a:rPr lang="es-ES" b="0" i="1" dirty="0" smtClean="0">
                          <a:solidFill>
                            <a:schemeClr val="bg1"/>
                          </a:solidFill>
                          <a:latin typeface="Cambria Math" panose="02040503050406030204" pitchFamily="18" charset="0"/>
                        </a:rPr>
                        <m:t>=3</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𝑢</m:t>
                          </m:r>
                        </m:e>
                      </m:acc>
                    </m:oMath>
                  </m:oMathPara>
                </a14:m>
                <a:endParaRPr lang="es-ES" b="0" dirty="0" smtClean="0">
                  <a:solidFill>
                    <a:schemeClr val="bg1"/>
                  </a:solidFill>
                </a:endParaRPr>
              </a:p>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𝑡</m:t>
                          </m:r>
                        </m:e>
                      </m:acc>
                      <m:r>
                        <a:rPr lang="es-ES" b="0" i="1" dirty="0" smtClean="0">
                          <a:solidFill>
                            <a:schemeClr val="bg1"/>
                          </a:solidFill>
                          <a:latin typeface="Cambria Math" panose="02040503050406030204" pitchFamily="18" charset="0"/>
                        </a:rPr>
                        <m:t>=−2</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𝑢</m:t>
                          </m:r>
                        </m:e>
                      </m:acc>
                    </m:oMath>
                  </m:oMathPara>
                </a14:m>
                <a:endParaRPr lang="es-ES" dirty="0"/>
              </a:p>
            </p:txBody>
          </p:sp>
        </mc:Choice>
        <mc:Fallback xmlns="">
          <p:sp>
            <p:nvSpPr>
              <p:cNvPr id="8" name="CuadroTexto 7"/>
              <p:cNvSpPr txBox="1">
                <a:spLocks noRot="1" noChangeAspect="1" noMove="1" noResize="1" noEditPoints="1" noAdjustHandles="1" noChangeArrowheads="1" noChangeShapeType="1" noTextEdit="1"/>
              </p:cNvSpPr>
              <p:nvPr/>
            </p:nvSpPr>
            <p:spPr>
              <a:xfrm>
                <a:off x="6061166" y="1820091"/>
                <a:ext cx="1087414" cy="661720"/>
              </a:xfrm>
              <a:prstGeom prst="rect">
                <a:avLst/>
              </a:prstGeom>
              <a:blipFill rotWithShape="0">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5322576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1589" y="220390"/>
            <a:ext cx="8647611" cy="624341"/>
          </a:xfrm>
          <a:solidFill>
            <a:schemeClr val="tx1">
              <a:lumMod val="95000"/>
            </a:schemeClr>
          </a:solidFill>
        </p:spPr>
        <p:txBody>
          <a:bodyPr>
            <a:normAutofit/>
          </a:bodyPr>
          <a:lstStyle/>
          <a:p>
            <a:r>
              <a:rPr lang="es-ES" sz="2600" dirty="0" smtClean="0">
                <a:solidFill>
                  <a:schemeClr val="bg1"/>
                </a:solidFill>
              </a:rPr>
              <a:t>Ejercicios: ANAYA; 1 página 167</a:t>
            </a:r>
            <a:endParaRPr lang="es-ES" sz="22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864574325"/>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mc:AlternateContent xmlns:mc="http://schemas.openxmlformats.org/markup-compatibility/2006" xmlns:a14="http://schemas.microsoft.com/office/drawing/2010/main">
        <mc:Choice Requires="a14">
          <p:sp>
            <p:nvSpPr>
              <p:cNvPr id="8" name="CuadroTexto 7"/>
              <p:cNvSpPr txBox="1"/>
              <p:nvPr/>
            </p:nvSpPr>
            <p:spPr>
              <a:xfrm>
                <a:off x="6426926" y="1767840"/>
                <a:ext cx="1485022" cy="369332"/>
              </a:xfrm>
              <a:prstGeom prst="rect">
                <a:avLst/>
              </a:prstGeom>
              <a:solidFill>
                <a:schemeClr val="tx1">
                  <a:lumMod val="8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𝑞</m:t>
                          </m:r>
                        </m:e>
                      </m:acc>
                      <m:r>
                        <a:rPr lang="es-ES" b="0" i="1" dirty="0" smtClean="0">
                          <a:solidFill>
                            <a:schemeClr val="bg1"/>
                          </a:solidFill>
                          <a:latin typeface="Cambria Math" panose="02040503050406030204" pitchFamily="18" charset="0"/>
                        </a:rPr>
                        <m:t>=3</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𝑢</m:t>
                          </m:r>
                        </m:e>
                      </m:acc>
                      <m:r>
                        <a:rPr lang="es-ES" b="0" i="1" dirty="0" smtClean="0">
                          <a:solidFill>
                            <a:schemeClr val="bg1"/>
                          </a:solidFill>
                          <a:latin typeface="Cambria Math" panose="02040503050406030204" pitchFamily="18" charset="0"/>
                        </a:rPr>
                        <m:t>−4</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𝑣</m:t>
                          </m:r>
                        </m:e>
                      </m:acc>
                    </m:oMath>
                  </m:oMathPara>
                </a14:m>
                <a:endParaRPr lang="es-ES" dirty="0"/>
              </a:p>
            </p:txBody>
          </p:sp>
        </mc:Choice>
        <mc:Fallback xmlns="">
          <p:sp>
            <p:nvSpPr>
              <p:cNvPr id="8" name="CuadroTexto 7"/>
              <p:cNvSpPr txBox="1">
                <a:spLocks noRot="1" noChangeAspect="1" noMove="1" noResize="1" noEditPoints="1" noAdjustHandles="1" noChangeArrowheads="1" noChangeShapeType="1" noTextEdit="1"/>
              </p:cNvSpPr>
              <p:nvPr/>
            </p:nvSpPr>
            <p:spPr>
              <a:xfrm>
                <a:off x="6426926" y="1767840"/>
                <a:ext cx="1485022" cy="369332"/>
              </a:xfrm>
              <a:prstGeom prst="rect">
                <a:avLst/>
              </a:prstGeom>
              <a:blipFill rotWithShape="0">
                <a:blip r:embed="rId3"/>
                <a:stretch>
                  <a:fillRect t="-22951" r="-16803" b="-4918"/>
                </a:stretch>
              </a:blipFill>
            </p:spPr>
            <p:txBody>
              <a:bodyPr/>
              <a:lstStyle/>
              <a:p>
                <a:r>
                  <a:rPr lang="es-ES">
                    <a:noFill/>
                  </a:rPr>
                  <a:t> </a:t>
                </a:r>
              </a:p>
            </p:txBody>
          </p:sp>
        </mc:Fallback>
      </mc:AlternateContent>
      <p:pic>
        <p:nvPicPr>
          <p:cNvPr id="5" name="Imagen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578" y="905964"/>
            <a:ext cx="6281348" cy="5625464"/>
          </a:xfrm>
          <a:prstGeom prst="rect">
            <a:avLst/>
          </a:prstGeom>
        </p:spPr>
      </p:pic>
    </p:spTree>
    <p:extLst>
      <p:ext uri="{BB962C8B-B14F-4D97-AF65-F5344CB8AC3E}">
        <p14:creationId xmlns:p14="http://schemas.microsoft.com/office/powerpoint/2010/main" val="27003345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1589" y="220390"/>
            <a:ext cx="8647611" cy="624341"/>
          </a:xfrm>
          <a:solidFill>
            <a:schemeClr val="tx1">
              <a:lumMod val="95000"/>
            </a:schemeClr>
          </a:solidFill>
        </p:spPr>
        <p:txBody>
          <a:bodyPr>
            <a:normAutofit/>
          </a:bodyPr>
          <a:lstStyle/>
          <a:p>
            <a:r>
              <a:rPr lang="es-ES" sz="2600" dirty="0" smtClean="0">
                <a:solidFill>
                  <a:schemeClr val="bg1"/>
                </a:solidFill>
              </a:rPr>
              <a:t>Ejercicios: ANAYA; 1 página 167</a:t>
            </a:r>
            <a:endParaRPr lang="es-ES" sz="22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864574325"/>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pic>
        <p:nvPicPr>
          <p:cNvPr id="6" name="Imagen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0179" y="940526"/>
            <a:ext cx="4585268" cy="5917474"/>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3013167" y="3638650"/>
                <a:ext cx="805528" cy="34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i="1" dirty="0" smtClean="0">
                          <a:solidFill>
                            <a:schemeClr val="bg1"/>
                          </a:solidFill>
                          <a:latin typeface="Cambria Math" panose="02040503050406030204" pitchFamily="18" charset="0"/>
                        </a:rPr>
                        <m:t>𝑀</m:t>
                      </m:r>
                      <m:r>
                        <a:rPr lang="es-ES" i="1" dirty="0" smtClean="0">
                          <a:solidFill>
                            <a:schemeClr val="bg1"/>
                          </a:solidFill>
                          <a:latin typeface="Cambria Math" panose="02040503050406030204" pitchFamily="18" charset="0"/>
                        </a:rPr>
                        <m:t>(0,0)</m:t>
                      </m:r>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3013167" y="3638650"/>
                <a:ext cx="805528" cy="349876"/>
              </a:xfrm>
              <a:prstGeom prst="rect">
                <a:avLst/>
              </a:prstGeom>
              <a:blipFill rotWithShape="0">
                <a:blip r:embed="rId4"/>
                <a:stretch>
                  <a:fillRect l="-5926" r="-2222" b="-1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013166" y="2186496"/>
                <a:ext cx="1226192" cy="34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𝑍</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210</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170</m:t>
                      </m:r>
                      <m:r>
                        <a:rPr lang="es-ES" i="1" dirty="0" smtClean="0">
                          <a:solidFill>
                            <a:schemeClr val="bg1"/>
                          </a:solidFill>
                          <a:latin typeface="Cambria Math" panose="02040503050406030204" pitchFamily="18" charset="0"/>
                        </a:rPr>
                        <m:t>)</m:t>
                      </m:r>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3013166" y="2186496"/>
                <a:ext cx="1226192" cy="349876"/>
              </a:xfrm>
              <a:prstGeom prst="rect">
                <a:avLst/>
              </a:prstGeom>
              <a:blipFill rotWithShape="0">
                <a:blip r:embed="rId5"/>
                <a:stretch>
                  <a:fillRect l="-4902" r="-2451" b="-1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844476" y="5660345"/>
                <a:ext cx="1494702" cy="34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𝑆</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−200,−328</m:t>
                          </m:r>
                        </m:e>
                      </m:d>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1844476" y="5660345"/>
                <a:ext cx="1494702" cy="349876"/>
              </a:xfrm>
              <a:prstGeom prst="rect">
                <a:avLst/>
              </a:prstGeom>
              <a:blipFill rotWithShape="0">
                <a:blip r:embed="rId6"/>
                <a:stretch>
                  <a:fillRect l="-7661"/>
                </a:stretch>
              </a:blipFill>
            </p:spPr>
            <p:txBody>
              <a:bodyPr/>
              <a:lstStyle/>
              <a:p>
                <a:r>
                  <a:rPr lang="es-ES">
                    <a:noFill/>
                  </a:rPr>
                  <a:t> </a:t>
                </a:r>
              </a:p>
            </p:txBody>
          </p:sp>
        </mc:Fallback>
      </mc:AlternateContent>
      <p:sp>
        <p:nvSpPr>
          <p:cNvPr id="11" name="CuadroTexto 10"/>
          <p:cNvSpPr txBox="1"/>
          <p:nvPr/>
        </p:nvSpPr>
        <p:spPr>
          <a:xfrm>
            <a:off x="4903475" y="960994"/>
            <a:ext cx="3195496" cy="4801314"/>
          </a:xfrm>
          <a:prstGeom prst="rect">
            <a:avLst/>
          </a:prstGeom>
          <a:solidFill>
            <a:schemeClr val="accent1">
              <a:lumMod val="40000"/>
              <a:lumOff val="60000"/>
            </a:schemeClr>
          </a:solidFill>
        </p:spPr>
        <p:txBody>
          <a:bodyPr wrap="square" rtlCol="0">
            <a:spAutoFit/>
          </a:bodyPr>
          <a:lstStyle/>
          <a:p>
            <a:pPr algn="just"/>
            <a:r>
              <a:rPr lang="es-ES" dirty="0" smtClean="0">
                <a:solidFill>
                  <a:schemeClr val="bg1"/>
                </a:solidFill>
              </a:rPr>
              <a:t>Estamos en Sevilla. Viajamos a Zaragoza, y luego a Madrid.</a:t>
            </a:r>
          </a:p>
          <a:p>
            <a:pPr algn="just"/>
            <a:r>
              <a:rPr lang="es-ES" dirty="0" smtClean="0">
                <a:solidFill>
                  <a:schemeClr val="bg1"/>
                </a:solidFill>
              </a:rPr>
              <a:t>Para viajar de Sevilla a Zaragoza, sumamos a S el vector SZ.</a:t>
            </a:r>
          </a:p>
          <a:p>
            <a:pPr algn="just"/>
            <a:r>
              <a:rPr lang="es-ES" dirty="0" smtClean="0">
                <a:solidFill>
                  <a:schemeClr val="bg1"/>
                </a:solidFill>
              </a:rPr>
              <a:t>Para ir de Zaragoza a Madrid, sumamos al punto Z el vector ZM.</a:t>
            </a:r>
          </a:p>
          <a:p>
            <a:pPr algn="just"/>
            <a:endParaRPr lang="es-ES" dirty="0">
              <a:solidFill>
                <a:schemeClr val="bg1"/>
              </a:solidFill>
            </a:endParaRPr>
          </a:p>
          <a:p>
            <a:pPr algn="just"/>
            <a:r>
              <a:rPr lang="es-ES" dirty="0" smtClean="0">
                <a:solidFill>
                  <a:schemeClr val="bg1"/>
                </a:solidFill>
              </a:rPr>
              <a:t>Por tanto, para ir de Sevilla a Madrid pasando por Zaragoza, sumamos al punto S el vector suma de SZ+ZM</a:t>
            </a:r>
          </a:p>
          <a:p>
            <a:pPr algn="just"/>
            <a:endParaRPr lang="es-ES" dirty="0">
              <a:solidFill>
                <a:schemeClr val="bg1"/>
              </a:solidFill>
            </a:endParaRPr>
          </a:p>
          <a:p>
            <a:pPr algn="just"/>
            <a:r>
              <a:rPr lang="es-ES" dirty="0" smtClean="0">
                <a:solidFill>
                  <a:schemeClr val="bg1"/>
                </a:solidFill>
              </a:rPr>
              <a:t>Calcula dicho vector, dibújalo y comprueba que sumando a S este vector acabamos en Madrid</a:t>
            </a:r>
            <a:endParaRPr lang="es-ES" dirty="0">
              <a:solidFill>
                <a:schemeClr val="bg1"/>
              </a:solidFill>
            </a:endParaRPr>
          </a:p>
        </p:txBody>
      </p:sp>
      <p:cxnSp>
        <p:nvCxnSpPr>
          <p:cNvPr id="12" name="Conector recto de flecha 11"/>
          <p:cNvCxnSpPr/>
          <p:nvPr/>
        </p:nvCxnSpPr>
        <p:spPr>
          <a:xfrm flipV="1">
            <a:off x="1593669" y="2856412"/>
            <a:ext cx="2534194" cy="27083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a:off x="2751909" y="2856412"/>
            <a:ext cx="1375954" cy="78223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2433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CuadroTexto 10"/>
          <p:cNvSpPr txBox="1"/>
          <p:nvPr/>
        </p:nvSpPr>
        <p:spPr>
          <a:xfrm>
            <a:off x="187237" y="1030663"/>
            <a:ext cx="7789814" cy="1477328"/>
          </a:xfrm>
          <a:prstGeom prst="rect">
            <a:avLst/>
          </a:prstGeom>
          <a:solidFill>
            <a:schemeClr val="accent1">
              <a:lumMod val="40000"/>
              <a:lumOff val="60000"/>
            </a:schemeClr>
          </a:solidFill>
        </p:spPr>
        <p:txBody>
          <a:bodyPr wrap="square" rtlCol="0">
            <a:spAutoFit/>
          </a:bodyPr>
          <a:lstStyle/>
          <a:p>
            <a:pPr algn="just"/>
            <a:r>
              <a:rPr lang="es-ES" dirty="0" smtClean="0">
                <a:solidFill>
                  <a:schemeClr val="bg1"/>
                </a:solidFill>
              </a:rPr>
              <a:t>Estamos en Sevilla. Viajamos a Zaragoza, y luego a Madrid. Para viajar de Sevilla a Zaragoza, sumamos a S el vector SZ. Para ir de Zaragoza a Madrid, sumamos al punto Z el vector ZM. Por tanto, para ir de Sevilla a Madrid pasando por Zaragoza, sumamos al punto S el vector suma de SZ+ZM. Calcula dicho vector, dibújalo y comprueba que sumando a S este vector acabamos en Madrid</a:t>
            </a:r>
            <a:endParaRPr lang="es-ES" dirty="0">
              <a:solidFill>
                <a:schemeClr val="bg1"/>
              </a:solidFill>
            </a:endParaRPr>
          </a:p>
        </p:txBody>
      </p:sp>
      <p:sp>
        <p:nvSpPr>
          <p:cNvPr id="3" name="Marcador de contenido 2"/>
          <p:cNvSpPr>
            <a:spLocks noGrp="1"/>
          </p:cNvSpPr>
          <p:nvPr>
            <p:ph idx="1"/>
          </p:nvPr>
        </p:nvSpPr>
        <p:spPr>
          <a:xfrm>
            <a:off x="191589" y="220390"/>
            <a:ext cx="8647611" cy="624341"/>
          </a:xfrm>
          <a:solidFill>
            <a:schemeClr val="tx1">
              <a:lumMod val="95000"/>
            </a:schemeClr>
          </a:solidFill>
        </p:spPr>
        <p:txBody>
          <a:bodyPr>
            <a:normAutofit/>
          </a:bodyPr>
          <a:lstStyle/>
          <a:p>
            <a:r>
              <a:rPr lang="es-ES" sz="2600" dirty="0" smtClean="0">
                <a:solidFill>
                  <a:schemeClr val="bg1"/>
                </a:solidFill>
              </a:rPr>
              <a:t>Ejercicios: ANAYA; 1 página 165</a:t>
            </a:r>
            <a:endParaRPr lang="es-ES" sz="2200" dirty="0" smtClean="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864574325"/>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mc:AlternateContent xmlns:mc="http://schemas.openxmlformats.org/markup-compatibility/2006" xmlns:a14="http://schemas.microsoft.com/office/drawing/2010/main">
        <mc:Choice Requires="a14">
          <p:sp>
            <p:nvSpPr>
              <p:cNvPr id="7" name="Rectángulo 6"/>
              <p:cNvSpPr/>
              <p:nvPr/>
            </p:nvSpPr>
            <p:spPr>
              <a:xfrm>
                <a:off x="3368063" y="2668443"/>
                <a:ext cx="805528" cy="34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i="1" dirty="0" smtClean="0">
                          <a:solidFill>
                            <a:schemeClr val="bg1"/>
                          </a:solidFill>
                          <a:latin typeface="Cambria Math" panose="02040503050406030204" pitchFamily="18" charset="0"/>
                        </a:rPr>
                        <m:t>𝑀</m:t>
                      </m:r>
                      <m:r>
                        <a:rPr lang="es-ES" i="1" dirty="0" smtClean="0">
                          <a:solidFill>
                            <a:schemeClr val="bg1"/>
                          </a:solidFill>
                          <a:latin typeface="Cambria Math" panose="02040503050406030204" pitchFamily="18" charset="0"/>
                        </a:rPr>
                        <m:t>(0,0)</m:t>
                      </m:r>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3368063" y="2668443"/>
                <a:ext cx="805528" cy="349876"/>
              </a:xfrm>
              <a:prstGeom prst="rect">
                <a:avLst/>
              </a:prstGeom>
              <a:blipFill rotWithShape="0">
                <a:blip r:embed="rId3"/>
                <a:stretch>
                  <a:fillRect l="-6667" r="-2222" b="-1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045030" y="2685859"/>
                <a:ext cx="1226192" cy="34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𝑍</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210</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170</m:t>
                      </m:r>
                      <m:r>
                        <a:rPr lang="es-ES" i="1" dirty="0" smtClean="0">
                          <a:solidFill>
                            <a:schemeClr val="bg1"/>
                          </a:solidFill>
                          <a:latin typeface="Cambria Math" panose="02040503050406030204" pitchFamily="18" charset="0"/>
                        </a:rPr>
                        <m:t>)</m:t>
                      </m:r>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1045030" y="2685859"/>
                <a:ext cx="1226192" cy="349876"/>
              </a:xfrm>
              <a:prstGeom prst="rect">
                <a:avLst/>
              </a:prstGeom>
              <a:blipFill rotWithShape="0">
                <a:blip r:embed="rId4"/>
                <a:stretch>
                  <a:fillRect l="-4878" r="-1951" b="-1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4981303" y="2693923"/>
                <a:ext cx="1845230" cy="34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𝑆</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−200,−328</m:t>
                          </m:r>
                        </m:e>
                      </m:d>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4981303" y="2693923"/>
                <a:ext cx="1845230" cy="349876"/>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87236" y="3317199"/>
                <a:ext cx="7589517" cy="345807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𝑆𝑍</m:t>
                          </m:r>
                        </m:e>
                      </m:acc>
                      <m:r>
                        <a:rPr lang="es-ES" b="0" i="1" dirty="0" smtClean="0">
                          <a:solidFill>
                            <a:schemeClr val="bg1"/>
                          </a:solidFill>
                          <a:latin typeface="Cambria Math" panose="02040503050406030204" pitchFamily="18" charset="0"/>
                        </a:rPr>
                        <m:t>=</m:t>
                      </m:r>
                      <m:r>
                        <m:rPr>
                          <m:nor/>
                        </m:rPr>
                        <a:rPr lang="es-ES" b="0" i="0" dirty="0" smtClean="0">
                          <a:solidFill>
                            <a:schemeClr val="bg1"/>
                          </a:solidFill>
                          <a:latin typeface="Cambria Math" panose="02040503050406030204" pitchFamily="18" charset="0"/>
                        </a:rPr>
                        <m:t>Z</m:t>
                      </m:r>
                      <m:r>
                        <m:rPr>
                          <m:nor/>
                        </m:rPr>
                        <a:rPr lang="es-ES" b="0" i="0" dirty="0" smtClean="0">
                          <a:solidFill>
                            <a:schemeClr val="bg1"/>
                          </a:solidFill>
                          <a:latin typeface="Cambria Math" panose="02040503050406030204" pitchFamily="18" charset="0"/>
                        </a:rPr>
                        <m:t>−</m:t>
                      </m:r>
                      <m:r>
                        <m:rPr>
                          <m:nor/>
                        </m:rPr>
                        <a:rPr lang="es-ES" b="0" i="0" dirty="0" smtClean="0">
                          <a:solidFill>
                            <a:schemeClr val="bg1"/>
                          </a:solidFill>
                          <a:latin typeface="Cambria Math" panose="02040503050406030204" pitchFamily="18" charset="0"/>
                        </a:rPr>
                        <m:t>S</m:t>
                      </m:r>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210,170</m:t>
                          </m:r>
                        </m:e>
                      </m:d>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−200,−328</m:t>
                          </m:r>
                        </m:e>
                      </m:d>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410,498</m:t>
                          </m:r>
                        </m:e>
                      </m:d>
                    </m:oMath>
                  </m:oMathPara>
                </a14:m>
                <a:endParaRPr lang="es-ES" b="0" dirty="0" smtClean="0">
                  <a:solidFill>
                    <a:schemeClr val="bg1"/>
                  </a:solidFill>
                </a:endParaRPr>
              </a:p>
              <a:p>
                <a:pPr algn="ct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𝑍𝑀</m:t>
                          </m:r>
                        </m:e>
                      </m:acc>
                      <m:r>
                        <a:rPr lang="es-ES" b="0" i="1" dirty="0" smtClean="0">
                          <a:solidFill>
                            <a:schemeClr val="bg1"/>
                          </a:solidFill>
                          <a:latin typeface="Cambria Math" panose="02040503050406030204" pitchFamily="18" charset="0"/>
                        </a:rPr>
                        <m:t>=</m:t>
                      </m:r>
                      <m:r>
                        <m:rPr>
                          <m:nor/>
                        </m:rPr>
                        <a:rPr lang="es-ES" b="0" i="0" dirty="0" smtClean="0">
                          <a:solidFill>
                            <a:schemeClr val="bg1"/>
                          </a:solidFill>
                          <a:latin typeface="Cambria Math" panose="02040503050406030204" pitchFamily="18" charset="0"/>
                        </a:rPr>
                        <m:t>M</m:t>
                      </m:r>
                      <m:r>
                        <m:rPr>
                          <m:nor/>
                        </m:rPr>
                        <a:rPr lang="es-ES" b="0" i="0" dirty="0" smtClean="0">
                          <a:solidFill>
                            <a:schemeClr val="bg1"/>
                          </a:solidFill>
                          <a:latin typeface="Cambria Math" panose="02040503050406030204" pitchFamily="18" charset="0"/>
                        </a:rPr>
                        <m:t>−</m:t>
                      </m:r>
                      <m:r>
                        <m:rPr>
                          <m:nor/>
                        </m:rPr>
                        <a:rPr lang="es-ES" b="0" i="0" dirty="0" smtClean="0">
                          <a:solidFill>
                            <a:schemeClr val="bg1"/>
                          </a:solidFill>
                          <a:latin typeface="Cambria Math" panose="02040503050406030204" pitchFamily="18" charset="0"/>
                        </a:rPr>
                        <m:t>Z</m:t>
                      </m:r>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0,0</m:t>
                          </m:r>
                        </m:e>
                      </m:d>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210,170</m:t>
                          </m:r>
                        </m:e>
                      </m:d>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−210,−170</m:t>
                          </m:r>
                        </m:e>
                      </m:d>
                    </m:oMath>
                  </m:oMathPara>
                </a14:m>
                <a:endParaRPr lang="es-ES" dirty="0" smtClean="0"/>
              </a:p>
              <a:p>
                <a:pPr algn="ctr"/>
                <a:endParaRPr lang="es-ES" dirty="0" smtClean="0"/>
              </a:p>
              <a:p>
                <a:pPr algn="ctr"/>
                <a14:m>
                  <m:oMathPara xmlns:m="http://schemas.openxmlformats.org/officeDocument/2006/math">
                    <m:oMathParaPr>
                      <m:jc m:val="centerGroup"/>
                    </m:oMathParaPr>
                    <m:oMath xmlns:m="http://schemas.openxmlformats.org/officeDocument/2006/math">
                      <m:r>
                        <a:rPr lang="es-ES" b="0" i="1" smtClean="0">
                          <a:solidFill>
                            <a:schemeClr val="bg1"/>
                          </a:solidFill>
                          <a:latin typeface="Cambria Math" panose="02040503050406030204" pitchFamily="18" charset="0"/>
                        </a:rPr>
                        <m:t>𝑆𝑢𝑚𝑎</m:t>
                      </m:r>
                      <m:r>
                        <a:rPr lang="es-ES" b="0" i="1" smtClean="0">
                          <a:solidFill>
                            <a:schemeClr val="bg1"/>
                          </a:solidFill>
                          <a:latin typeface="Cambria Math" panose="02040503050406030204" pitchFamily="18" charset="0"/>
                        </a:rPr>
                        <m:t>:</m:t>
                      </m:r>
                      <m:acc>
                        <m:accPr>
                          <m:chr m:val="⃗"/>
                          <m:ctrlPr>
                            <a:rPr lang="es-ES" b="0" i="1" smtClean="0">
                              <a:solidFill>
                                <a:schemeClr val="bg1"/>
                              </a:solidFill>
                              <a:latin typeface="Cambria Math" panose="02040503050406030204" pitchFamily="18" charset="0"/>
                            </a:rPr>
                          </m:ctrlPr>
                        </m:accPr>
                        <m:e>
                          <m:r>
                            <a:rPr lang="es-ES" b="0" i="1" smtClean="0">
                              <a:solidFill>
                                <a:schemeClr val="bg1"/>
                              </a:solidFill>
                              <a:latin typeface="Cambria Math" panose="02040503050406030204" pitchFamily="18" charset="0"/>
                            </a:rPr>
                            <m:t>𝑤</m:t>
                          </m:r>
                        </m:e>
                      </m:acc>
                      <m:r>
                        <a:rPr lang="es-ES" b="0" i="1" dirty="0" smtClean="0">
                          <a:solidFill>
                            <a:schemeClr val="bg1"/>
                          </a:solidFill>
                          <a:latin typeface="Cambria Math" panose="02040503050406030204" pitchFamily="18" charset="0"/>
                        </a:rPr>
                        <m:t>=</m:t>
                      </m:r>
                      <m:acc>
                        <m:accPr>
                          <m:chr m:val="⃗"/>
                          <m:ctrlPr>
                            <a:rPr lang="es-ES" b="0" i="1" smtClean="0">
                              <a:solidFill>
                                <a:schemeClr val="bg1"/>
                              </a:solidFill>
                              <a:latin typeface="Cambria Math" panose="02040503050406030204" pitchFamily="18" charset="0"/>
                            </a:rPr>
                          </m:ctrlPr>
                        </m:accPr>
                        <m:e>
                          <m:r>
                            <a:rPr lang="es-ES" b="0" i="1" smtClean="0">
                              <a:solidFill>
                                <a:schemeClr val="bg1"/>
                              </a:solidFill>
                              <a:latin typeface="Cambria Math" panose="02040503050406030204" pitchFamily="18" charset="0"/>
                            </a:rPr>
                            <m:t>𝑆𝑍</m:t>
                          </m:r>
                        </m:e>
                      </m:acc>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𝑍𝑀</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410,498</m:t>
                          </m:r>
                        </m:e>
                      </m:d>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−210,−170</m:t>
                          </m:r>
                        </m:e>
                      </m:d>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200,328</m:t>
                          </m:r>
                        </m:e>
                      </m:d>
                    </m:oMath>
                  </m:oMathPara>
                </a14:m>
                <a:endParaRPr lang="es-ES" dirty="0" smtClean="0">
                  <a:solidFill>
                    <a:schemeClr val="bg1"/>
                  </a:solidFill>
                </a:endParaRPr>
              </a:p>
              <a:p>
                <a:pPr algn="ctr"/>
                <a:endParaRPr lang="es-ES" dirty="0" smtClean="0">
                  <a:solidFill>
                    <a:schemeClr val="bg1"/>
                  </a:solidFill>
                </a:endParaRPr>
              </a:p>
              <a:p>
                <a:pPr algn="ctr"/>
                <a:r>
                  <a:rPr lang="es-ES" dirty="0" smtClean="0">
                    <a:solidFill>
                      <a:schemeClr val="bg1"/>
                    </a:solidFill>
                  </a:rPr>
                  <a:t>Sumando a S este vector:</a:t>
                </a:r>
              </a:p>
              <a:p>
                <a:pPr algn="ctr"/>
                <a:endParaRPr lang="es-ES" dirty="0">
                  <a:solidFill>
                    <a:schemeClr val="bg1"/>
                  </a:solidFill>
                </a:endParaRPr>
              </a:p>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𝑆</m:t>
                      </m:r>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𝑤</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−200,−328</m:t>
                          </m:r>
                        </m:e>
                      </m:d>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200,328</m:t>
                          </m:r>
                        </m:e>
                      </m:d>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0,0</m:t>
                          </m:r>
                        </m:e>
                      </m:d>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𝑀</m:t>
                      </m:r>
                    </m:oMath>
                  </m:oMathPara>
                </a14:m>
                <a:endParaRPr lang="es-ES" dirty="0" smtClean="0">
                  <a:solidFill>
                    <a:schemeClr val="bg1"/>
                  </a:solidFill>
                </a:endParaRPr>
              </a:p>
              <a:p>
                <a:pPr algn="ctr"/>
                <a:endParaRPr lang="es-ES" dirty="0">
                  <a:solidFill>
                    <a:schemeClr val="bg1"/>
                  </a:solidFill>
                </a:endParaRPr>
              </a:p>
              <a:p>
                <a:pPr algn="ctr"/>
                <a:r>
                  <a:rPr lang="es-ES" dirty="0" smtClean="0">
                    <a:solidFill>
                      <a:schemeClr val="bg1"/>
                    </a:solidFill>
                  </a:rPr>
                  <a:t>Nota: </a:t>
                </a:r>
                <a14:m>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𝑆𝑍</m:t>
                        </m:r>
                      </m:e>
                    </m:acc>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𝑍𝑀</m:t>
                        </m:r>
                      </m:e>
                    </m:acc>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𝑍</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𝑆</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𝑀</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𝑍</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𝑆</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𝑀</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𝑀</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𝑆</m:t>
                    </m:r>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𝑆𝑀</m:t>
                        </m:r>
                      </m:e>
                    </m:acc>
                  </m:oMath>
                </a14:m>
                <a:endParaRPr lang="es-ES" dirty="0" smtClean="0">
                  <a:solidFill>
                    <a:schemeClr val="bg1"/>
                  </a:solidFill>
                </a:endParaRPr>
              </a:p>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𝑆</m:t>
                      </m:r>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𝑆𝑀</m:t>
                          </m:r>
                        </m:e>
                      </m:acc>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𝑆</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𝑀</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𝑆</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𝑀</m:t>
                      </m:r>
                    </m:oMath>
                  </m:oMathPara>
                </a14:m>
                <a:endParaRPr lang="es-ES" dirty="0" smtClean="0">
                  <a:solidFill>
                    <a:schemeClr val="bg1"/>
                  </a:solidFill>
                </a:endParaRPr>
              </a:p>
              <a:p>
                <a:pPr algn="ctr"/>
                <a:r>
                  <a:rPr lang="es-ES" dirty="0" smtClean="0">
                    <a:solidFill>
                      <a:schemeClr val="bg1"/>
                    </a:solidFill>
                  </a:rPr>
                  <a:t>No es del todo correcto matemáticamente, pero puede ser útil</a:t>
                </a:r>
                <a:endParaRPr lang="es-ES" dirty="0">
                  <a:solidFill>
                    <a:schemeClr val="bg1"/>
                  </a:solidFill>
                </a:endParaRPr>
              </a:p>
            </p:txBody>
          </p:sp>
        </mc:Choice>
        <mc:Fallback xmlns="">
          <p:sp>
            <p:nvSpPr>
              <p:cNvPr id="13" name="Rectángulo 12"/>
              <p:cNvSpPr>
                <a:spLocks noRot="1" noChangeAspect="1" noMove="1" noResize="1" noEditPoints="1" noAdjustHandles="1" noChangeArrowheads="1" noChangeShapeType="1" noTextEdit="1"/>
              </p:cNvSpPr>
              <p:nvPr/>
            </p:nvSpPr>
            <p:spPr>
              <a:xfrm>
                <a:off x="187236" y="3317199"/>
                <a:ext cx="7589517" cy="3458070"/>
              </a:xfrm>
              <a:prstGeom prst="rect">
                <a:avLst/>
              </a:prstGeom>
              <a:blipFill rotWithShape="0">
                <a:blip r:embed="rId7"/>
                <a:stretch>
                  <a:fillRect b="-4035"/>
                </a:stretch>
              </a:blipFill>
            </p:spPr>
            <p:txBody>
              <a:bodyPr/>
              <a:lstStyle/>
              <a:p>
                <a:r>
                  <a:rPr lang="es-ES">
                    <a:noFill/>
                  </a:rPr>
                  <a:t> </a:t>
                </a:r>
              </a:p>
            </p:txBody>
          </p:sp>
        </mc:Fallback>
      </mc:AlternateContent>
    </p:spTree>
    <p:extLst>
      <p:ext uri="{BB962C8B-B14F-4D97-AF65-F5344CB8AC3E}">
        <p14:creationId xmlns:p14="http://schemas.microsoft.com/office/powerpoint/2010/main" val="23236239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3. </a:t>
            </a:r>
            <a:r>
              <a:rPr lang="es-ES" dirty="0">
                <a:solidFill>
                  <a:schemeClr val="bg1"/>
                </a:solidFill>
              </a:rPr>
              <a:t>Vector. </a:t>
            </a:r>
            <a:r>
              <a:rPr lang="es-ES" dirty="0" smtClean="0">
                <a:solidFill>
                  <a:schemeClr val="bg1"/>
                </a:solidFill>
              </a:rPr>
              <a:t>OPERACIONES</a:t>
            </a:r>
            <a:endParaRPr lang="es-ES" dirty="0">
              <a:solidFill>
                <a:schemeClr val="bg1"/>
              </a:solidFill>
            </a:endParaRPr>
          </a:p>
        </p:txBody>
      </p:sp>
      <p:sp>
        <p:nvSpPr>
          <p:cNvPr id="16" name="Marcador de contenido 2"/>
          <p:cNvSpPr>
            <a:spLocks noGrp="1"/>
          </p:cNvSpPr>
          <p:nvPr>
            <p:ph idx="1"/>
          </p:nvPr>
        </p:nvSpPr>
        <p:spPr>
          <a:xfrm>
            <a:off x="243840" y="1483134"/>
            <a:ext cx="8647611" cy="1495198"/>
          </a:xfrm>
          <a:solidFill>
            <a:schemeClr val="tx1">
              <a:lumMod val="95000"/>
            </a:schemeClr>
          </a:solidFill>
        </p:spPr>
        <p:txBody>
          <a:bodyPr>
            <a:normAutofit fontScale="85000" lnSpcReduction="20000"/>
          </a:bodyPr>
          <a:lstStyle/>
          <a:p>
            <a:r>
              <a:rPr lang="es-ES" sz="2600" u="sng" dirty="0" smtClean="0">
                <a:solidFill>
                  <a:schemeClr val="bg1"/>
                </a:solidFill>
              </a:rPr>
              <a:t>Resta de vectores. Resta gráfica de vectores</a:t>
            </a:r>
          </a:p>
          <a:p>
            <a:pPr lvl="2"/>
            <a:r>
              <a:rPr lang="es-ES" sz="2200" dirty="0" smtClean="0">
                <a:solidFill>
                  <a:schemeClr val="bg1"/>
                </a:solidFill>
              </a:rPr>
              <a:t>Se unen los extremos de ambos vectores.</a:t>
            </a:r>
          </a:p>
          <a:p>
            <a:pPr lvl="2"/>
            <a:r>
              <a:rPr lang="es-ES" sz="2200" dirty="0" smtClean="0">
                <a:solidFill>
                  <a:schemeClr val="bg1"/>
                </a:solidFill>
              </a:rPr>
              <a:t>El origen es el segundo, el extremo el primero</a:t>
            </a:r>
          </a:p>
          <a:p>
            <a:pPr lvl="2"/>
            <a:r>
              <a:rPr lang="es-ES" sz="2200" dirty="0" smtClean="0">
                <a:solidFill>
                  <a:schemeClr val="bg1"/>
                </a:solidFill>
              </a:rPr>
              <a:t>El vector resultante es el vector resta</a:t>
            </a:r>
          </a:p>
        </p:txBody>
      </p:sp>
      <p:pic>
        <p:nvPicPr>
          <p:cNvPr id="17" name="Imagen 1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85948" y="3143587"/>
            <a:ext cx="3507377" cy="3152491"/>
          </a:xfrm>
          <a:prstGeom prst="rect">
            <a:avLst/>
          </a:prstGeom>
        </p:spPr>
      </p:pic>
      <p:cxnSp>
        <p:nvCxnSpPr>
          <p:cNvPr id="18" name="Conector recto de flecha 17"/>
          <p:cNvCxnSpPr/>
          <p:nvPr/>
        </p:nvCxnSpPr>
        <p:spPr>
          <a:xfrm flipV="1">
            <a:off x="1975761" y="5380471"/>
            <a:ext cx="1411872" cy="36454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1975761" y="3987100"/>
            <a:ext cx="366844" cy="1757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2342605" y="4023148"/>
            <a:ext cx="1045028" cy="1393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ectángulo 22"/>
              <p:cNvSpPr/>
              <p:nvPr/>
            </p:nvSpPr>
            <p:spPr>
              <a:xfrm>
                <a:off x="2166266" y="4548091"/>
                <a:ext cx="3805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oMath>
                  </m:oMathPara>
                </a14:m>
                <a:endParaRPr lang="es-ES" b="1" dirty="0"/>
              </a:p>
            </p:txBody>
          </p:sp>
        </mc:Choice>
        <mc:Fallback xmlns="">
          <p:sp>
            <p:nvSpPr>
              <p:cNvPr id="23" name="Rectángulo 22"/>
              <p:cNvSpPr>
                <a:spLocks noRot="1" noChangeAspect="1" noMove="1" noResize="1" noEditPoints="1" noAdjustHandles="1" noChangeArrowheads="1" noChangeShapeType="1" noTextEdit="1"/>
              </p:cNvSpPr>
              <p:nvPr/>
            </p:nvSpPr>
            <p:spPr>
              <a:xfrm>
                <a:off x="2166266" y="4548091"/>
                <a:ext cx="380552" cy="369332"/>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2767507" y="5036657"/>
                <a:ext cx="4267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oMath>
                  </m:oMathPara>
                </a14:m>
                <a:endParaRPr lang="es-ES" b="1" dirty="0"/>
              </a:p>
            </p:txBody>
          </p:sp>
        </mc:Choice>
        <mc:Fallback xmlns="">
          <p:sp>
            <p:nvSpPr>
              <p:cNvPr id="24" name="Rectángulo 23"/>
              <p:cNvSpPr>
                <a:spLocks noRot="1" noChangeAspect="1" noMove="1" noResize="1" noEditPoints="1" noAdjustHandles="1" noChangeArrowheads="1" noChangeShapeType="1" noTextEdit="1"/>
              </p:cNvSpPr>
              <p:nvPr/>
            </p:nvSpPr>
            <p:spPr>
              <a:xfrm>
                <a:off x="2767507" y="5036657"/>
                <a:ext cx="426719" cy="369332"/>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5" name="Rectángulo 24"/>
              <p:cNvSpPr/>
              <p:nvPr/>
            </p:nvSpPr>
            <p:spPr>
              <a:xfrm>
                <a:off x="2904999" y="4216434"/>
                <a:ext cx="8402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𝒘</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𝒗</m:t>
                          </m:r>
                        </m:e>
                      </m:acc>
                    </m:oMath>
                  </m:oMathPara>
                </a14:m>
                <a:endParaRPr lang="es-ES" b="1" dirty="0"/>
              </a:p>
            </p:txBody>
          </p:sp>
        </mc:Choice>
        <mc:Fallback xmlns="">
          <p:sp>
            <p:nvSpPr>
              <p:cNvPr id="25" name="Rectángulo 24"/>
              <p:cNvSpPr>
                <a:spLocks noRot="1" noChangeAspect="1" noMove="1" noResize="1" noEditPoints="1" noAdjustHandles="1" noChangeArrowheads="1" noChangeShapeType="1" noTextEdit="1"/>
              </p:cNvSpPr>
              <p:nvPr/>
            </p:nvSpPr>
            <p:spPr>
              <a:xfrm>
                <a:off x="2904999" y="4216434"/>
                <a:ext cx="840294" cy="36933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4567645" y="3143587"/>
                <a:ext cx="4323806" cy="2915863"/>
              </a:xfrm>
              <a:prstGeom prst="rect">
                <a:avLst/>
              </a:prstGeom>
              <a:solidFill>
                <a:schemeClr val="tx1">
                  <a:lumMod val="9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r>
                        <a:rPr lang="es-ES" b="1" i="1" smtClean="0">
                          <a:solidFill>
                            <a:srgbClr val="FF000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𝟓</m:t>
                          </m:r>
                        </m:e>
                      </m:d>
                    </m:oMath>
                  </m:oMathPara>
                </a14:m>
                <a:endParaRPr lang="es-ES" b="1" dirty="0" smtClean="0"/>
              </a:p>
              <a:p>
                <a:pPr/>
                <a14:m>
                  <m:oMathPara xmlns:m="http://schemas.openxmlformats.org/officeDocument/2006/math">
                    <m:oMathParaPr>
                      <m:jc m:val="centerGroup"/>
                    </m:oMathParaPr>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r>
                        <a:rPr lang="es-ES" b="1" i="1" smtClean="0">
                          <a:solidFill>
                            <a:srgbClr val="00B05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𝟒</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𝟏</m:t>
                          </m:r>
                        </m:e>
                      </m:d>
                    </m:oMath>
                  </m:oMathPara>
                </a14:m>
                <a:endParaRPr lang="es-ES" b="1" dirty="0" smtClean="0"/>
              </a:p>
              <a:p>
                <a:endParaRPr lang="es-ES" b="1" dirty="0"/>
              </a:p>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r>
                        <a:rPr lang="es-ES" b="1" i="1" smtClean="0">
                          <a:solidFill>
                            <a:srgbClr val="0070C0"/>
                          </a:solidFill>
                          <a:latin typeface="Cambria Math" panose="02040503050406030204" pitchFamily="18" charset="0"/>
                        </a:rPr>
                        <m:t>=</m:t>
                      </m:r>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𝒘</m:t>
                          </m:r>
                        </m:e>
                      </m:acc>
                      <m:r>
                        <a:rPr lang="es-ES" b="1" i="1">
                          <a:solidFill>
                            <a:srgbClr val="0070C0"/>
                          </a:solidFill>
                          <a:latin typeface="Cambria Math" panose="02040503050406030204" pitchFamily="18" charset="0"/>
                        </a:rPr>
                        <m:t>−</m:t>
                      </m:r>
                      <m:acc>
                        <m:accPr>
                          <m:chr m:val="⃗"/>
                          <m:ctrlPr>
                            <a:rPr lang="es-ES" b="1" i="1" smtClean="0">
                              <a:solidFill>
                                <a:srgbClr val="0070C0"/>
                              </a:solidFill>
                              <a:latin typeface="Cambria Math" panose="02040503050406030204" pitchFamily="18" charset="0"/>
                            </a:rPr>
                          </m:ctrlPr>
                        </m:accPr>
                        <m:e>
                          <m:r>
                            <a:rPr lang="es-ES" b="1" i="1">
                              <a:solidFill>
                                <a:srgbClr val="0070C0"/>
                              </a:solidFill>
                              <a:latin typeface="Cambria Math" panose="02040503050406030204" pitchFamily="18" charset="0"/>
                            </a:rPr>
                            <m:t>𝒗</m:t>
                          </m:r>
                        </m:e>
                      </m:acc>
                      <m:r>
                        <a:rPr lang="es-ES" b="1" i="1" smtClean="0">
                          <a:solidFill>
                            <a:srgbClr val="0070C0"/>
                          </a:solidFill>
                          <a:latin typeface="Cambria Math" panose="02040503050406030204" pitchFamily="18" charset="0"/>
                        </a:rPr>
                        <m:t>=</m:t>
                      </m:r>
                      <m:d>
                        <m:dPr>
                          <m:ctrlPr>
                            <a:rPr lang="es-ES" b="1" i="1" smtClean="0">
                              <a:solidFill>
                                <a:srgbClr val="0070C0"/>
                              </a:solidFill>
                              <a:latin typeface="Cambria Math" panose="02040503050406030204" pitchFamily="18" charset="0"/>
                            </a:rPr>
                          </m:ctrlPr>
                        </m:dPr>
                        <m:e>
                          <m:r>
                            <a:rPr lang="es-ES" b="1" i="1" smtClean="0">
                              <a:solidFill>
                                <a:srgbClr val="0070C0"/>
                              </a:solidFill>
                              <a:latin typeface="Cambria Math" panose="02040503050406030204" pitchFamily="18" charset="0"/>
                            </a:rPr>
                            <m:t>𝟑</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𝟒</m:t>
                          </m:r>
                        </m:e>
                      </m:d>
                    </m:oMath>
                  </m:oMathPara>
                </a14:m>
                <a:endParaRPr lang="es-ES" b="1" dirty="0" smtClean="0"/>
              </a:p>
              <a:p>
                <a:endParaRPr lang="es-ES" b="1" dirty="0"/>
              </a:p>
              <a:p>
                <a:pPr algn="just"/>
                <a:r>
                  <a:rPr lang="es-ES" b="1" dirty="0" smtClean="0">
                    <a:solidFill>
                      <a:schemeClr val="bg1"/>
                    </a:solidFill>
                  </a:rPr>
                  <a:t>¿Cómo sacar la resta de vectores analíticamente, sin el apoyo gráfico?</a:t>
                </a:r>
              </a:p>
              <a:p>
                <a:pPr algn="just"/>
                <a:endParaRPr lang="es-ES" b="1" dirty="0">
                  <a:solidFill>
                    <a:schemeClr val="bg1"/>
                  </a:solidFill>
                </a:endParaRPr>
              </a:p>
              <a:p>
                <a:pPr algn="just"/>
                <a:r>
                  <a:rPr lang="es-ES" b="1" dirty="0" smtClean="0">
                    <a:solidFill>
                      <a:schemeClr val="bg1"/>
                    </a:solidFill>
                  </a:rPr>
                  <a:t>¿Es lo mismo el vector </a:t>
                </a:r>
                <a14:m>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𝒗</m:t>
                        </m:r>
                      </m:e>
                    </m:acc>
                    <m:r>
                      <a:rPr lang="es-ES" b="1" i="1">
                        <a:solidFill>
                          <a:srgbClr val="0070C0"/>
                        </a:solidFill>
                        <a:latin typeface="Cambria Math" panose="02040503050406030204" pitchFamily="18" charset="0"/>
                      </a:rPr>
                      <m:t>−</m:t>
                    </m:r>
                    <m:acc>
                      <m:accPr>
                        <m:chr m:val="⃗"/>
                        <m:ctrlPr>
                          <a:rPr lang="es-ES" b="1" i="1" smtClean="0">
                            <a:solidFill>
                              <a:srgbClr val="0070C0"/>
                            </a:solidFill>
                            <a:latin typeface="Cambria Math" panose="02040503050406030204" pitchFamily="18" charset="0"/>
                          </a:rPr>
                        </m:ctrlPr>
                      </m:accPr>
                      <m:e>
                        <m:r>
                          <a:rPr lang="es-ES" b="1" i="1">
                            <a:solidFill>
                              <a:srgbClr val="0070C0"/>
                            </a:solidFill>
                            <a:latin typeface="Cambria Math" panose="02040503050406030204" pitchFamily="18" charset="0"/>
                          </a:rPr>
                          <m:t>𝒘</m:t>
                        </m:r>
                      </m:e>
                    </m:acc>
                  </m:oMath>
                </a14:m>
                <a:r>
                  <a:rPr lang="es-ES" b="1" dirty="0" smtClean="0">
                    <a:solidFill>
                      <a:schemeClr val="bg1"/>
                    </a:solidFill>
                  </a:rPr>
                  <a:t> que el vector </a:t>
                </a:r>
                <a14:m>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𝒘</m:t>
                        </m:r>
                      </m:e>
                    </m:acc>
                    <m:r>
                      <a:rPr lang="es-ES" b="1" i="1">
                        <a:solidFill>
                          <a:srgbClr val="0070C0"/>
                        </a:solidFill>
                        <a:latin typeface="Cambria Math" panose="02040503050406030204" pitchFamily="18" charset="0"/>
                      </a:rPr>
                      <m:t>−</m:t>
                    </m:r>
                    <m:acc>
                      <m:accPr>
                        <m:chr m:val="⃗"/>
                        <m:ctrlPr>
                          <a:rPr lang="es-ES" b="1" i="1" smtClean="0">
                            <a:solidFill>
                              <a:srgbClr val="0070C0"/>
                            </a:solidFill>
                            <a:latin typeface="Cambria Math" panose="02040503050406030204" pitchFamily="18" charset="0"/>
                          </a:rPr>
                        </m:ctrlPr>
                      </m:accPr>
                      <m:e>
                        <m:r>
                          <a:rPr lang="es-ES" b="1" i="1">
                            <a:solidFill>
                              <a:srgbClr val="0070C0"/>
                            </a:solidFill>
                            <a:latin typeface="Cambria Math" panose="02040503050406030204" pitchFamily="18" charset="0"/>
                          </a:rPr>
                          <m:t>𝒗</m:t>
                        </m:r>
                      </m:e>
                    </m:acc>
                  </m:oMath>
                </a14:m>
                <a:r>
                  <a:rPr lang="es-ES" b="1" dirty="0" smtClean="0">
                    <a:solidFill>
                      <a:schemeClr val="bg1"/>
                    </a:solidFill>
                  </a:rPr>
                  <a:t>? ¿Qué relación hay entre ellos?</a:t>
                </a:r>
                <a:endParaRPr lang="es-ES" b="1" dirty="0">
                  <a:solidFill>
                    <a:schemeClr val="bg1"/>
                  </a:solidFill>
                </a:endParaRPr>
              </a:p>
            </p:txBody>
          </p:sp>
        </mc:Choice>
        <mc:Fallback xmlns="">
          <p:sp>
            <p:nvSpPr>
              <p:cNvPr id="26" name="Rectángulo 25"/>
              <p:cNvSpPr>
                <a:spLocks noRot="1" noChangeAspect="1" noMove="1" noResize="1" noEditPoints="1" noAdjustHandles="1" noChangeArrowheads="1" noChangeShapeType="1" noTextEdit="1"/>
              </p:cNvSpPr>
              <p:nvPr/>
            </p:nvSpPr>
            <p:spPr>
              <a:xfrm>
                <a:off x="4567645" y="3143587"/>
                <a:ext cx="4323806" cy="2915863"/>
              </a:xfrm>
              <a:prstGeom prst="rect">
                <a:avLst/>
              </a:prstGeom>
              <a:blipFill rotWithShape="0">
                <a:blip r:embed="rId8"/>
                <a:stretch>
                  <a:fillRect l="-1127" r="-1127" b="-1464"/>
                </a:stretch>
              </a:blipFill>
            </p:spPr>
            <p:txBody>
              <a:bodyPr/>
              <a:lstStyle/>
              <a:p>
                <a:r>
                  <a:rPr lang="es-ES">
                    <a:noFill/>
                  </a:rPr>
                  <a:t> </a:t>
                </a:r>
              </a:p>
            </p:txBody>
          </p:sp>
        </mc:Fallback>
      </mc:AlternateContent>
      <p:sp>
        <p:nvSpPr>
          <p:cNvPr id="13" name="Estrella de 7 puntas 12"/>
          <p:cNvSpPr/>
          <p:nvPr/>
        </p:nvSpPr>
        <p:spPr>
          <a:xfrm>
            <a:off x="8293185" y="0"/>
            <a:ext cx="850815" cy="85081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3</a:t>
            </a:r>
            <a:endParaRPr lang="es-ES" b="1" dirty="0">
              <a:solidFill>
                <a:schemeClr val="bg1"/>
              </a:solidFill>
            </a:endParaRPr>
          </a:p>
        </p:txBody>
      </p:sp>
      <p:pic>
        <p:nvPicPr>
          <p:cNvPr id="14" name="Picture 4" descr="Resultado de imagen de nex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1808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43200" y="2701141"/>
            <a:ext cx="4729394" cy="4077831"/>
          </a:xfrm>
          <a:prstGeom prst="rect">
            <a:avLst/>
          </a:prstGeom>
        </p:spPr>
      </p:pic>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3. </a:t>
            </a:r>
            <a:r>
              <a:rPr lang="es-ES" dirty="0">
                <a:solidFill>
                  <a:schemeClr val="bg1"/>
                </a:solidFill>
              </a:rPr>
              <a:t>Vector. </a:t>
            </a:r>
            <a:r>
              <a:rPr lang="es-ES" dirty="0" smtClean="0">
                <a:solidFill>
                  <a:schemeClr val="bg1"/>
                </a:solidFill>
              </a:rPr>
              <a:t>OPERACIONES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483134"/>
                <a:ext cx="8647611" cy="1207814"/>
              </a:xfrm>
              <a:solidFill>
                <a:schemeClr val="tx1">
                  <a:lumMod val="95000"/>
                </a:schemeClr>
              </a:solidFill>
            </p:spPr>
            <p:txBody>
              <a:bodyPr>
                <a:normAutofit fontScale="77500" lnSpcReduction="20000"/>
              </a:bodyPr>
              <a:lstStyle/>
              <a:p>
                <a:r>
                  <a:rPr lang="es-ES" sz="2600" b="1" u="sng" dirty="0" smtClean="0">
                    <a:solidFill>
                      <a:schemeClr val="bg1"/>
                    </a:solidFill>
                  </a:rPr>
                  <a:t>Combinación lineal de vectores</a:t>
                </a:r>
              </a:p>
              <a:p>
                <a:pPr lvl="1"/>
                <a:r>
                  <a:rPr lang="es-ES" dirty="0" smtClean="0">
                    <a:solidFill>
                      <a:schemeClr val="bg1"/>
                    </a:solidFill>
                  </a:rPr>
                  <a:t>Un vector </a:t>
                </a:r>
                <a14:m>
                  <m:oMath xmlns:m="http://schemas.openxmlformats.org/officeDocument/2006/math">
                    <m:acc>
                      <m:accPr>
                        <m:chr m:val="⃗"/>
                        <m:ctrlPr>
                          <a:rPr lang="es-ES" sz="2600" b="1" i="1" dirty="0" smtClean="0">
                            <a:solidFill>
                              <a:srgbClr val="0070C0"/>
                            </a:solidFill>
                            <a:latin typeface="Cambria Math" panose="02040503050406030204" pitchFamily="18" charset="0"/>
                          </a:rPr>
                        </m:ctrlPr>
                      </m:accPr>
                      <m:e>
                        <m:r>
                          <a:rPr lang="es-ES" sz="2600" b="0" i="1" dirty="0" smtClean="0">
                            <a:solidFill>
                              <a:srgbClr val="0070C0"/>
                            </a:solidFill>
                            <a:latin typeface="Cambria Math" panose="02040503050406030204" pitchFamily="18" charset="0"/>
                          </a:rPr>
                          <m:t>𝑡</m:t>
                        </m:r>
                      </m:e>
                    </m:acc>
                  </m:oMath>
                </a14:m>
                <a:r>
                  <a:rPr lang="es-ES" dirty="0" smtClean="0">
                    <a:solidFill>
                      <a:schemeClr val="bg1"/>
                    </a:solidFill>
                  </a:rPr>
                  <a:t> es combinación lineal de </a:t>
                </a:r>
                <a14:m>
                  <m:oMath xmlns:m="http://schemas.openxmlformats.org/officeDocument/2006/math">
                    <m:acc>
                      <m:accPr>
                        <m:chr m:val="⃗"/>
                        <m:ctrlPr>
                          <a:rPr lang="es-ES" sz="2600" b="1" i="1" dirty="0" smtClean="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𝑣</m:t>
                        </m:r>
                      </m:e>
                    </m:acc>
                  </m:oMath>
                </a14:m>
                <a:r>
                  <a:rPr lang="es-ES" dirty="0" smtClean="0">
                    <a:solidFill>
                      <a:srgbClr val="FF0000"/>
                    </a:solidFill>
                  </a:rPr>
                  <a:t> </a:t>
                </a:r>
                <a:r>
                  <a:rPr lang="es-ES" dirty="0" smtClean="0">
                    <a:solidFill>
                      <a:schemeClr val="bg1"/>
                    </a:solidFill>
                  </a:rPr>
                  <a:t>y </a:t>
                </a:r>
                <a14:m>
                  <m:oMath xmlns:m="http://schemas.openxmlformats.org/officeDocument/2006/math">
                    <m:acc>
                      <m:accPr>
                        <m:chr m:val="⃗"/>
                        <m:ctrlPr>
                          <a:rPr lang="es-ES" sz="2600" b="1" i="1" smtClean="0">
                            <a:solidFill>
                              <a:srgbClr val="00B050"/>
                            </a:solidFill>
                            <a:latin typeface="Cambria Math" panose="02040503050406030204" pitchFamily="18" charset="0"/>
                          </a:rPr>
                        </m:ctrlPr>
                      </m:accPr>
                      <m:e>
                        <m:r>
                          <a:rPr lang="es-ES" sz="2600" b="0" i="1" smtClean="0">
                            <a:solidFill>
                              <a:srgbClr val="00B050"/>
                            </a:solidFill>
                            <a:latin typeface="Cambria Math" panose="02040503050406030204" pitchFamily="18" charset="0"/>
                          </a:rPr>
                          <m:t>𝑤</m:t>
                        </m:r>
                      </m:e>
                    </m:acc>
                  </m:oMath>
                </a14:m>
                <a:r>
                  <a:rPr lang="es-ES" dirty="0" smtClean="0">
                    <a:solidFill>
                      <a:srgbClr val="00B050"/>
                    </a:solidFill>
                  </a:rPr>
                  <a:t> </a:t>
                </a:r>
                <a:r>
                  <a:rPr lang="es-ES" dirty="0" smtClean="0">
                    <a:solidFill>
                      <a:schemeClr val="bg1"/>
                    </a:solidFill>
                  </a:rPr>
                  <a:t>si se cumple que, para dos números </a:t>
                </a:r>
                <a14:m>
                  <m:oMath xmlns:m="http://schemas.openxmlformats.org/officeDocument/2006/math">
                    <m:r>
                      <a:rPr lang="es-ES" sz="2200" b="1" i="1" smtClean="0">
                        <a:solidFill>
                          <a:srgbClr val="0070C0"/>
                        </a:solidFill>
                        <a:latin typeface="Cambria Math" panose="02040503050406030204" pitchFamily="18" charset="0"/>
                      </a:rPr>
                      <m:t>𝒂</m:t>
                    </m:r>
                  </m:oMath>
                </a14:m>
                <a:r>
                  <a:rPr lang="es-ES" dirty="0" smtClean="0">
                    <a:solidFill>
                      <a:schemeClr val="bg1"/>
                    </a:solidFill>
                  </a:rPr>
                  <a:t> y </a:t>
                </a:r>
                <a14:m>
                  <m:oMath xmlns:m="http://schemas.openxmlformats.org/officeDocument/2006/math">
                    <m:r>
                      <a:rPr lang="es-ES" sz="2200" b="1" i="1" smtClean="0">
                        <a:solidFill>
                          <a:srgbClr val="0070C0"/>
                        </a:solidFill>
                        <a:latin typeface="Cambria Math" panose="02040503050406030204" pitchFamily="18" charset="0"/>
                      </a:rPr>
                      <m:t>𝒃</m:t>
                    </m:r>
                  </m:oMath>
                </a14:m>
                <a:r>
                  <a:rPr lang="es-ES" dirty="0" smtClean="0">
                    <a:solidFill>
                      <a:schemeClr val="bg1"/>
                    </a:solidFill>
                  </a:rPr>
                  <a:t>:</a:t>
                </a:r>
              </a:p>
              <a:p>
                <a:pPr marL="1371600" lvl="3" indent="0">
                  <a:buNone/>
                </a:pPr>
                <a14:m>
                  <m:oMathPara xmlns:m="http://schemas.openxmlformats.org/officeDocument/2006/math">
                    <m:oMathParaPr>
                      <m:jc m:val="centerGroup"/>
                    </m:oMathParaPr>
                    <m:oMath xmlns:m="http://schemas.openxmlformats.org/officeDocument/2006/math">
                      <m:acc>
                        <m:accPr>
                          <m:chr m:val="⃗"/>
                          <m:ctrlPr>
                            <a:rPr lang="es-ES" sz="2600" b="1" i="1" smtClean="0">
                              <a:solidFill>
                                <a:srgbClr val="0070C0"/>
                              </a:solidFill>
                              <a:latin typeface="Cambria Math" panose="02040503050406030204" pitchFamily="18" charset="0"/>
                            </a:rPr>
                          </m:ctrlPr>
                        </m:accPr>
                        <m:e>
                          <m:r>
                            <a:rPr lang="es-ES" sz="2600" b="1" i="1" smtClean="0">
                              <a:solidFill>
                                <a:srgbClr val="0070C0"/>
                              </a:solidFill>
                              <a:latin typeface="Cambria Math" panose="02040503050406030204" pitchFamily="18" charset="0"/>
                            </a:rPr>
                            <m:t>𝒕</m:t>
                          </m:r>
                        </m:e>
                      </m:acc>
                      <m:r>
                        <a:rPr lang="es-ES" sz="2600" b="1" i="1" dirty="0" smtClean="0">
                          <a:solidFill>
                            <a:schemeClr val="bg1"/>
                          </a:solidFill>
                          <a:latin typeface="Cambria Math" panose="02040503050406030204" pitchFamily="18" charset="0"/>
                        </a:rPr>
                        <m:t>=</m:t>
                      </m:r>
                      <m:r>
                        <a:rPr lang="es-ES" sz="2600" b="0" i="1" dirty="0" smtClean="0">
                          <a:solidFill>
                            <a:schemeClr val="bg1"/>
                          </a:solidFill>
                          <a:latin typeface="Cambria Math" panose="02040503050406030204" pitchFamily="18" charset="0"/>
                        </a:rPr>
                        <m:t>𝑎</m:t>
                      </m:r>
                      <m:acc>
                        <m:accPr>
                          <m:chr m:val="⃗"/>
                          <m:ctrlPr>
                            <a:rPr lang="es-ES" sz="2600" b="1" i="1" dirty="0">
                              <a:solidFill>
                                <a:srgbClr val="FF0000"/>
                              </a:solidFill>
                              <a:latin typeface="Cambria Math" panose="02040503050406030204" pitchFamily="18" charset="0"/>
                            </a:rPr>
                          </m:ctrlPr>
                        </m:accPr>
                        <m:e>
                          <m:r>
                            <a:rPr lang="es-ES" sz="2600" i="1" dirty="0">
                              <a:solidFill>
                                <a:srgbClr val="FF0000"/>
                              </a:solidFill>
                              <a:latin typeface="Cambria Math" panose="02040503050406030204" pitchFamily="18" charset="0"/>
                            </a:rPr>
                            <m:t>𝑣</m:t>
                          </m:r>
                        </m:e>
                      </m:acc>
                      <m:r>
                        <a:rPr lang="es-ES" sz="2600" b="1" i="1" dirty="0" smtClean="0">
                          <a:solidFill>
                            <a:schemeClr val="bg1"/>
                          </a:solidFill>
                          <a:latin typeface="Cambria Math" panose="02040503050406030204" pitchFamily="18" charset="0"/>
                        </a:rPr>
                        <m:t>+</m:t>
                      </m:r>
                      <m:r>
                        <a:rPr lang="es-ES" sz="2600" b="0" i="1" dirty="0" smtClean="0">
                          <a:solidFill>
                            <a:schemeClr val="bg1"/>
                          </a:solidFill>
                          <a:latin typeface="Cambria Math" panose="02040503050406030204" pitchFamily="18" charset="0"/>
                        </a:rPr>
                        <m:t>𝑏</m:t>
                      </m:r>
                      <m:acc>
                        <m:accPr>
                          <m:chr m:val="⃗"/>
                          <m:ctrlPr>
                            <a:rPr lang="es-ES" sz="2600" b="1" i="1">
                              <a:solidFill>
                                <a:srgbClr val="00B050"/>
                              </a:solidFill>
                              <a:latin typeface="Cambria Math" panose="02040503050406030204" pitchFamily="18" charset="0"/>
                            </a:rPr>
                          </m:ctrlPr>
                        </m:accPr>
                        <m:e>
                          <m:r>
                            <a:rPr lang="es-ES" sz="2600" i="1">
                              <a:solidFill>
                                <a:srgbClr val="00B050"/>
                              </a:solidFill>
                              <a:latin typeface="Cambria Math" panose="02040503050406030204" pitchFamily="18" charset="0"/>
                            </a:rPr>
                            <m:t>𝑤</m:t>
                          </m:r>
                        </m:e>
                      </m:acc>
                    </m:oMath>
                  </m:oMathPara>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483134"/>
                <a:ext cx="8647611" cy="1207814"/>
              </a:xfrm>
              <a:blipFill rotWithShape="0">
                <a:blip r:embed="rId11"/>
                <a:stretch>
                  <a:fillRect l="-987" t="-7576"/>
                </a:stretch>
              </a:blipFill>
            </p:spPr>
            <p:txBody>
              <a:bodyPr/>
              <a:lstStyle/>
              <a:p>
                <a:r>
                  <a:rPr lang="es-ES">
                    <a:noFill/>
                  </a:rPr>
                  <a:t> </a:t>
                </a:r>
              </a:p>
            </p:txBody>
          </p:sp>
        </mc:Fallback>
      </mc:AlternateContent>
      <p:cxnSp>
        <p:nvCxnSpPr>
          <p:cNvPr id="18" name="Conector recto de flecha 17"/>
          <p:cNvCxnSpPr/>
          <p:nvPr/>
        </p:nvCxnSpPr>
        <p:spPr>
          <a:xfrm flipV="1">
            <a:off x="856060" y="6052457"/>
            <a:ext cx="1077243" cy="25584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880017" y="5036657"/>
            <a:ext cx="229464" cy="13070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865596" y="2907884"/>
            <a:ext cx="3701699" cy="340041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ectángulo 22"/>
              <p:cNvSpPr/>
              <p:nvPr/>
            </p:nvSpPr>
            <p:spPr>
              <a:xfrm>
                <a:off x="505553" y="5505503"/>
                <a:ext cx="3805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oMath>
                  </m:oMathPara>
                </a14:m>
                <a:endParaRPr lang="es-ES" b="1" dirty="0"/>
              </a:p>
            </p:txBody>
          </p:sp>
        </mc:Choice>
        <mc:Fallback xmlns="">
          <p:sp>
            <p:nvSpPr>
              <p:cNvPr id="23" name="Rectángulo 22"/>
              <p:cNvSpPr>
                <a:spLocks noRot="1" noChangeAspect="1" noMove="1" noResize="1" noEditPoints="1" noAdjustHandles="1" noChangeArrowheads="1" noChangeShapeType="1" noTextEdit="1"/>
              </p:cNvSpPr>
              <p:nvPr/>
            </p:nvSpPr>
            <p:spPr>
              <a:xfrm>
                <a:off x="505553" y="5505503"/>
                <a:ext cx="380552" cy="369332"/>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1330593" y="6409640"/>
                <a:ext cx="4267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oMath>
                  </m:oMathPara>
                </a14:m>
                <a:endParaRPr lang="es-ES" b="1" dirty="0"/>
              </a:p>
            </p:txBody>
          </p:sp>
        </mc:Choice>
        <mc:Fallback xmlns="">
          <p:sp>
            <p:nvSpPr>
              <p:cNvPr id="24" name="Rectángulo 23"/>
              <p:cNvSpPr>
                <a:spLocks noRot="1" noChangeAspect="1" noMove="1" noResize="1" noEditPoints="1" noAdjustHandles="1" noChangeArrowheads="1" noChangeShapeType="1" noTextEdit="1"/>
              </p:cNvSpPr>
              <p:nvPr/>
            </p:nvSpPr>
            <p:spPr>
              <a:xfrm>
                <a:off x="1330593" y="6409640"/>
                <a:ext cx="426719" cy="36933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5" name="Rectángulo 24"/>
              <p:cNvSpPr/>
              <p:nvPr/>
            </p:nvSpPr>
            <p:spPr>
              <a:xfrm>
                <a:off x="1988370" y="4003922"/>
                <a:ext cx="11160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smtClean="0">
                          <a:solidFill>
                            <a:srgbClr val="0070C0"/>
                          </a:solidFill>
                          <a:latin typeface="Cambria Math" panose="02040503050406030204" pitchFamily="18" charset="0"/>
                        </a:rPr>
                        <m:t>𝟐</m:t>
                      </m:r>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𝒗</m:t>
                          </m:r>
                        </m:e>
                      </m:acc>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𝟑</m:t>
                      </m:r>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𝒘</m:t>
                          </m:r>
                        </m:e>
                      </m:acc>
                    </m:oMath>
                  </m:oMathPara>
                </a14:m>
                <a:endParaRPr lang="es-ES" b="1" dirty="0"/>
              </a:p>
            </p:txBody>
          </p:sp>
        </mc:Choice>
        <mc:Fallback xmlns="">
          <p:sp>
            <p:nvSpPr>
              <p:cNvPr id="25" name="Rectángulo 24"/>
              <p:cNvSpPr>
                <a:spLocks noRot="1" noChangeAspect="1" noMove="1" noResize="1" noEditPoints="1" noAdjustHandles="1" noChangeArrowheads="1" noChangeShapeType="1" noTextEdit="1"/>
              </p:cNvSpPr>
              <p:nvPr/>
            </p:nvSpPr>
            <p:spPr>
              <a:xfrm>
                <a:off x="1988370" y="4003922"/>
                <a:ext cx="1116010" cy="369332"/>
              </a:xfrm>
              <a:prstGeom prst="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6052457" y="3143587"/>
                <a:ext cx="2838994" cy="2664319"/>
              </a:xfrm>
              <a:prstGeom prst="rect">
                <a:avLst/>
              </a:prstGeom>
              <a:solidFill>
                <a:schemeClr val="tx1">
                  <a:lumMod val="95000"/>
                </a:schemeClr>
              </a:solidFill>
            </p:spPr>
            <p:txBody>
              <a:bodyPr wrap="square">
                <a:spAutoFit/>
              </a:bodyPr>
              <a:lstStyle/>
              <a:p>
                <a:r>
                  <a:rPr lang="es-ES" b="1" dirty="0" smtClean="0">
                    <a:solidFill>
                      <a:schemeClr val="bg1"/>
                    </a:solidFill>
                  </a:rPr>
                  <a:t>Ej: </a:t>
                </a:r>
                <a14:m>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r>
                      <a:rPr lang="es-ES" b="1"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2</m:t>
                    </m:r>
                    <m:acc>
                      <m:accPr>
                        <m:chr m:val="⃗"/>
                        <m:ctrlPr>
                          <a:rPr lang="es-ES" b="1" i="1" dirty="0">
                            <a:solidFill>
                              <a:srgbClr val="FF0000"/>
                            </a:solidFill>
                            <a:latin typeface="Cambria Math" panose="02040503050406030204" pitchFamily="18" charset="0"/>
                          </a:rPr>
                        </m:ctrlPr>
                      </m:accPr>
                      <m:e>
                        <m:r>
                          <a:rPr lang="es-ES" i="1" dirty="0">
                            <a:solidFill>
                              <a:srgbClr val="FF0000"/>
                            </a:solidFill>
                            <a:latin typeface="Cambria Math" panose="02040503050406030204" pitchFamily="18" charset="0"/>
                          </a:rPr>
                          <m:t>𝑣</m:t>
                        </m:r>
                      </m:e>
                    </m:acc>
                    <m:r>
                      <a:rPr lang="es-ES" b="1"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3</m:t>
                    </m:r>
                    <m:acc>
                      <m:accPr>
                        <m:chr m:val="⃗"/>
                        <m:ctrlPr>
                          <a:rPr lang="es-ES" b="1" i="1">
                            <a:solidFill>
                              <a:srgbClr val="00B050"/>
                            </a:solidFill>
                            <a:latin typeface="Cambria Math" panose="02040503050406030204" pitchFamily="18" charset="0"/>
                          </a:rPr>
                        </m:ctrlPr>
                      </m:accPr>
                      <m:e>
                        <m:r>
                          <a:rPr lang="es-ES" i="1">
                            <a:solidFill>
                              <a:srgbClr val="00B050"/>
                            </a:solidFill>
                            <a:latin typeface="Cambria Math" panose="02040503050406030204" pitchFamily="18" charset="0"/>
                          </a:rPr>
                          <m:t>𝑤</m:t>
                        </m:r>
                      </m:e>
                    </m:acc>
                  </m:oMath>
                </a14:m>
                <a:r>
                  <a:rPr lang="es-ES" b="1" dirty="0" smtClean="0">
                    <a:solidFill>
                      <a:srgbClr val="FF0000"/>
                    </a:solidFill>
                  </a:rPr>
                  <a:t> </a:t>
                </a:r>
                <a:r>
                  <a:rPr lang="es-ES" b="1" dirty="0" smtClean="0">
                    <a:solidFill>
                      <a:schemeClr val="bg1"/>
                    </a:solidFill>
                  </a:rPr>
                  <a:t>con:</a:t>
                </a:r>
              </a:p>
              <a:p>
                <a:pPr/>
                <a14:m>
                  <m:oMathPara xmlns:m="http://schemas.openxmlformats.org/officeDocument/2006/math">
                    <m:oMathParaPr>
                      <m:jc m:val="centerGroup"/>
                    </m:oMathParaPr>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r>
                        <a:rPr lang="es-ES" b="1" i="1" smtClean="0">
                          <a:solidFill>
                            <a:srgbClr val="FF000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𝟓</m:t>
                          </m:r>
                        </m:e>
                      </m:d>
                    </m:oMath>
                  </m:oMathPara>
                </a14:m>
                <a:endParaRPr lang="es-ES" b="1" dirty="0" smtClean="0"/>
              </a:p>
              <a:p>
                <a:pPr/>
                <a14:m>
                  <m:oMathPara xmlns:m="http://schemas.openxmlformats.org/officeDocument/2006/math">
                    <m:oMathParaPr>
                      <m:jc m:val="centerGroup"/>
                    </m:oMathParaPr>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r>
                        <a:rPr lang="es-ES" b="1" i="1" smtClean="0">
                          <a:solidFill>
                            <a:srgbClr val="00B05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𝟒</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𝟏</m:t>
                          </m:r>
                        </m:e>
                      </m:d>
                    </m:oMath>
                  </m:oMathPara>
                </a14:m>
                <a:endParaRPr lang="es-ES" b="1" dirty="0" smtClean="0"/>
              </a:p>
              <a:p>
                <a:endParaRPr lang="es-ES" b="1" dirty="0"/>
              </a:p>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𝟐</m:t>
                      </m:r>
                      <m:r>
                        <a:rPr lang="es-ES" b="1" i="1" smtClean="0">
                          <a:solidFill>
                            <a:srgbClr val="0070C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𝟓</m:t>
                          </m:r>
                        </m:e>
                      </m:d>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𝟑</m:t>
                      </m:r>
                      <m:r>
                        <a:rPr lang="es-ES" b="1" i="1" smtClean="0">
                          <a:solidFill>
                            <a:srgbClr val="0070C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𝟒</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𝟏</m:t>
                          </m:r>
                        </m:e>
                      </m:d>
                    </m:oMath>
                  </m:oMathPara>
                </a14:m>
                <a:endParaRPr lang="es-ES" b="1" dirty="0" smtClean="0"/>
              </a:p>
              <a:p>
                <a:endParaRPr lang="es-ES" b="1" dirty="0" smtClean="0"/>
              </a:p>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r>
                        <a:rPr lang="es-ES" b="1" i="1" dirty="0" smtClean="0">
                          <a:solidFill>
                            <a:schemeClr val="bg1"/>
                          </a:solidFill>
                          <a:latin typeface="Cambria Math" panose="02040503050406030204" pitchFamily="18" charset="0"/>
                        </a:rPr>
                        <m:t>=</m:t>
                      </m:r>
                      <m:d>
                        <m:dPr>
                          <m:ctrlPr>
                            <a:rPr lang="es-ES" b="1" i="1" dirty="0" smtClean="0">
                              <a:solidFill>
                                <a:schemeClr val="bg1"/>
                              </a:solidFill>
                              <a:latin typeface="Cambria Math" panose="02040503050406030204" pitchFamily="18" charset="0"/>
                            </a:rPr>
                          </m:ctrlPr>
                        </m:dPr>
                        <m:e>
                          <m:r>
                            <a:rPr lang="es-ES" b="1" i="1" dirty="0" smtClean="0">
                              <a:solidFill>
                                <a:schemeClr val="bg1"/>
                              </a:solidFill>
                              <a:latin typeface="Cambria Math" panose="02040503050406030204" pitchFamily="18" charset="0"/>
                            </a:rPr>
                            <m:t>𝟐</m:t>
                          </m:r>
                          <m:r>
                            <a:rPr lang="es-ES" b="1" i="1" dirty="0" smtClean="0">
                              <a:solidFill>
                                <a:schemeClr val="bg1"/>
                              </a:solidFill>
                              <a:latin typeface="Cambria Math" panose="02040503050406030204" pitchFamily="18" charset="0"/>
                            </a:rPr>
                            <m:t>,</m:t>
                          </m:r>
                          <m:r>
                            <a:rPr lang="es-ES" b="1" i="1" dirty="0" smtClean="0">
                              <a:solidFill>
                                <a:schemeClr val="bg1"/>
                              </a:solidFill>
                              <a:latin typeface="Cambria Math" panose="02040503050406030204" pitchFamily="18" charset="0"/>
                            </a:rPr>
                            <m:t>𝟏𝟎</m:t>
                          </m:r>
                        </m:e>
                      </m:d>
                      <m:r>
                        <a:rPr lang="es-ES" b="1" i="1" dirty="0" smtClean="0">
                          <a:solidFill>
                            <a:schemeClr val="bg1"/>
                          </a:solidFill>
                          <a:latin typeface="Cambria Math" panose="02040503050406030204" pitchFamily="18" charset="0"/>
                        </a:rPr>
                        <m:t>+</m:t>
                      </m:r>
                      <m:d>
                        <m:dPr>
                          <m:ctrlPr>
                            <a:rPr lang="es-ES" b="1" i="1" dirty="0" smtClean="0">
                              <a:solidFill>
                                <a:schemeClr val="bg1"/>
                              </a:solidFill>
                              <a:latin typeface="Cambria Math" panose="02040503050406030204" pitchFamily="18" charset="0"/>
                            </a:rPr>
                          </m:ctrlPr>
                        </m:dPr>
                        <m:e>
                          <m:r>
                            <a:rPr lang="es-ES" b="1" i="1" dirty="0" smtClean="0">
                              <a:solidFill>
                                <a:schemeClr val="bg1"/>
                              </a:solidFill>
                              <a:latin typeface="Cambria Math" panose="02040503050406030204" pitchFamily="18" charset="0"/>
                            </a:rPr>
                            <m:t>𝟏𝟐</m:t>
                          </m:r>
                          <m:r>
                            <a:rPr lang="es-ES" b="1" i="1" dirty="0" smtClean="0">
                              <a:solidFill>
                                <a:schemeClr val="bg1"/>
                              </a:solidFill>
                              <a:latin typeface="Cambria Math" panose="02040503050406030204" pitchFamily="18" charset="0"/>
                            </a:rPr>
                            <m:t>,</m:t>
                          </m:r>
                          <m:r>
                            <a:rPr lang="es-ES" b="1" i="1" dirty="0" smtClean="0">
                              <a:solidFill>
                                <a:schemeClr val="bg1"/>
                              </a:solidFill>
                              <a:latin typeface="Cambria Math" panose="02040503050406030204" pitchFamily="18" charset="0"/>
                            </a:rPr>
                            <m:t>𝟑</m:t>
                          </m:r>
                        </m:e>
                      </m:d>
                    </m:oMath>
                  </m:oMathPara>
                </a14:m>
                <a:endParaRPr lang="es-ES" b="1" dirty="0" smtClean="0">
                  <a:solidFill>
                    <a:schemeClr val="bg1"/>
                  </a:solidFill>
                </a:endParaRPr>
              </a:p>
              <a:p>
                <a:endParaRPr lang="es-ES" b="1" dirty="0" smtClean="0">
                  <a:solidFill>
                    <a:schemeClr val="bg1"/>
                  </a:solidFill>
                </a:endParaRPr>
              </a:p>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r>
                        <a:rPr lang="es-ES" b="1" i="1" dirty="0" smtClean="0">
                          <a:solidFill>
                            <a:schemeClr val="bg1"/>
                          </a:solidFill>
                          <a:latin typeface="Cambria Math" panose="02040503050406030204" pitchFamily="18" charset="0"/>
                        </a:rPr>
                        <m:t>=</m:t>
                      </m:r>
                      <m:d>
                        <m:dPr>
                          <m:ctrlPr>
                            <a:rPr lang="es-ES" b="1" i="1" dirty="0" smtClean="0">
                              <a:solidFill>
                                <a:schemeClr val="bg1"/>
                              </a:solidFill>
                              <a:latin typeface="Cambria Math" panose="02040503050406030204" pitchFamily="18" charset="0"/>
                            </a:rPr>
                          </m:ctrlPr>
                        </m:dPr>
                        <m:e>
                          <m:r>
                            <a:rPr lang="es-ES" b="1" i="1" dirty="0" smtClean="0">
                              <a:solidFill>
                                <a:schemeClr val="bg1"/>
                              </a:solidFill>
                              <a:latin typeface="Cambria Math" panose="02040503050406030204" pitchFamily="18" charset="0"/>
                            </a:rPr>
                            <m:t>𝟏𝟒</m:t>
                          </m:r>
                          <m:r>
                            <a:rPr lang="es-ES" b="1" i="1" dirty="0" smtClean="0">
                              <a:solidFill>
                                <a:schemeClr val="bg1"/>
                              </a:solidFill>
                              <a:latin typeface="Cambria Math" panose="02040503050406030204" pitchFamily="18" charset="0"/>
                            </a:rPr>
                            <m:t>,</m:t>
                          </m:r>
                          <m:r>
                            <a:rPr lang="es-ES" b="1" i="1" dirty="0" smtClean="0">
                              <a:solidFill>
                                <a:schemeClr val="bg1"/>
                              </a:solidFill>
                              <a:latin typeface="Cambria Math" panose="02040503050406030204" pitchFamily="18" charset="0"/>
                            </a:rPr>
                            <m:t>𝟏𝟑</m:t>
                          </m:r>
                        </m:e>
                      </m:d>
                    </m:oMath>
                  </m:oMathPara>
                </a14:m>
                <a:endParaRPr lang="es-ES" b="1" dirty="0" smtClean="0">
                  <a:solidFill>
                    <a:schemeClr val="bg1"/>
                  </a:solidFill>
                </a:endParaRPr>
              </a:p>
            </p:txBody>
          </p:sp>
        </mc:Choice>
        <mc:Fallback xmlns="">
          <p:sp>
            <p:nvSpPr>
              <p:cNvPr id="26" name="Rectángulo 25"/>
              <p:cNvSpPr>
                <a:spLocks noRot="1" noChangeAspect="1" noMove="1" noResize="1" noEditPoints="1" noAdjustHandles="1" noChangeArrowheads="1" noChangeShapeType="1" noTextEdit="1"/>
              </p:cNvSpPr>
              <p:nvPr/>
            </p:nvSpPr>
            <p:spPr>
              <a:xfrm>
                <a:off x="6052457" y="3143587"/>
                <a:ext cx="2838994" cy="2664319"/>
              </a:xfrm>
              <a:prstGeom prst="rect">
                <a:avLst/>
              </a:prstGeom>
              <a:blipFill rotWithShape="0">
                <a:blip r:embed="rId8"/>
                <a:stretch>
                  <a:fillRect l="-1931" t="-3432"/>
                </a:stretch>
              </a:blipFill>
            </p:spPr>
            <p:txBody>
              <a:bodyPr/>
              <a:lstStyle/>
              <a:p>
                <a:r>
                  <a:rPr lang="es-ES">
                    <a:noFill/>
                  </a:rPr>
                  <a:t> </a:t>
                </a:r>
              </a:p>
            </p:txBody>
          </p:sp>
        </mc:Fallback>
      </mc:AlternateContent>
      <p:cxnSp>
        <p:nvCxnSpPr>
          <p:cNvPr id="15" name="Conector recto de flecha 14"/>
          <p:cNvCxnSpPr/>
          <p:nvPr/>
        </p:nvCxnSpPr>
        <p:spPr>
          <a:xfrm flipV="1">
            <a:off x="856060" y="5517860"/>
            <a:ext cx="3211849" cy="800633"/>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ángulo 19"/>
              <p:cNvSpPr/>
              <p:nvPr/>
            </p:nvSpPr>
            <p:spPr>
              <a:xfrm>
                <a:off x="2865119" y="5897722"/>
                <a:ext cx="5645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smtClean="0">
                          <a:solidFill>
                            <a:srgbClr val="00B050"/>
                          </a:solidFill>
                          <a:latin typeface="Cambria Math" panose="02040503050406030204" pitchFamily="18" charset="0"/>
                        </a:rPr>
                        <m:t>𝟑</m:t>
                      </m:r>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oMath>
                  </m:oMathPara>
                </a14:m>
                <a:endParaRPr lang="es-ES" b="1" dirty="0"/>
              </a:p>
            </p:txBody>
          </p:sp>
        </mc:Choice>
        <mc:Fallback xmlns="">
          <p:sp>
            <p:nvSpPr>
              <p:cNvPr id="20" name="Rectángulo 19"/>
              <p:cNvSpPr>
                <a:spLocks noRot="1" noChangeAspect="1" noMove="1" noResize="1" noEditPoints="1" noAdjustHandles="1" noChangeArrowheads="1" noChangeShapeType="1" noTextEdit="1"/>
              </p:cNvSpPr>
              <p:nvPr/>
            </p:nvSpPr>
            <p:spPr>
              <a:xfrm>
                <a:off x="2865119" y="5897722"/>
                <a:ext cx="564578" cy="369332"/>
              </a:xfrm>
              <a:prstGeom prst="rect">
                <a:avLst/>
              </a:prstGeom>
              <a:blipFill rotWithShape="0">
                <a:blip r:embed="rId9"/>
                <a:stretch>
                  <a:fillRect/>
                </a:stretch>
              </a:blipFill>
            </p:spPr>
            <p:txBody>
              <a:bodyPr/>
              <a:lstStyle/>
              <a:p>
                <a:r>
                  <a:rPr lang="es-ES">
                    <a:noFill/>
                  </a:rPr>
                  <a:t> </a:t>
                </a:r>
              </a:p>
            </p:txBody>
          </p:sp>
        </mc:Fallback>
      </mc:AlternateContent>
      <p:cxnSp>
        <p:nvCxnSpPr>
          <p:cNvPr id="21" name="Conector recto de flecha 20"/>
          <p:cNvCxnSpPr/>
          <p:nvPr/>
        </p:nvCxnSpPr>
        <p:spPr>
          <a:xfrm flipV="1">
            <a:off x="871303" y="3709851"/>
            <a:ext cx="516632" cy="263325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ángulo 26"/>
              <p:cNvSpPr/>
              <p:nvPr/>
            </p:nvSpPr>
            <p:spPr>
              <a:xfrm>
                <a:off x="790754" y="4188588"/>
                <a:ext cx="5212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smtClean="0">
                          <a:solidFill>
                            <a:srgbClr val="FF0000"/>
                          </a:solidFill>
                          <a:latin typeface="Cambria Math" panose="02040503050406030204" pitchFamily="18" charset="0"/>
                        </a:rPr>
                        <m:t>𝟐</m:t>
                      </m:r>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oMath>
                  </m:oMathPara>
                </a14:m>
                <a:endParaRPr lang="es-ES" b="1" dirty="0"/>
              </a:p>
            </p:txBody>
          </p:sp>
        </mc:Choice>
        <mc:Fallback xmlns="">
          <p:sp>
            <p:nvSpPr>
              <p:cNvPr id="27" name="Rectángulo 26"/>
              <p:cNvSpPr>
                <a:spLocks noRot="1" noChangeAspect="1" noMove="1" noResize="1" noEditPoints="1" noAdjustHandles="1" noChangeArrowheads="1" noChangeShapeType="1" noTextEdit="1"/>
              </p:cNvSpPr>
              <p:nvPr/>
            </p:nvSpPr>
            <p:spPr>
              <a:xfrm>
                <a:off x="790754" y="4188588"/>
                <a:ext cx="521297" cy="369332"/>
              </a:xfrm>
              <a:prstGeom prst="rect">
                <a:avLst/>
              </a:prstGeom>
              <a:blipFill rotWithShape="0">
                <a:blip r:embed="rId10"/>
                <a:stretch>
                  <a:fillRect/>
                </a:stretch>
              </a:blipFill>
            </p:spPr>
            <p:txBody>
              <a:bodyPr/>
              <a:lstStyle/>
              <a:p>
                <a:r>
                  <a:rPr lang="es-ES">
                    <a:noFill/>
                  </a:rPr>
                  <a:t> </a:t>
                </a:r>
              </a:p>
            </p:txBody>
          </p:sp>
        </mc:Fallback>
      </mc:AlternateContent>
      <p:cxnSp>
        <p:nvCxnSpPr>
          <p:cNvPr id="28" name="Conector recto de flecha 27"/>
          <p:cNvCxnSpPr/>
          <p:nvPr/>
        </p:nvCxnSpPr>
        <p:spPr>
          <a:xfrm flipV="1">
            <a:off x="1355796" y="2908551"/>
            <a:ext cx="3211849" cy="800633"/>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flipV="1">
            <a:off x="4050663" y="2891186"/>
            <a:ext cx="516632" cy="263325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4567295" y="2907884"/>
            <a:ext cx="0" cy="3435222"/>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flipH="1">
            <a:off x="879667" y="2907884"/>
            <a:ext cx="3687628"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1" name="Estrella de 7 puntas 30"/>
          <p:cNvSpPr/>
          <p:nvPr/>
        </p:nvSpPr>
        <p:spPr>
          <a:xfrm>
            <a:off x="8293185" y="0"/>
            <a:ext cx="850815" cy="85081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2</a:t>
            </a:r>
            <a:endParaRPr lang="es-ES" b="1" dirty="0">
              <a:solidFill>
                <a:schemeClr val="bg1"/>
              </a:solidFill>
            </a:endParaRPr>
          </a:p>
        </p:txBody>
      </p:sp>
      <p:pic>
        <p:nvPicPr>
          <p:cNvPr id="32" name="Picture 4" descr="Resultado de imagen de next"/>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219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0"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Geometría Analítica.</a:t>
            </a:r>
            <a:endParaRPr lang="es-ES" dirty="0">
              <a:solidFill>
                <a:schemeClr val="bg1"/>
              </a:solidFill>
            </a:endParaRPr>
          </a:p>
        </p:txBody>
      </p:sp>
      <p:sp>
        <p:nvSpPr>
          <p:cNvPr id="3" name="Marcador de contenido 2"/>
          <p:cNvSpPr>
            <a:spLocks noGrp="1"/>
          </p:cNvSpPr>
          <p:nvPr>
            <p:ph idx="1"/>
          </p:nvPr>
        </p:nvSpPr>
        <p:spPr>
          <a:xfrm>
            <a:off x="856059" y="1483133"/>
            <a:ext cx="7429499" cy="3541714"/>
          </a:xfrm>
        </p:spPr>
        <p:txBody>
          <a:bodyPr/>
          <a:lstStyle/>
          <a:p>
            <a:r>
              <a:rPr lang="es-ES" dirty="0" smtClean="0">
                <a:solidFill>
                  <a:schemeClr val="bg1"/>
                </a:solidFill>
              </a:rPr>
              <a:t>Vectores</a:t>
            </a:r>
          </a:p>
          <a:p>
            <a:pPr lvl="1"/>
            <a:endParaRPr lang="es-ES" dirty="0"/>
          </a:p>
        </p:txBody>
      </p:sp>
      <p:pic>
        <p:nvPicPr>
          <p:cNvPr id="1026" name="Picture 2" descr="http://2.bp.blogspot.com/_XpkWFjNFGXw/R0_Afyp5fwI/AAAAAAAAACU/rqj0znXUduw/s1600-R/vecto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136" y="2413931"/>
            <a:ext cx="2974989" cy="21155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3.bp.blogspot.com/-TR6mC0pEUmE/Tjv5tESuH0I/AAAAAAAAAMg/Y_m-P0B2TME/s1600/vector+pelot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71202" y="2413932"/>
            <a:ext cx="3821983" cy="2115548"/>
          </a:xfrm>
          <a:prstGeom prst="rect">
            <a:avLst/>
          </a:prstGeom>
          <a:noFill/>
          <a:extLst>
            <a:ext uri="{909E8E84-426E-40DD-AFC4-6F175D3DCCD1}">
              <a14:hiddenFill xmlns:a14="http://schemas.microsoft.com/office/drawing/2010/main">
                <a:solidFill>
                  <a:srgbClr val="FFFFFF"/>
                </a:solidFill>
              </a14:hiddenFill>
            </a:ext>
          </a:extLst>
        </p:spPr>
      </p:pic>
      <p:sp>
        <p:nvSpPr>
          <p:cNvPr id="4" name="Estrella de 7 puntas 3"/>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10</a:t>
            </a:r>
            <a:endParaRPr lang="es-ES" b="1" dirty="0">
              <a:solidFill>
                <a:schemeClr val="bg1"/>
              </a:solidFill>
            </a:endParaRPr>
          </a:p>
        </p:txBody>
      </p:sp>
      <p:pic>
        <p:nvPicPr>
          <p:cNvPr id="2052"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3352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3. </a:t>
            </a:r>
            <a:r>
              <a:rPr lang="es-ES" dirty="0">
                <a:solidFill>
                  <a:schemeClr val="bg1"/>
                </a:solidFill>
              </a:rPr>
              <a:t>Vector. </a:t>
            </a:r>
            <a:r>
              <a:rPr lang="es-ES" dirty="0" smtClean="0">
                <a:solidFill>
                  <a:schemeClr val="bg1"/>
                </a:solidFill>
              </a:rPr>
              <a:t>OPERACIONES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483134"/>
                <a:ext cx="8647611" cy="5122618"/>
              </a:xfrm>
              <a:solidFill>
                <a:schemeClr val="tx1">
                  <a:lumMod val="95000"/>
                </a:schemeClr>
              </a:solidFill>
            </p:spPr>
            <p:txBody>
              <a:bodyPr>
                <a:normAutofit/>
              </a:bodyPr>
              <a:lstStyle/>
              <a:p>
                <a:r>
                  <a:rPr lang="es-ES" sz="2600" b="1" u="sng" dirty="0" smtClean="0">
                    <a:solidFill>
                      <a:schemeClr val="bg1"/>
                    </a:solidFill>
                  </a:rPr>
                  <a:t>Combinación lineal de vectores</a:t>
                </a:r>
              </a:p>
              <a:p>
                <a:r>
                  <a:rPr lang="es-ES" b="1" dirty="0" smtClean="0">
                    <a:solidFill>
                      <a:schemeClr val="bg1"/>
                    </a:solidFill>
                  </a:rPr>
                  <a:t>Hay dos vectores especiales  </a:t>
                </a:r>
                <a14:m>
                  <m:oMath xmlns:m="http://schemas.openxmlformats.org/officeDocument/2006/math">
                    <m:acc>
                      <m:accPr>
                        <m:chr m:val="⃗"/>
                        <m:ctrlPr>
                          <a:rPr lang="es-ES" b="1" i="1" dirty="0" smtClean="0">
                            <a:solidFill>
                              <a:srgbClr val="FF0000"/>
                            </a:solidFill>
                            <a:latin typeface="Cambria Math" panose="02040503050406030204" pitchFamily="18" charset="0"/>
                          </a:rPr>
                        </m:ctrlPr>
                      </m:accPr>
                      <m:e>
                        <m:r>
                          <a:rPr lang="es-ES" b="1" i="1" dirty="0" smtClean="0">
                            <a:solidFill>
                              <a:srgbClr val="FF0000"/>
                            </a:solidFill>
                            <a:latin typeface="Cambria Math" panose="02040503050406030204" pitchFamily="18" charset="0"/>
                          </a:rPr>
                          <m:t>𝒊</m:t>
                        </m:r>
                      </m:e>
                    </m:acc>
                    <m:r>
                      <a:rPr lang="es-ES" b="1" i="1" dirty="0" smtClean="0">
                        <a:solidFill>
                          <a:srgbClr val="FF0000"/>
                        </a:solidFill>
                        <a:latin typeface="Cambria Math" panose="02040503050406030204" pitchFamily="18" charset="0"/>
                      </a:rPr>
                      <m:t>=</m:t>
                    </m:r>
                    <m:d>
                      <m:dPr>
                        <m:ctrlPr>
                          <a:rPr lang="es-ES" b="1" i="1" dirty="0" smtClean="0">
                            <a:solidFill>
                              <a:srgbClr val="FF0000"/>
                            </a:solidFill>
                            <a:latin typeface="Cambria Math" panose="02040503050406030204" pitchFamily="18" charset="0"/>
                          </a:rPr>
                        </m:ctrlPr>
                      </m:dPr>
                      <m:e>
                        <m:r>
                          <a:rPr lang="es-ES" b="1" i="1" dirty="0" smtClean="0">
                            <a:solidFill>
                              <a:srgbClr val="FF0000"/>
                            </a:solidFill>
                            <a:latin typeface="Cambria Math" panose="02040503050406030204" pitchFamily="18" charset="0"/>
                          </a:rPr>
                          <m:t>𝟏</m:t>
                        </m:r>
                        <m:r>
                          <a:rPr lang="es-ES" b="1" i="1" dirty="0" smtClean="0">
                            <a:solidFill>
                              <a:srgbClr val="FF0000"/>
                            </a:solidFill>
                            <a:latin typeface="Cambria Math" panose="02040503050406030204" pitchFamily="18" charset="0"/>
                          </a:rPr>
                          <m:t>,</m:t>
                        </m:r>
                        <m:r>
                          <a:rPr lang="es-ES" b="1" i="1" dirty="0" smtClean="0">
                            <a:solidFill>
                              <a:srgbClr val="FF0000"/>
                            </a:solidFill>
                            <a:latin typeface="Cambria Math" panose="02040503050406030204" pitchFamily="18" charset="0"/>
                          </a:rPr>
                          <m:t>𝟎</m:t>
                        </m:r>
                      </m:e>
                    </m:d>
                  </m:oMath>
                </a14:m>
                <a:r>
                  <a:rPr lang="es-ES" b="1" dirty="0" smtClean="0">
                    <a:solidFill>
                      <a:schemeClr val="bg1"/>
                    </a:solidFill>
                  </a:rPr>
                  <a:t> y </a:t>
                </a:r>
                <a14:m>
                  <m:oMath xmlns:m="http://schemas.openxmlformats.org/officeDocument/2006/math">
                    <m:acc>
                      <m:accPr>
                        <m:chr m:val="⃗"/>
                        <m:ctrlPr>
                          <a:rPr lang="es-ES" b="1" i="1" dirty="0" smtClean="0">
                            <a:solidFill>
                              <a:srgbClr val="00B050"/>
                            </a:solidFill>
                            <a:latin typeface="Cambria Math" panose="02040503050406030204" pitchFamily="18" charset="0"/>
                          </a:rPr>
                        </m:ctrlPr>
                      </m:accPr>
                      <m:e>
                        <m:r>
                          <a:rPr lang="es-ES" b="1" i="1" dirty="0" smtClean="0">
                            <a:solidFill>
                              <a:srgbClr val="00B050"/>
                            </a:solidFill>
                            <a:latin typeface="Cambria Math" panose="02040503050406030204" pitchFamily="18" charset="0"/>
                          </a:rPr>
                          <m:t>𝒋</m:t>
                        </m:r>
                      </m:e>
                    </m:acc>
                    <m:r>
                      <a:rPr lang="es-ES" b="1" i="1" dirty="0" smtClean="0">
                        <a:solidFill>
                          <a:srgbClr val="00B050"/>
                        </a:solidFill>
                        <a:latin typeface="Cambria Math" panose="02040503050406030204" pitchFamily="18" charset="0"/>
                      </a:rPr>
                      <m:t>=</m:t>
                    </m:r>
                    <m:d>
                      <m:dPr>
                        <m:ctrlPr>
                          <a:rPr lang="es-ES" b="1" i="1" dirty="0" smtClean="0">
                            <a:solidFill>
                              <a:srgbClr val="00B050"/>
                            </a:solidFill>
                            <a:latin typeface="Cambria Math" panose="02040503050406030204" pitchFamily="18" charset="0"/>
                          </a:rPr>
                        </m:ctrlPr>
                      </m:dPr>
                      <m:e>
                        <m:r>
                          <a:rPr lang="es-ES" b="1" i="1" dirty="0" smtClean="0">
                            <a:solidFill>
                              <a:srgbClr val="00B050"/>
                            </a:solidFill>
                            <a:latin typeface="Cambria Math" panose="02040503050406030204" pitchFamily="18" charset="0"/>
                          </a:rPr>
                          <m:t>𝟎</m:t>
                        </m:r>
                        <m:r>
                          <a:rPr lang="es-ES" b="1" i="1" dirty="0" smtClean="0">
                            <a:solidFill>
                              <a:srgbClr val="00B050"/>
                            </a:solidFill>
                            <a:latin typeface="Cambria Math" panose="02040503050406030204" pitchFamily="18" charset="0"/>
                          </a:rPr>
                          <m:t>,</m:t>
                        </m:r>
                        <m:r>
                          <a:rPr lang="es-ES" b="1" i="1" dirty="0" smtClean="0">
                            <a:solidFill>
                              <a:srgbClr val="00B050"/>
                            </a:solidFill>
                            <a:latin typeface="Cambria Math" panose="02040503050406030204" pitchFamily="18" charset="0"/>
                          </a:rPr>
                          <m:t>𝟏</m:t>
                        </m:r>
                      </m:e>
                    </m:d>
                  </m:oMath>
                </a14:m>
                <a:r>
                  <a:rPr lang="es-ES" b="1" dirty="0" smtClean="0">
                    <a:solidFill>
                      <a:schemeClr val="bg1"/>
                    </a:solidFill>
                  </a:rPr>
                  <a:t>.</a:t>
                </a:r>
              </a:p>
              <a:p>
                <a:pPr lvl="1"/>
                <a:r>
                  <a:rPr lang="es-ES" sz="2400" b="1" dirty="0" smtClean="0">
                    <a:solidFill>
                      <a:schemeClr val="bg1"/>
                    </a:solidFill>
                  </a:rPr>
                  <a:t>¿Qué tienen de especial?</a:t>
                </a:r>
              </a:p>
              <a:p>
                <a:pPr lvl="1"/>
                <a:r>
                  <a:rPr lang="es-ES" sz="2400" b="1" dirty="0" smtClean="0">
                    <a:solidFill>
                      <a:schemeClr val="bg1"/>
                    </a:solidFill>
                  </a:rPr>
                  <a:t>¿Cómo se llaman estos vectores?</a:t>
                </a:r>
              </a:p>
              <a:p>
                <a:pPr lvl="1"/>
                <a:r>
                  <a:rPr lang="es-ES" sz="2400" b="1" dirty="0" smtClean="0">
                    <a:solidFill>
                      <a:schemeClr val="bg1"/>
                    </a:solidFill>
                  </a:rPr>
                  <a:t>¿Qué significa el vector </a:t>
                </a:r>
                <a14:m>
                  <m:oMath xmlns:m="http://schemas.openxmlformats.org/officeDocument/2006/math">
                    <m:d>
                      <m:dPr>
                        <m:ctrlPr>
                          <a:rPr lang="es-ES" sz="2400" b="1" i="1" dirty="0" smtClean="0">
                            <a:solidFill>
                              <a:schemeClr val="bg1"/>
                            </a:solidFill>
                            <a:latin typeface="Cambria Math" panose="02040503050406030204" pitchFamily="18" charset="0"/>
                          </a:rPr>
                        </m:ctrlPr>
                      </m:dPr>
                      <m:e>
                        <m:r>
                          <a:rPr lang="es-ES" sz="2400" b="1" i="1" dirty="0" smtClean="0">
                            <a:solidFill>
                              <a:schemeClr val="bg1"/>
                            </a:solidFill>
                            <a:latin typeface="Cambria Math" panose="02040503050406030204" pitchFamily="18" charset="0"/>
                          </a:rPr>
                          <m:t>𝟑</m:t>
                        </m:r>
                        <m:r>
                          <a:rPr lang="es-ES" sz="2400" b="1" i="1" dirty="0" smtClean="0">
                            <a:solidFill>
                              <a:schemeClr val="bg1"/>
                            </a:solidFill>
                            <a:latin typeface="Cambria Math" panose="02040503050406030204" pitchFamily="18" charset="0"/>
                          </a:rPr>
                          <m:t>,</m:t>
                        </m:r>
                        <m:r>
                          <a:rPr lang="es-ES" sz="2400" b="1" i="1" dirty="0" smtClean="0">
                            <a:solidFill>
                              <a:schemeClr val="bg1"/>
                            </a:solidFill>
                            <a:latin typeface="Cambria Math" panose="02040503050406030204" pitchFamily="18" charset="0"/>
                          </a:rPr>
                          <m:t>𝟕</m:t>
                        </m:r>
                      </m:e>
                    </m:d>
                  </m:oMath>
                </a14:m>
                <a:r>
                  <a:rPr lang="es-ES" sz="2400" b="1" dirty="0" smtClean="0">
                    <a:solidFill>
                      <a:schemeClr val="bg1"/>
                    </a:solidFill>
                  </a:rPr>
                  <a:t> usando estos vectores?</a:t>
                </a:r>
                <a:endParaRPr lang="es-ES" sz="3400" dirty="0" smtClean="0">
                  <a:solidFill>
                    <a:schemeClr val="bg1"/>
                  </a:solidFill>
                </a:endParaRPr>
              </a:p>
              <a:p>
                <a:pPr marL="0" indent="0">
                  <a:buNone/>
                </a:pPr>
                <a:endParaRPr lang="es-ES" sz="3400" dirty="0">
                  <a:solidFill>
                    <a:schemeClr val="bg1"/>
                  </a:solidFill>
                </a:endParaRPr>
              </a:p>
              <a:p>
                <a:pPr marL="0" indent="0">
                  <a:buNone/>
                </a:pPr>
                <a:endParaRPr lang="es-ES" sz="34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483134"/>
                <a:ext cx="8647611" cy="5122618"/>
              </a:xfrm>
              <a:blipFill rotWithShape="0">
                <a:blip r:embed="rId4"/>
                <a:stretch>
                  <a:fillRect l="-1621" t="-1784"/>
                </a:stretch>
              </a:blipFill>
            </p:spPr>
            <p:txBody>
              <a:bodyPr/>
              <a:lstStyle/>
              <a:p>
                <a:r>
                  <a:rPr lang="es-ES">
                    <a:noFill/>
                  </a:rPr>
                  <a:t> </a:t>
                </a:r>
              </a:p>
            </p:txBody>
          </p:sp>
        </mc:Fallback>
      </mc:AlternateContent>
      <p:sp>
        <p:nvSpPr>
          <p:cNvPr id="4" name="Estrella de 7 puntas 3"/>
          <p:cNvSpPr/>
          <p:nvPr/>
        </p:nvSpPr>
        <p:spPr>
          <a:xfrm>
            <a:off x="8293185" y="0"/>
            <a:ext cx="850815" cy="85081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1</a:t>
            </a:r>
            <a:endParaRPr lang="es-ES" b="1" dirty="0">
              <a:solidFill>
                <a:schemeClr val="bg1"/>
              </a:solidFill>
            </a:endParaRPr>
          </a:p>
        </p:txBody>
      </p:sp>
      <p:pic>
        <p:nvPicPr>
          <p:cNvPr id="5"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6936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82880" y="168140"/>
                <a:ext cx="8647611" cy="3647402"/>
              </a:xfrm>
              <a:solidFill>
                <a:schemeClr val="tx1">
                  <a:lumMod val="95000"/>
                </a:schemeClr>
              </a:solidFill>
            </p:spPr>
            <p:txBody>
              <a:bodyPr>
                <a:normAutofit/>
              </a:bodyPr>
              <a:lstStyle/>
              <a:p>
                <a:pPr marL="0" indent="0">
                  <a:buNone/>
                </a:pPr>
                <a:r>
                  <a:rPr lang="es-ES" sz="3400" dirty="0" smtClean="0">
                    <a:solidFill>
                      <a:schemeClr val="bg1"/>
                    </a:solidFill>
                  </a:rPr>
                  <a:t>Ejercicios: 3 página 168 ANAYA</a:t>
                </a:r>
              </a:p>
              <a:p>
                <a:pPr marL="0" indent="0">
                  <a:buNone/>
                </a:pPr>
                <a:endParaRPr lang="es-ES" sz="3400" dirty="0">
                  <a:solidFill>
                    <a:schemeClr val="bg1"/>
                  </a:solidFill>
                </a:endParaRPr>
              </a:p>
              <a:p>
                <a:r>
                  <a:rPr lang="es-ES" b="1" dirty="0">
                    <a:solidFill>
                      <a:schemeClr val="bg1"/>
                    </a:solidFill>
                  </a:rPr>
                  <a:t>Hay dos vectores especiales  </a:t>
                </a:r>
                <a14:m>
                  <m:oMath xmlns:m="http://schemas.openxmlformats.org/officeDocument/2006/math">
                    <m:acc>
                      <m:accPr>
                        <m:chr m:val="⃗"/>
                        <m:ctrlPr>
                          <a:rPr lang="es-ES" b="1" i="1" dirty="0">
                            <a:solidFill>
                              <a:srgbClr val="FF0000"/>
                            </a:solidFill>
                            <a:latin typeface="Cambria Math" panose="02040503050406030204" pitchFamily="18" charset="0"/>
                          </a:rPr>
                        </m:ctrlPr>
                      </m:accPr>
                      <m:e>
                        <m:r>
                          <a:rPr lang="es-ES" b="1" i="1" dirty="0">
                            <a:solidFill>
                              <a:srgbClr val="FF0000"/>
                            </a:solidFill>
                            <a:latin typeface="Cambria Math" panose="02040503050406030204" pitchFamily="18" charset="0"/>
                          </a:rPr>
                          <m:t>𝒊</m:t>
                        </m:r>
                      </m:e>
                    </m:acc>
                    <m:r>
                      <a:rPr lang="es-ES" b="1" i="1" dirty="0">
                        <a:solidFill>
                          <a:srgbClr val="FF0000"/>
                        </a:solidFill>
                        <a:latin typeface="Cambria Math" panose="02040503050406030204" pitchFamily="18" charset="0"/>
                      </a:rPr>
                      <m:t>=</m:t>
                    </m:r>
                    <m:d>
                      <m:dPr>
                        <m:ctrlPr>
                          <a:rPr lang="es-ES" b="1" i="1" dirty="0">
                            <a:solidFill>
                              <a:srgbClr val="FF0000"/>
                            </a:solidFill>
                            <a:latin typeface="Cambria Math" panose="02040503050406030204" pitchFamily="18" charset="0"/>
                          </a:rPr>
                        </m:ctrlPr>
                      </m:dPr>
                      <m:e>
                        <m:r>
                          <a:rPr lang="es-ES" b="1" i="1" dirty="0">
                            <a:solidFill>
                              <a:srgbClr val="FF0000"/>
                            </a:solidFill>
                            <a:latin typeface="Cambria Math" panose="02040503050406030204" pitchFamily="18" charset="0"/>
                          </a:rPr>
                          <m:t>𝟏</m:t>
                        </m:r>
                        <m:r>
                          <a:rPr lang="es-ES" b="1" i="1" dirty="0">
                            <a:solidFill>
                              <a:srgbClr val="FF0000"/>
                            </a:solidFill>
                            <a:latin typeface="Cambria Math" panose="02040503050406030204" pitchFamily="18" charset="0"/>
                          </a:rPr>
                          <m:t>,</m:t>
                        </m:r>
                        <m:r>
                          <a:rPr lang="es-ES" b="1" i="1" dirty="0">
                            <a:solidFill>
                              <a:srgbClr val="FF0000"/>
                            </a:solidFill>
                            <a:latin typeface="Cambria Math" panose="02040503050406030204" pitchFamily="18" charset="0"/>
                          </a:rPr>
                          <m:t>𝟎</m:t>
                        </m:r>
                      </m:e>
                    </m:d>
                  </m:oMath>
                </a14:m>
                <a:r>
                  <a:rPr lang="es-ES" b="1" dirty="0">
                    <a:solidFill>
                      <a:schemeClr val="bg1"/>
                    </a:solidFill>
                  </a:rPr>
                  <a:t> y </a:t>
                </a:r>
                <a14:m>
                  <m:oMath xmlns:m="http://schemas.openxmlformats.org/officeDocument/2006/math">
                    <m:acc>
                      <m:accPr>
                        <m:chr m:val="⃗"/>
                        <m:ctrlPr>
                          <a:rPr lang="es-ES" b="1" i="1" dirty="0">
                            <a:solidFill>
                              <a:srgbClr val="00B050"/>
                            </a:solidFill>
                            <a:latin typeface="Cambria Math" panose="02040503050406030204" pitchFamily="18" charset="0"/>
                          </a:rPr>
                        </m:ctrlPr>
                      </m:accPr>
                      <m:e>
                        <m:r>
                          <a:rPr lang="es-ES" b="1" i="1" dirty="0">
                            <a:solidFill>
                              <a:srgbClr val="00B050"/>
                            </a:solidFill>
                            <a:latin typeface="Cambria Math" panose="02040503050406030204" pitchFamily="18" charset="0"/>
                          </a:rPr>
                          <m:t>𝒋</m:t>
                        </m:r>
                      </m:e>
                    </m:acc>
                    <m:r>
                      <a:rPr lang="es-ES" b="1" i="1" dirty="0">
                        <a:solidFill>
                          <a:srgbClr val="00B050"/>
                        </a:solidFill>
                        <a:latin typeface="Cambria Math" panose="02040503050406030204" pitchFamily="18" charset="0"/>
                      </a:rPr>
                      <m:t>=</m:t>
                    </m:r>
                    <m:d>
                      <m:dPr>
                        <m:ctrlPr>
                          <a:rPr lang="es-ES" b="1" i="1" dirty="0">
                            <a:solidFill>
                              <a:srgbClr val="00B050"/>
                            </a:solidFill>
                            <a:latin typeface="Cambria Math" panose="02040503050406030204" pitchFamily="18" charset="0"/>
                          </a:rPr>
                        </m:ctrlPr>
                      </m:dPr>
                      <m:e>
                        <m:r>
                          <a:rPr lang="es-ES" b="1" i="1" dirty="0">
                            <a:solidFill>
                              <a:srgbClr val="00B050"/>
                            </a:solidFill>
                            <a:latin typeface="Cambria Math" panose="02040503050406030204" pitchFamily="18" charset="0"/>
                          </a:rPr>
                          <m:t>𝟎</m:t>
                        </m:r>
                        <m:r>
                          <a:rPr lang="es-ES" b="1" i="1" dirty="0">
                            <a:solidFill>
                              <a:srgbClr val="00B050"/>
                            </a:solidFill>
                            <a:latin typeface="Cambria Math" panose="02040503050406030204" pitchFamily="18" charset="0"/>
                          </a:rPr>
                          <m:t>,</m:t>
                        </m:r>
                        <m:r>
                          <a:rPr lang="es-ES" b="1" i="1" dirty="0">
                            <a:solidFill>
                              <a:srgbClr val="00B050"/>
                            </a:solidFill>
                            <a:latin typeface="Cambria Math" panose="02040503050406030204" pitchFamily="18" charset="0"/>
                          </a:rPr>
                          <m:t>𝟏</m:t>
                        </m:r>
                      </m:e>
                    </m:d>
                  </m:oMath>
                </a14:m>
                <a:r>
                  <a:rPr lang="es-ES" b="1" dirty="0">
                    <a:solidFill>
                      <a:schemeClr val="bg1"/>
                    </a:solidFill>
                  </a:rPr>
                  <a:t>.</a:t>
                </a:r>
              </a:p>
              <a:p>
                <a:pPr lvl="1"/>
                <a:r>
                  <a:rPr lang="es-ES" sz="2400" b="1" dirty="0">
                    <a:solidFill>
                      <a:schemeClr val="bg1"/>
                    </a:solidFill>
                  </a:rPr>
                  <a:t>¿Qué tienen de especial?</a:t>
                </a:r>
              </a:p>
              <a:p>
                <a:pPr lvl="1"/>
                <a:r>
                  <a:rPr lang="es-ES" sz="2400" b="1" dirty="0">
                    <a:solidFill>
                      <a:schemeClr val="bg1"/>
                    </a:solidFill>
                  </a:rPr>
                  <a:t>¿Cómo se llaman estos vectores?</a:t>
                </a:r>
              </a:p>
              <a:p>
                <a:pPr lvl="1"/>
                <a:r>
                  <a:rPr lang="es-ES" sz="2400" b="1" dirty="0">
                    <a:solidFill>
                      <a:schemeClr val="bg1"/>
                    </a:solidFill>
                  </a:rPr>
                  <a:t>¿Qué significa el vector </a:t>
                </a:r>
                <a14:m>
                  <m:oMath xmlns:m="http://schemas.openxmlformats.org/officeDocument/2006/math">
                    <m:d>
                      <m:dPr>
                        <m:ctrlPr>
                          <a:rPr lang="es-ES" sz="2400" b="1" i="1" dirty="0">
                            <a:solidFill>
                              <a:schemeClr val="bg1"/>
                            </a:solidFill>
                            <a:latin typeface="Cambria Math" panose="02040503050406030204" pitchFamily="18" charset="0"/>
                          </a:rPr>
                        </m:ctrlPr>
                      </m:dPr>
                      <m:e>
                        <m:r>
                          <a:rPr lang="es-ES" sz="2400" b="1" i="1" dirty="0">
                            <a:solidFill>
                              <a:schemeClr val="bg1"/>
                            </a:solidFill>
                            <a:latin typeface="Cambria Math" panose="02040503050406030204" pitchFamily="18" charset="0"/>
                          </a:rPr>
                          <m:t>𝟑</m:t>
                        </m:r>
                        <m:r>
                          <a:rPr lang="es-ES" sz="2400" b="1" i="1" dirty="0">
                            <a:solidFill>
                              <a:schemeClr val="bg1"/>
                            </a:solidFill>
                            <a:latin typeface="Cambria Math" panose="02040503050406030204" pitchFamily="18" charset="0"/>
                          </a:rPr>
                          <m:t>,</m:t>
                        </m:r>
                        <m:r>
                          <a:rPr lang="es-ES" sz="2400" b="1" i="1" dirty="0">
                            <a:solidFill>
                              <a:schemeClr val="bg1"/>
                            </a:solidFill>
                            <a:latin typeface="Cambria Math" panose="02040503050406030204" pitchFamily="18" charset="0"/>
                          </a:rPr>
                          <m:t>𝟕</m:t>
                        </m:r>
                      </m:e>
                    </m:d>
                  </m:oMath>
                </a14:m>
                <a:r>
                  <a:rPr lang="es-ES" sz="2400" b="1" dirty="0">
                    <a:solidFill>
                      <a:schemeClr val="bg1"/>
                    </a:solidFill>
                  </a:rPr>
                  <a:t> usando estos vectores?</a:t>
                </a:r>
                <a:endParaRPr lang="es-ES" sz="3400" dirty="0">
                  <a:solidFill>
                    <a:schemeClr val="bg1"/>
                  </a:solidFill>
                </a:endParaRPr>
              </a:p>
              <a:p>
                <a:pPr marL="0" indent="0">
                  <a:buNone/>
                </a:pPr>
                <a:endParaRPr lang="es-ES" sz="3400" dirty="0">
                  <a:solidFill>
                    <a:schemeClr val="bg1"/>
                  </a:solidFill>
                </a:endParaRPr>
              </a:p>
              <a:p>
                <a:pPr marL="0" indent="0">
                  <a:buNone/>
                </a:pPr>
                <a:endParaRPr lang="es-ES" sz="34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82880" y="168140"/>
                <a:ext cx="8647611" cy="3647402"/>
              </a:xfrm>
              <a:blipFill>
                <a:blip r:embed="rId2"/>
                <a:stretch>
                  <a:fillRect l="-1973" t="-669" b="-836"/>
                </a:stretch>
              </a:blipFill>
            </p:spPr>
            <p:txBody>
              <a:bodyPr/>
              <a:lstStyle/>
              <a:p>
                <a:r>
                  <a:rPr lang="es-E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1804224295"/>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sp>
        <p:nvSpPr>
          <p:cNvPr id="6" name="Estrella de 7 puntas 5"/>
          <p:cNvSpPr/>
          <p:nvPr/>
        </p:nvSpPr>
        <p:spPr>
          <a:xfrm>
            <a:off x="8778240" y="1"/>
            <a:ext cx="365760" cy="36576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a:t>
            </a:r>
            <a:endParaRPr lang="es-ES" b="1" dirty="0">
              <a:solidFill>
                <a:schemeClr val="bg1"/>
              </a:solidFill>
            </a:endParaRPr>
          </a:p>
        </p:txBody>
      </p:sp>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3259092592"/>
                  </p:ext>
                </p:extLst>
              </p:nvPr>
            </p:nvGraphicFramePr>
            <p:xfrm>
              <a:off x="2468880" y="3945820"/>
              <a:ext cx="5449915" cy="2432939"/>
            </p:xfrm>
            <a:graphic>
              <a:graphicData uri="http://schemas.openxmlformats.org/drawingml/2006/table">
                <a:tbl>
                  <a:tblPr firstRow="1" bandRow="1">
                    <a:tableStyleId>{5C22544A-7EE6-4342-B048-85BDC9FD1C3A}</a:tableStyleId>
                  </a:tblPr>
                  <a:tblGrid>
                    <a:gridCol w="5449915">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370840">
                    <a:tc>
                      <a:txBody>
                        <a:bodyPr/>
                        <a:lstStyle/>
                        <a:p>
                          <a:r>
                            <a:rPr lang="es-ES" dirty="0" smtClean="0"/>
                            <a:t>Opera: </a:t>
                          </a:r>
                          <a14:m>
                            <m:oMath xmlns:m="http://schemas.openxmlformats.org/officeDocument/2006/math">
                              <m:f>
                                <m:fPr>
                                  <m:ctrlPr>
                                    <a:rPr lang="es-ES" b="0" i="1" smtClean="0">
                                      <a:latin typeface="Cambria Math" panose="02040503050406030204" pitchFamily="18" charset="0"/>
                                    </a:rPr>
                                  </m:ctrlPr>
                                </m:fPr>
                                <m:num>
                                  <m:f>
                                    <m:fPr>
                                      <m:ctrlPr>
                                        <a:rPr lang="es-ES" b="0" i="1" smtClean="0">
                                          <a:latin typeface="Cambria Math" panose="02040503050406030204" pitchFamily="18" charset="0"/>
                                        </a:rPr>
                                      </m:ctrlPr>
                                    </m:fPr>
                                    <m:num>
                                      <m:r>
                                        <a:rPr lang="es-ES" b="0" i="1" smtClean="0">
                                          <a:latin typeface="Cambria Math" panose="02040503050406030204" pitchFamily="18" charset="0"/>
                                        </a:rPr>
                                        <m:t>1</m:t>
                                      </m:r>
                                    </m:num>
                                    <m:den>
                                      <m:r>
                                        <a:rPr lang="es-ES" b="0" i="1" smtClean="0">
                                          <a:latin typeface="Cambria Math" panose="02040503050406030204" pitchFamily="18" charset="0"/>
                                        </a:rPr>
                                        <m:t>2</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1</m:t>
                                      </m:r>
                                    </m:num>
                                    <m:den>
                                      <m:r>
                                        <a:rPr lang="es-ES" b="0" i="1" smtClean="0">
                                          <a:latin typeface="Cambria Math" panose="02040503050406030204" pitchFamily="18" charset="0"/>
                                        </a:rPr>
                                        <m:t>3</m:t>
                                      </m:r>
                                    </m:den>
                                  </m:f>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d>
                                        <m:dPr>
                                          <m:ctrlPr>
                                            <a:rPr lang="es-ES" b="0" i="1" smtClean="0">
                                              <a:latin typeface="Cambria Math" panose="02040503050406030204" pitchFamily="18" charset="0"/>
                                            </a:rPr>
                                          </m:ctrlPr>
                                        </m:dPr>
                                        <m:e>
                                          <m:r>
                                            <a:rPr lang="es-ES" b="0" i="1" smtClean="0">
                                              <a:latin typeface="Cambria Math" panose="02040503050406030204" pitchFamily="18" charset="0"/>
                                            </a:rPr>
                                            <m:t>3−</m:t>
                                          </m:r>
                                          <m:f>
                                            <m:fPr>
                                              <m:ctrlPr>
                                                <a:rPr lang="es-ES" b="0" i="1" smtClean="0">
                                                  <a:latin typeface="Cambria Math" panose="02040503050406030204" pitchFamily="18" charset="0"/>
                                                </a:rPr>
                                              </m:ctrlPr>
                                            </m:fPr>
                                            <m:num>
                                              <m:r>
                                                <a:rPr lang="es-ES" b="0" i="1" smtClean="0">
                                                  <a:latin typeface="Cambria Math" panose="02040503050406030204" pitchFamily="18" charset="0"/>
                                                </a:rPr>
                                                <m:t>2</m:t>
                                              </m:r>
                                            </m:num>
                                            <m:den>
                                              <m:r>
                                                <a:rPr lang="es-ES" b="0" i="1" smtClean="0">
                                                  <a:latin typeface="Cambria Math" panose="02040503050406030204" pitchFamily="18" charset="0"/>
                                                </a:rPr>
                                                <m:t>5</m:t>
                                              </m:r>
                                            </m:den>
                                          </m:f>
                                        </m:e>
                                      </m:d>
                                    </m:e>
                                    <m:sup>
                                      <m:r>
                                        <a:rPr lang="es-ES" b="0" i="1" smtClean="0">
                                          <a:latin typeface="Cambria Math" panose="02040503050406030204" pitchFamily="18" charset="0"/>
                                        </a:rPr>
                                        <m:t>2</m:t>
                                      </m:r>
                                    </m:sup>
                                  </m:sSup>
                                </m:num>
                                <m:den>
                                  <m:r>
                                    <a:rPr lang="es-ES" b="0" i="1" smtClean="0">
                                      <a:latin typeface="Cambria Math" panose="02040503050406030204" pitchFamily="18" charset="0"/>
                                    </a:rPr>
                                    <m:t>2−</m:t>
                                  </m:r>
                                  <m:f>
                                    <m:fPr>
                                      <m:ctrlPr>
                                        <a:rPr lang="es-ES" b="0" i="1" smtClean="0">
                                          <a:latin typeface="Cambria Math" panose="02040503050406030204" pitchFamily="18" charset="0"/>
                                        </a:rPr>
                                      </m:ctrlPr>
                                    </m:fPr>
                                    <m:num>
                                      <m:r>
                                        <a:rPr lang="es-ES" b="0" i="1" smtClean="0">
                                          <a:latin typeface="Cambria Math" panose="02040503050406030204" pitchFamily="18" charset="0"/>
                                        </a:rPr>
                                        <m:t>3</m:t>
                                      </m:r>
                                    </m:num>
                                    <m:den>
                                      <m:r>
                                        <a:rPr lang="es-ES" b="0" i="1" smtClean="0">
                                          <a:latin typeface="Cambria Math" panose="02040503050406030204" pitchFamily="18" charset="0"/>
                                        </a:rPr>
                                        <m:t>4</m:t>
                                      </m:r>
                                    </m:den>
                                  </m:f>
                                  <m:r>
                                    <a:rPr lang="es-ES" b="0" i="1" smtClean="0">
                                      <a:latin typeface="Cambria Math" panose="02040503050406030204" pitchFamily="18" charset="0"/>
                                    </a:rPr>
                                    <m:t>·</m:t>
                                  </m:r>
                                  <m:rad>
                                    <m:radPr>
                                      <m:degHide m:val="on"/>
                                      <m:ctrlPr>
                                        <a:rPr lang="es-ES" b="0" i="1" smtClean="0">
                                          <a:latin typeface="Cambria Math" panose="02040503050406030204" pitchFamily="18" charset="0"/>
                                        </a:rPr>
                                      </m:ctrlPr>
                                    </m:radPr>
                                    <m:deg/>
                                    <m:e>
                                      <m:f>
                                        <m:fPr>
                                          <m:ctrlPr>
                                            <a:rPr lang="es-ES" b="0" i="1" smtClean="0">
                                              <a:latin typeface="Cambria Math" panose="02040503050406030204" pitchFamily="18" charset="0"/>
                                            </a:rPr>
                                          </m:ctrlPr>
                                        </m:fPr>
                                        <m:num>
                                          <m:r>
                                            <a:rPr lang="es-ES" b="0" i="1" smtClean="0">
                                              <a:latin typeface="Cambria Math" panose="02040503050406030204" pitchFamily="18" charset="0"/>
                                            </a:rPr>
                                            <m:t>1</m:t>
                                          </m:r>
                                        </m:num>
                                        <m:den>
                                          <m:r>
                                            <a:rPr lang="es-ES" b="0" i="1" smtClean="0">
                                              <a:latin typeface="Cambria Math" panose="02040503050406030204" pitchFamily="18" charset="0"/>
                                            </a:rPr>
                                            <m:t>4</m:t>
                                          </m:r>
                                        </m:den>
                                      </m:f>
                                    </m:e>
                                  </m:rad>
                                </m:den>
                              </m:f>
                            </m:oMath>
                          </a14:m>
                          <a:endParaRPr lang="es-ES" dirty="0"/>
                        </a:p>
                      </a:txBody>
                      <a:tcPr/>
                    </a:tc>
                    <a:extLst>
                      <a:ext uri="{0D108BD9-81ED-4DB2-BD59-A6C34878D82A}">
                        <a16:rowId xmlns:a16="http://schemas.microsoft.com/office/drawing/2014/main" val="2708318785"/>
                      </a:ext>
                    </a:extLst>
                  </a:tr>
                  <a:tr h="370840">
                    <a:tc>
                      <a:txBody>
                        <a:bodyPr/>
                        <a:lstStyle/>
                        <a:p>
                          <a:pPr algn="just"/>
                          <a:r>
                            <a:rPr lang="es-ES" dirty="0" err="1" smtClean="0"/>
                            <a:t>Kay</a:t>
                          </a:r>
                          <a:r>
                            <a:rPr lang="es-ES" baseline="0" dirty="0" smtClean="0"/>
                            <a:t> da un paseo por la playa, y ve un barco con un ángulo de 60º. Avanza 100 metros, y ve el barco con un ángulo de 45º. Calcula a qué distancia de la playa está el barco.</a:t>
                          </a:r>
                          <a:endParaRPr lang="es-ES" dirty="0"/>
                        </a:p>
                      </a:txBody>
                      <a:tcPr/>
                    </a:tc>
                    <a:extLst>
                      <a:ext uri="{0D108BD9-81ED-4DB2-BD59-A6C34878D82A}">
                        <a16:rowId xmlns:a16="http://schemas.microsoft.com/office/drawing/2014/main" val="2848876717"/>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3259092592"/>
                  </p:ext>
                </p:extLst>
              </p:nvPr>
            </p:nvGraphicFramePr>
            <p:xfrm>
              <a:off x="2468880" y="3945820"/>
              <a:ext cx="5449915" cy="2432939"/>
            </p:xfrm>
            <a:graphic>
              <a:graphicData uri="http://schemas.openxmlformats.org/drawingml/2006/table">
                <a:tbl>
                  <a:tblPr firstRow="1" bandRow="1">
                    <a:tableStyleId>{5C22544A-7EE6-4342-B048-85BDC9FD1C3A}</a:tableStyleId>
                  </a:tblPr>
                  <a:tblGrid>
                    <a:gridCol w="5449915">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873379">
                    <a:tc>
                      <a:txBody>
                        <a:bodyPr/>
                        <a:lstStyle/>
                        <a:p>
                          <a:endParaRPr lang="es-ES"/>
                        </a:p>
                      </a:txBody>
                      <a:tcPr>
                        <a:blipFill>
                          <a:blip r:embed="rId3"/>
                          <a:stretch>
                            <a:fillRect l="-223" t="-45833" r="-447" b="-145833"/>
                          </a:stretch>
                        </a:blipFill>
                      </a:tcPr>
                    </a:tc>
                    <a:extLst>
                      <a:ext uri="{0D108BD9-81ED-4DB2-BD59-A6C34878D82A}">
                        <a16:rowId xmlns:a16="http://schemas.microsoft.com/office/drawing/2014/main" val="2708318785"/>
                      </a:ext>
                    </a:extLst>
                  </a:tr>
                  <a:tr h="1188720">
                    <a:tc>
                      <a:txBody>
                        <a:bodyPr/>
                        <a:lstStyle/>
                        <a:p>
                          <a:pPr algn="just"/>
                          <a:r>
                            <a:rPr lang="es-ES" dirty="0" err="1" smtClean="0"/>
                            <a:t>Kay</a:t>
                          </a:r>
                          <a:r>
                            <a:rPr lang="es-ES" baseline="0" dirty="0" smtClean="0"/>
                            <a:t> da un paseo por la playa, y ve un barco con un ángulo de 60º. Avanza 100 metros, y ve el barco con un ángulo de 45º. Calcula a qué distancia de la playa está el barco.</a:t>
                          </a:r>
                          <a:endParaRPr lang="es-ES" dirty="0"/>
                        </a:p>
                      </a:txBody>
                      <a:tcPr/>
                    </a:tc>
                    <a:extLst>
                      <a:ext uri="{0D108BD9-81ED-4DB2-BD59-A6C34878D82A}">
                        <a16:rowId xmlns:a16="http://schemas.microsoft.com/office/drawing/2014/main" val="2848876717"/>
                      </a:ext>
                    </a:extLst>
                  </a:tr>
                </a:tbl>
              </a:graphicData>
            </a:graphic>
          </p:graphicFrame>
        </mc:Fallback>
      </mc:AlternateContent>
    </p:spTree>
    <p:extLst>
      <p:ext uri="{BB962C8B-B14F-4D97-AF65-F5344CB8AC3E}">
        <p14:creationId xmlns:p14="http://schemas.microsoft.com/office/powerpoint/2010/main" val="13655945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82880" y="168140"/>
                <a:ext cx="8647611" cy="5122618"/>
              </a:xfrm>
              <a:solidFill>
                <a:schemeClr val="tx1">
                  <a:lumMod val="95000"/>
                </a:schemeClr>
              </a:solidFill>
            </p:spPr>
            <p:txBody>
              <a:bodyPr>
                <a:normAutofit fontScale="92500" lnSpcReduction="20000"/>
              </a:bodyPr>
              <a:lstStyle/>
              <a:p>
                <a:pPr marL="0" indent="0">
                  <a:buNone/>
                </a:pPr>
                <a:r>
                  <a:rPr lang="es-ES" sz="3400" dirty="0" smtClean="0">
                    <a:solidFill>
                      <a:schemeClr val="bg1"/>
                    </a:solidFill>
                  </a:rPr>
                  <a:t>Ejercicios: 3 página 166 ANAYA</a:t>
                </a:r>
              </a:p>
              <a:p>
                <a:pPr marL="0" indent="0">
                  <a:buNone/>
                </a:pPr>
                <a:r>
                  <a:rPr lang="es-ES" sz="3400" dirty="0" smtClean="0">
                    <a:solidFill>
                      <a:schemeClr val="bg1"/>
                    </a:solidFill>
                  </a:rPr>
                  <a:t>Ej3:</a:t>
                </a:r>
              </a:p>
              <a:p>
                <a:pPr marL="0" indent="0">
                  <a:buNone/>
                </a:pPr>
                <a14:m>
                  <m:oMathPara xmlns:m="http://schemas.openxmlformats.org/officeDocument/2006/math">
                    <m:oMathParaPr>
                      <m:jc m:val="centerGroup"/>
                    </m:oMathParaPr>
                    <m:oMath xmlns:m="http://schemas.openxmlformats.org/officeDocument/2006/math">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𝑢</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−5,8</m:t>
                          </m:r>
                        </m:e>
                      </m:d>
                      <m:r>
                        <a:rPr lang="es-ES" sz="2000" b="0" i="1" dirty="0" smtClean="0">
                          <a:solidFill>
                            <a:schemeClr val="bg1"/>
                          </a:solidFill>
                          <a:latin typeface="Cambria Math" panose="02040503050406030204" pitchFamily="18" charset="0"/>
                        </a:rPr>
                        <m:t>    </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−41,−10</m:t>
                          </m:r>
                        </m:e>
                      </m:d>
                      <m:r>
                        <a:rPr lang="es-ES" sz="2000" b="0" i="1" dirty="0" smtClean="0">
                          <a:solidFill>
                            <a:schemeClr val="bg1"/>
                          </a:solidFill>
                          <a:latin typeface="Cambria Math" panose="02040503050406030204" pitchFamily="18" charset="0"/>
                        </a:rPr>
                        <m:t>      </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𝑤</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3,6</m:t>
                          </m:r>
                        </m:e>
                      </m:d>
                    </m:oMath>
                  </m:oMathPara>
                </a14:m>
                <a:endParaRPr lang="es-ES" sz="2000" dirty="0" smtClean="0">
                  <a:solidFill>
                    <a:schemeClr val="bg1"/>
                  </a:solidFill>
                </a:endParaRPr>
              </a:p>
              <a:p>
                <a:pPr marL="457200" indent="-457200">
                  <a:buAutoNum type="alphaLcParenR"/>
                </a:pPr>
                <a14:m>
                  <m:oMath xmlns:m="http://schemas.openxmlformats.org/officeDocument/2006/math">
                    <m:r>
                      <a:rPr lang="es-ES" sz="2000" b="0" i="1" smtClean="0">
                        <a:solidFill>
                          <a:srgbClr val="0070C0"/>
                        </a:solidFill>
                        <a:latin typeface="Cambria Math" panose="02040503050406030204" pitchFamily="18" charset="0"/>
                      </a:rPr>
                      <m:t>3</m:t>
                    </m:r>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𝑢</m:t>
                        </m:r>
                      </m:e>
                    </m:acc>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−15,24</m:t>
                        </m:r>
                      </m:e>
                    </m:d>
                    <m:r>
                      <a:rPr lang="es-ES" sz="2000" b="0" i="1" dirty="0" smtClean="0">
                        <a:solidFill>
                          <a:srgbClr val="0070C0"/>
                        </a:solidFill>
                        <a:latin typeface="Cambria Math" panose="02040503050406030204" pitchFamily="18" charset="0"/>
                      </a:rPr>
                      <m:t>;  2</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−82,−20</m:t>
                        </m:r>
                      </m:e>
                    </m:d>
                    <m:r>
                      <a:rPr lang="es-ES" sz="2000" b="0" i="1" dirty="0" smtClean="0">
                        <a:solidFill>
                          <a:srgbClr val="0070C0"/>
                        </a:solidFill>
                        <a:latin typeface="Cambria Math" panose="02040503050406030204" pitchFamily="18" charset="0"/>
                      </a:rPr>
                      <m:t>;10</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𝑤</m:t>
                        </m:r>
                      </m:e>
                    </m:acc>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30,60</m:t>
                        </m:r>
                      </m:e>
                    </m:d>
                  </m:oMath>
                </a14:m>
                <a:endParaRPr lang="es-ES" sz="2000" b="0" dirty="0" smtClean="0">
                  <a:solidFill>
                    <a:srgbClr val="0070C0"/>
                  </a:solidFill>
                </a:endParaRPr>
              </a:p>
              <a:p>
                <a:pPr marL="0" indent="0">
                  <a:buNone/>
                </a:pPr>
                <a:r>
                  <a:rPr lang="es-ES" sz="2000" dirty="0" smtClean="0">
                    <a:solidFill>
                      <a:srgbClr val="0070C0"/>
                    </a:solidFill>
                  </a:rPr>
                  <a:t>	</a:t>
                </a:r>
                <a14:m>
                  <m:oMath xmlns:m="http://schemas.openxmlformats.org/officeDocument/2006/math">
                    <m:r>
                      <a:rPr lang="es-ES" sz="2000" b="0" i="1" smtClean="0">
                        <a:solidFill>
                          <a:srgbClr val="0070C0"/>
                        </a:solidFill>
                        <a:latin typeface="Cambria Math" panose="02040503050406030204" pitchFamily="18" charset="0"/>
                      </a:rPr>
                      <m:t>3</m:t>
                    </m:r>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𝑢</m:t>
                        </m:r>
                      </m:e>
                    </m:acc>
                    <m:r>
                      <a:rPr lang="es-ES" sz="2000" b="0" i="1" dirty="0" smtClean="0">
                        <a:solidFill>
                          <a:srgbClr val="0070C0"/>
                        </a:solidFill>
                        <a:latin typeface="Cambria Math" panose="02040503050406030204" pitchFamily="18" charset="0"/>
                      </a:rPr>
                      <m:t>−2</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−15+82,24+20</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67,44</m:t>
                        </m:r>
                      </m:e>
                    </m:d>
                  </m:oMath>
                </a14:m>
                <a:endParaRPr lang="es-ES" sz="2000" dirty="0" smtClean="0">
                  <a:solidFill>
                    <a:srgbClr val="0070C0"/>
                  </a:solidFill>
                </a:endParaRPr>
              </a:p>
              <a:p>
                <a:pPr marL="0" indent="0">
                  <a:buNone/>
                </a:pPr>
                <a:r>
                  <a:rPr lang="es-ES" sz="2000" dirty="0" smtClean="0">
                    <a:solidFill>
                      <a:srgbClr val="0070C0"/>
                    </a:solidFill>
                  </a:rPr>
                  <a:t>	</a:t>
                </a:r>
                <a:r>
                  <a:rPr lang="es-ES" sz="2000" dirty="0">
                    <a:solidFill>
                      <a:srgbClr val="0070C0"/>
                    </a:solidFill>
                  </a:rPr>
                  <a:t> </a:t>
                </a:r>
                <a14:m>
                  <m:oMath xmlns:m="http://schemas.openxmlformats.org/officeDocument/2006/math">
                    <m:r>
                      <a:rPr lang="es-ES" sz="2000" i="1">
                        <a:solidFill>
                          <a:srgbClr val="0070C0"/>
                        </a:solidFill>
                        <a:latin typeface="Cambria Math" panose="02040503050406030204" pitchFamily="18" charset="0"/>
                      </a:rPr>
                      <m:t>3</m:t>
                    </m:r>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𝑢</m:t>
                        </m:r>
                      </m:e>
                    </m:acc>
                    <m:r>
                      <a:rPr lang="es-ES" sz="2000" b="0" i="1" dirty="0" smtClean="0">
                        <a:solidFill>
                          <a:srgbClr val="0070C0"/>
                        </a:solidFill>
                        <a:latin typeface="Cambria Math" panose="02040503050406030204" pitchFamily="18" charset="0"/>
                      </a:rPr>
                      <m:t>−2</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r>
                      <a:rPr lang="es-ES" sz="2000" b="0" i="1" dirty="0" smtClean="0">
                        <a:solidFill>
                          <a:srgbClr val="0070C0"/>
                        </a:solidFill>
                        <a:latin typeface="Cambria Math" panose="02040503050406030204" pitchFamily="18" charset="0"/>
                      </a:rPr>
                      <m:t>+10</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𝑤</m:t>
                        </m:r>
                      </m:e>
                    </m:acc>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67,44</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30,60</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97,104</m:t>
                        </m:r>
                      </m:e>
                    </m:d>
                  </m:oMath>
                </a14:m>
                <a:endParaRPr lang="es-ES" sz="2000" dirty="0" smtClean="0">
                  <a:solidFill>
                    <a:schemeClr val="bg1"/>
                  </a:solidFill>
                </a:endParaRPr>
              </a:p>
              <a:p>
                <a:pPr marL="457200" indent="-457200">
                  <a:buFont typeface="+mj-lt"/>
                  <a:buAutoNum type="alphaLcParenR" startAt="2"/>
                </a:pPr>
                <a14:m>
                  <m:oMath xmlns:m="http://schemas.openxmlformats.org/officeDocument/2006/math">
                    <m:r>
                      <a:rPr lang="es-ES" sz="2000" b="0" i="1" smtClean="0">
                        <a:solidFill>
                          <a:schemeClr val="bg1"/>
                        </a:solidFill>
                        <a:latin typeface="Cambria Math" panose="02040503050406030204" pitchFamily="18" charset="0"/>
                      </a:rPr>
                      <m:t>𝑥</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𝑢</m:t>
                        </m:r>
                      </m:e>
                    </m:acc>
                    <m:r>
                      <a:rPr lang="es-ES" sz="2000" b="0" i="1" dirty="0" smtClean="0">
                        <a:solidFill>
                          <a:schemeClr val="bg1"/>
                        </a:solidFill>
                        <a:latin typeface="Cambria Math" panose="02040503050406030204" pitchFamily="18" charset="0"/>
                      </a:rPr>
                      <m:t>+</m:t>
                    </m:r>
                    <m:r>
                      <a:rPr lang="es-ES" sz="2000" b="0" i="1" dirty="0" smtClean="0">
                        <a:solidFill>
                          <a:schemeClr val="bg1"/>
                        </a:solidFill>
                        <a:latin typeface="Cambria Math" panose="02040503050406030204" pitchFamily="18" charset="0"/>
                      </a:rPr>
                      <m:t>𝑦</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𝑤</m:t>
                        </m:r>
                      </m:e>
                    </m:acc>
                    <m:r>
                      <a:rPr lang="es-ES" sz="2000" b="0" i="1" dirty="0" smtClean="0">
                        <a:solidFill>
                          <a:schemeClr val="bg1"/>
                        </a:solidFill>
                        <a:latin typeface="Cambria Math" panose="02040503050406030204" pitchFamily="18" charset="0"/>
                      </a:rPr>
                      <m:t>=</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oMath>
                </a14:m>
                <a:endParaRPr lang="es-ES" sz="2000" dirty="0" smtClean="0">
                  <a:solidFill>
                    <a:schemeClr val="bg1"/>
                  </a:solidFill>
                </a:endParaRPr>
              </a:p>
              <a:p>
                <a:pPr marL="0" indent="0">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𝑥</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−5,8</m:t>
                          </m:r>
                        </m:e>
                      </m:d>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𝑦</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3,6</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−41,−10</m:t>
                          </m:r>
                        </m:e>
                      </m:d>
                    </m:oMath>
                  </m:oMathPara>
                </a14:m>
                <a:endParaRPr lang="es-ES" sz="2000" dirty="0" smtClean="0">
                  <a:solidFill>
                    <a:srgbClr val="0070C0"/>
                  </a:solidFill>
                </a:endParaRPr>
              </a:p>
              <a:p>
                <a:pPr marL="0" indent="0">
                  <a:buNone/>
                </a:pPr>
                <a14:m>
                  <m:oMathPara xmlns:m="http://schemas.openxmlformats.org/officeDocument/2006/math">
                    <m:oMathParaPr>
                      <m:jc m:val="centerGroup"/>
                    </m:oMathParaPr>
                    <m:oMath xmlns:m="http://schemas.openxmlformats.org/officeDocument/2006/math">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−5</m:t>
                          </m:r>
                          <m: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+3</m:t>
                          </m:r>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,8</m:t>
                          </m:r>
                          <m: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+6</m:t>
                          </m:r>
                          <m:r>
                            <a:rPr lang="es-ES" sz="2000" b="0" i="1" dirty="0" smtClean="0">
                              <a:solidFill>
                                <a:srgbClr val="0070C0"/>
                              </a:solidFill>
                              <a:latin typeface="Cambria Math" panose="02040503050406030204" pitchFamily="18" charset="0"/>
                            </a:rPr>
                            <m:t>𝑦</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−41,−10</m:t>
                          </m:r>
                        </m:e>
                      </m:d>
                      <m:r>
                        <a:rPr lang="es-ES" sz="2000" b="0" i="1" dirty="0" smtClean="0">
                          <a:solidFill>
                            <a:srgbClr val="0070C0"/>
                          </a:solidFill>
                          <a:latin typeface="Cambria Math" panose="02040503050406030204" pitchFamily="18" charset="0"/>
                        </a:rPr>
                        <m:t>⇒</m:t>
                      </m:r>
                      <m:d>
                        <m:dPr>
                          <m:begChr m:val="{"/>
                          <m:endChr m:val=""/>
                          <m:ctrlPr>
                            <a:rPr lang="es-ES" sz="2000" b="0" i="1" dirty="0" smtClean="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m:rPr>
                                    <m:brk m:alnAt="7"/>
                                  </m:rP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5</m:t>
                                </m:r>
                                <m: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+3</m:t>
                                </m:r>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=−41</m:t>
                                </m:r>
                              </m:e>
                            </m:mr>
                            <m:mr>
                              <m:e>
                                <m:r>
                                  <a:rPr lang="es-ES" sz="2000" b="0" i="1" dirty="0" smtClean="0">
                                    <a:solidFill>
                                      <a:srgbClr val="0070C0"/>
                                    </a:solidFill>
                                    <a:latin typeface="Cambria Math" panose="02040503050406030204" pitchFamily="18" charset="0"/>
                                  </a:rPr>
                                  <m:t>8</m:t>
                                </m:r>
                                <m: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+6</m:t>
                                </m:r>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=−10</m:t>
                                </m:r>
                              </m:e>
                            </m:mr>
                          </m:m>
                        </m:e>
                      </m:d>
                    </m:oMath>
                  </m:oMathPara>
                </a14:m>
                <a:endParaRPr lang="es-ES" sz="2000" dirty="0" smtClean="0">
                  <a:solidFill>
                    <a:srgbClr val="0070C0"/>
                  </a:solidFill>
                </a:endParaRPr>
              </a:p>
              <a:p>
                <a:pPr marL="0" indent="0">
                  <a:buNone/>
                </a:pPr>
                <a:r>
                  <a:rPr lang="es-ES" sz="2000" dirty="0" smtClean="0">
                    <a:solidFill>
                      <a:srgbClr val="0070C0"/>
                    </a:solidFill>
                  </a:rPr>
                  <a:t>	Resolviendo el sistema:</a:t>
                </a:r>
              </a:p>
              <a:p>
                <a:pPr marL="0" indent="0">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=4;</m:t>
                      </m:r>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=−7</m:t>
                      </m:r>
                    </m:oMath>
                  </m:oMathPara>
                </a14:m>
                <a:endParaRPr lang="es-ES" sz="20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82880" y="168140"/>
                <a:ext cx="8647611" cy="5122618"/>
              </a:xfrm>
              <a:blipFill>
                <a:blip r:embed="rId2"/>
                <a:stretch>
                  <a:fillRect l="-1691" t="-1667"/>
                </a:stretch>
              </a:blipFill>
            </p:spPr>
            <p:txBody>
              <a:bodyPr/>
              <a:lstStyle/>
              <a:p>
                <a:r>
                  <a:rPr lang="es-E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3525123659"/>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8617188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4. </a:t>
            </a:r>
            <a:r>
              <a:rPr lang="es-ES" dirty="0">
                <a:solidFill>
                  <a:schemeClr val="bg1"/>
                </a:solidFill>
              </a:rPr>
              <a:t>Vector. </a:t>
            </a:r>
            <a:r>
              <a:rPr lang="es-ES" dirty="0" smtClean="0">
                <a:solidFill>
                  <a:schemeClr val="bg1"/>
                </a:solidFill>
              </a:rPr>
              <a:t>bases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483133"/>
                <a:ext cx="8647611" cy="1860957"/>
              </a:xfrm>
              <a:solidFill>
                <a:schemeClr val="tx1">
                  <a:lumMod val="95000"/>
                </a:schemeClr>
              </a:solidFill>
            </p:spPr>
            <p:txBody>
              <a:bodyPr>
                <a:normAutofit fontScale="92500" lnSpcReduction="10000"/>
              </a:bodyPr>
              <a:lstStyle/>
              <a:p>
                <a:pPr algn="just"/>
                <a:r>
                  <a:rPr lang="es-ES" sz="2600" dirty="0" smtClean="0">
                    <a:solidFill>
                      <a:schemeClr val="bg1"/>
                    </a:solidFill>
                  </a:rPr>
                  <a:t>Los vectores </a:t>
                </a:r>
                <a14:m>
                  <m:oMath xmlns:m="http://schemas.openxmlformats.org/officeDocument/2006/math">
                    <m:acc>
                      <m:accPr>
                        <m:chr m:val="⃗"/>
                        <m:ctrlPr>
                          <a:rPr lang="es-ES" sz="2600" b="1" i="1" dirty="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𝑖</m:t>
                        </m:r>
                      </m:e>
                    </m:acc>
                    <m:r>
                      <a:rPr lang="es-ES" sz="2600" b="1" i="1" dirty="0" smtClean="0">
                        <a:solidFill>
                          <a:srgbClr val="FF0000"/>
                        </a:solidFill>
                        <a:latin typeface="Cambria Math" panose="02040503050406030204" pitchFamily="18" charset="0"/>
                      </a:rPr>
                      <m:t>=</m:t>
                    </m:r>
                    <m:d>
                      <m:dPr>
                        <m:ctrlPr>
                          <a:rPr lang="es-ES" sz="2600" b="1" i="1" dirty="0" smtClean="0">
                            <a:solidFill>
                              <a:srgbClr val="FF0000"/>
                            </a:solidFill>
                            <a:latin typeface="Cambria Math" panose="02040503050406030204" pitchFamily="18" charset="0"/>
                          </a:rPr>
                        </m:ctrlPr>
                      </m:dPr>
                      <m:e>
                        <m:r>
                          <a:rPr lang="es-ES" sz="2600" b="1" i="1" dirty="0" smtClean="0">
                            <a:solidFill>
                              <a:srgbClr val="FF0000"/>
                            </a:solidFill>
                            <a:latin typeface="Cambria Math" panose="02040503050406030204" pitchFamily="18" charset="0"/>
                          </a:rPr>
                          <m:t>𝟏</m:t>
                        </m:r>
                        <m:r>
                          <a:rPr lang="es-ES" sz="2600" b="1" i="1" dirty="0" smtClean="0">
                            <a:solidFill>
                              <a:srgbClr val="FF0000"/>
                            </a:solidFill>
                            <a:latin typeface="Cambria Math" panose="02040503050406030204" pitchFamily="18" charset="0"/>
                          </a:rPr>
                          <m:t>,</m:t>
                        </m:r>
                        <m:r>
                          <a:rPr lang="es-ES" sz="2600" b="1" i="1" dirty="0" smtClean="0">
                            <a:solidFill>
                              <a:srgbClr val="FF0000"/>
                            </a:solidFill>
                            <a:latin typeface="Cambria Math" panose="02040503050406030204" pitchFamily="18" charset="0"/>
                          </a:rPr>
                          <m:t>𝟎</m:t>
                        </m:r>
                      </m:e>
                    </m:d>
                  </m:oMath>
                </a14:m>
                <a:r>
                  <a:rPr lang="es-ES" dirty="0">
                    <a:solidFill>
                      <a:srgbClr val="FF0000"/>
                    </a:solidFill>
                  </a:rPr>
                  <a:t> </a:t>
                </a:r>
                <a:r>
                  <a:rPr lang="es-ES" dirty="0">
                    <a:solidFill>
                      <a:schemeClr val="bg1"/>
                    </a:solidFill>
                  </a:rPr>
                  <a:t>y </a:t>
                </a:r>
                <a14:m>
                  <m:oMath xmlns:m="http://schemas.openxmlformats.org/officeDocument/2006/math">
                    <m:acc>
                      <m:accPr>
                        <m:chr m:val="⃗"/>
                        <m:ctrlPr>
                          <a:rPr lang="es-ES" sz="2600" b="1" i="1">
                            <a:solidFill>
                              <a:srgbClr val="00B050"/>
                            </a:solidFill>
                            <a:latin typeface="Cambria Math" panose="02040503050406030204" pitchFamily="18" charset="0"/>
                          </a:rPr>
                        </m:ctrlPr>
                      </m:accPr>
                      <m:e>
                        <m:r>
                          <a:rPr lang="es-ES" sz="2600" b="0" i="1" smtClean="0">
                            <a:solidFill>
                              <a:srgbClr val="00B050"/>
                            </a:solidFill>
                            <a:latin typeface="Cambria Math" panose="02040503050406030204" pitchFamily="18" charset="0"/>
                          </a:rPr>
                          <m:t>𝑗</m:t>
                        </m:r>
                      </m:e>
                    </m:acc>
                    <m:r>
                      <a:rPr lang="es-ES" sz="2600" b="1" i="1" smtClean="0">
                        <a:solidFill>
                          <a:srgbClr val="00B050"/>
                        </a:solidFill>
                        <a:latin typeface="Cambria Math" panose="02040503050406030204" pitchFamily="18" charset="0"/>
                      </a:rPr>
                      <m:t>=</m:t>
                    </m:r>
                    <m:d>
                      <m:dPr>
                        <m:ctrlPr>
                          <a:rPr lang="es-ES" sz="2600" b="1" i="1" smtClean="0">
                            <a:solidFill>
                              <a:srgbClr val="00B050"/>
                            </a:solidFill>
                            <a:latin typeface="Cambria Math" panose="02040503050406030204" pitchFamily="18" charset="0"/>
                          </a:rPr>
                        </m:ctrlPr>
                      </m:dPr>
                      <m:e>
                        <m:r>
                          <a:rPr lang="es-ES" sz="2600" b="1" i="1" smtClean="0">
                            <a:solidFill>
                              <a:srgbClr val="00B050"/>
                            </a:solidFill>
                            <a:latin typeface="Cambria Math" panose="02040503050406030204" pitchFamily="18" charset="0"/>
                          </a:rPr>
                          <m:t>𝟎</m:t>
                        </m:r>
                        <m:r>
                          <a:rPr lang="es-ES" sz="2600" b="1" i="1" smtClean="0">
                            <a:solidFill>
                              <a:srgbClr val="00B050"/>
                            </a:solidFill>
                            <a:latin typeface="Cambria Math" panose="02040503050406030204" pitchFamily="18" charset="0"/>
                          </a:rPr>
                          <m:t>,</m:t>
                        </m:r>
                        <m:r>
                          <a:rPr lang="es-ES" sz="2600" b="1" i="1" smtClean="0">
                            <a:solidFill>
                              <a:srgbClr val="00B050"/>
                            </a:solidFill>
                            <a:latin typeface="Cambria Math" panose="02040503050406030204" pitchFamily="18" charset="0"/>
                          </a:rPr>
                          <m:t>𝟏</m:t>
                        </m:r>
                      </m:e>
                    </m:d>
                  </m:oMath>
                </a14:m>
                <a:r>
                  <a:rPr lang="es-ES" dirty="0">
                    <a:solidFill>
                      <a:srgbClr val="00B050"/>
                    </a:solidFill>
                  </a:rPr>
                  <a:t> </a:t>
                </a:r>
                <a:r>
                  <a:rPr lang="es-ES" dirty="0" smtClean="0">
                    <a:solidFill>
                      <a:schemeClr val="bg1"/>
                    </a:solidFill>
                  </a:rPr>
                  <a:t>se llaman </a:t>
                </a:r>
                <a:r>
                  <a:rPr lang="es-ES" b="1" dirty="0" smtClean="0">
                    <a:solidFill>
                      <a:schemeClr val="bg1"/>
                    </a:solidFill>
                  </a:rPr>
                  <a:t>base del espacio</a:t>
                </a:r>
                <a:r>
                  <a:rPr lang="es-ES" dirty="0" smtClean="0">
                    <a:solidFill>
                      <a:schemeClr val="bg1"/>
                    </a:solidFill>
                  </a:rPr>
                  <a:t>, porque cualquier otro vector </a:t>
                </a:r>
                <a14:m>
                  <m:oMath xmlns:m="http://schemas.openxmlformats.org/officeDocument/2006/math">
                    <m:acc>
                      <m:accPr>
                        <m:chr m:val="⃗"/>
                        <m:ctrlPr>
                          <a:rPr lang="es-ES" sz="2600" b="1" i="1">
                            <a:solidFill>
                              <a:srgbClr val="0070C0"/>
                            </a:solidFill>
                            <a:latin typeface="Cambria Math" panose="02040503050406030204" pitchFamily="18" charset="0"/>
                          </a:rPr>
                        </m:ctrlPr>
                      </m:accPr>
                      <m:e>
                        <m:r>
                          <a:rPr lang="es-ES" sz="2600" b="1" i="1">
                            <a:solidFill>
                              <a:srgbClr val="0070C0"/>
                            </a:solidFill>
                            <a:latin typeface="Cambria Math" panose="02040503050406030204" pitchFamily="18" charset="0"/>
                          </a:rPr>
                          <m:t>𝒕</m:t>
                        </m:r>
                      </m:e>
                    </m:acc>
                    <m:r>
                      <a:rPr lang="es-ES" sz="2600" b="1" i="1" dirty="0" smtClean="0">
                        <a:solidFill>
                          <a:srgbClr val="0070C0"/>
                        </a:solidFill>
                        <a:latin typeface="Cambria Math" panose="02040503050406030204" pitchFamily="18" charset="0"/>
                      </a:rPr>
                      <m:t>=</m:t>
                    </m:r>
                    <m:d>
                      <m:dPr>
                        <m:ctrlPr>
                          <a:rPr lang="es-ES" sz="2600" b="1" i="1" dirty="0" smtClean="0">
                            <a:solidFill>
                              <a:srgbClr val="0070C0"/>
                            </a:solidFill>
                            <a:latin typeface="Cambria Math" panose="02040503050406030204" pitchFamily="18" charset="0"/>
                          </a:rPr>
                        </m:ctrlPr>
                      </m:dPr>
                      <m:e>
                        <m:sSub>
                          <m:sSubPr>
                            <m:ctrlPr>
                              <a:rPr lang="es-ES" sz="2600" b="1" i="1" dirty="0" smtClean="0">
                                <a:solidFill>
                                  <a:srgbClr val="0070C0"/>
                                </a:solidFill>
                                <a:latin typeface="Cambria Math" panose="02040503050406030204" pitchFamily="18" charset="0"/>
                              </a:rPr>
                            </m:ctrlPr>
                          </m:sSubPr>
                          <m:e>
                            <m:r>
                              <a:rPr lang="es-ES" sz="2600" b="1" i="1" dirty="0" smtClean="0">
                                <a:solidFill>
                                  <a:srgbClr val="0070C0"/>
                                </a:solidFill>
                                <a:latin typeface="Cambria Math" panose="02040503050406030204" pitchFamily="18" charset="0"/>
                              </a:rPr>
                              <m:t>𝒕</m:t>
                            </m:r>
                          </m:e>
                          <m:sub>
                            <m:r>
                              <a:rPr lang="es-ES" sz="2600" b="1" i="1" dirty="0" smtClean="0">
                                <a:solidFill>
                                  <a:srgbClr val="0070C0"/>
                                </a:solidFill>
                                <a:latin typeface="Cambria Math" panose="02040503050406030204" pitchFamily="18" charset="0"/>
                              </a:rPr>
                              <m:t>𝒙</m:t>
                            </m:r>
                          </m:sub>
                        </m:sSub>
                        <m:r>
                          <a:rPr lang="es-ES" sz="2600" b="1" i="1" dirty="0" smtClean="0">
                            <a:solidFill>
                              <a:srgbClr val="0070C0"/>
                            </a:solidFill>
                            <a:latin typeface="Cambria Math" panose="02040503050406030204" pitchFamily="18" charset="0"/>
                          </a:rPr>
                          <m:t>,</m:t>
                        </m:r>
                        <m:sSub>
                          <m:sSubPr>
                            <m:ctrlPr>
                              <a:rPr lang="es-ES" sz="2600" b="1" i="1" dirty="0" smtClean="0">
                                <a:solidFill>
                                  <a:srgbClr val="0070C0"/>
                                </a:solidFill>
                                <a:latin typeface="Cambria Math" panose="02040503050406030204" pitchFamily="18" charset="0"/>
                              </a:rPr>
                            </m:ctrlPr>
                          </m:sSubPr>
                          <m:e>
                            <m:r>
                              <a:rPr lang="es-ES" sz="2600" b="1" i="1" dirty="0" smtClean="0">
                                <a:solidFill>
                                  <a:srgbClr val="0070C0"/>
                                </a:solidFill>
                                <a:latin typeface="Cambria Math" panose="02040503050406030204" pitchFamily="18" charset="0"/>
                              </a:rPr>
                              <m:t>𝒕</m:t>
                            </m:r>
                          </m:e>
                          <m:sub>
                            <m:r>
                              <a:rPr lang="es-ES" sz="2600" b="1" i="1" dirty="0" smtClean="0">
                                <a:solidFill>
                                  <a:srgbClr val="0070C0"/>
                                </a:solidFill>
                                <a:latin typeface="Cambria Math" panose="02040503050406030204" pitchFamily="18" charset="0"/>
                              </a:rPr>
                              <m:t>𝒚</m:t>
                            </m:r>
                          </m:sub>
                        </m:sSub>
                      </m:e>
                    </m:d>
                  </m:oMath>
                </a14:m>
                <a:r>
                  <a:rPr lang="es-ES" sz="2600" dirty="0" smtClean="0">
                    <a:solidFill>
                      <a:schemeClr val="bg1"/>
                    </a:solidFill>
                  </a:rPr>
                  <a:t> se puede escribir como combinación lineal de ellos:</a:t>
                </a:r>
              </a:p>
              <a:p>
                <a:pPr marL="0" indent="0">
                  <a:buNone/>
                </a:pPr>
                <a14:m>
                  <m:oMathPara xmlns:m="http://schemas.openxmlformats.org/officeDocument/2006/math">
                    <m:oMathParaPr>
                      <m:jc m:val="centerGroup"/>
                    </m:oMathParaPr>
                    <m:oMath xmlns:m="http://schemas.openxmlformats.org/officeDocument/2006/math">
                      <m:acc>
                        <m:accPr>
                          <m:chr m:val="⃗"/>
                          <m:ctrlPr>
                            <a:rPr lang="es-ES" sz="2600" b="1" i="1">
                              <a:solidFill>
                                <a:srgbClr val="0070C0"/>
                              </a:solidFill>
                              <a:latin typeface="Cambria Math" panose="02040503050406030204" pitchFamily="18" charset="0"/>
                            </a:rPr>
                          </m:ctrlPr>
                        </m:accPr>
                        <m:e>
                          <m:r>
                            <a:rPr lang="es-ES" sz="2600" b="1" i="1">
                              <a:solidFill>
                                <a:srgbClr val="0070C0"/>
                              </a:solidFill>
                              <a:latin typeface="Cambria Math" panose="02040503050406030204" pitchFamily="18" charset="0"/>
                            </a:rPr>
                            <m:t>𝒕</m:t>
                          </m:r>
                        </m:e>
                      </m:acc>
                      <m:r>
                        <a:rPr lang="es-ES" sz="2600" b="1" i="1" dirty="0">
                          <a:solidFill>
                            <a:schemeClr val="bg1"/>
                          </a:solidFill>
                          <a:latin typeface="Cambria Math" panose="02040503050406030204" pitchFamily="18" charset="0"/>
                        </a:rPr>
                        <m:t>=</m:t>
                      </m:r>
                      <m:r>
                        <a:rPr lang="es-ES" sz="2600" i="1" dirty="0">
                          <a:solidFill>
                            <a:schemeClr val="bg1"/>
                          </a:solidFill>
                          <a:latin typeface="Cambria Math" panose="02040503050406030204" pitchFamily="18" charset="0"/>
                        </a:rPr>
                        <m:t>𝑎</m:t>
                      </m:r>
                      <m:acc>
                        <m:accPr>
                          <m:chr m:val="⃗"/>
                          <m:ctrlPr>
                            <a:rPr lang="es-ES" sz="2600" b="1" i="1" dirty="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𝑖</m:t>
                          </m:r>
                        </m:e>
                      </m:acc>
                      <m:r>
                        <a:rPr lang="es-ES" sz="2600" b="1" i="1" dirty="0">
                          <a:solidFill>
                            <a:schemeClr val="bg1"/>
                          </a:solidFill>
                          <a:latin typeface="Cambria Math" panose="02040503050406030204" pitchFamily="18" charset="0"/>
                        </a:rPr>
                        <m:t>+</m:t>
                      </m:r>
                      <m:r>
                        <a:rPr lang="es-ES" sz="2600" i="1" dirty="0">
                          <a:solidFill>
                            <a:schemeClr val="bg1"/>
                          </a:solidFill>
                          <a:latin typeface="Cambria Math" panose="02040503050406030204" pitchFamily="18" charset="0"/>
                        </a:rPr>
                        <m:t>𝑏</m:t>
                      </m:r>
                      <m:acc>
                        <m:accPr>
                          <m:chr m:val="⃗"/>
                          <m:ctrlPr>
                            <a:rPr lang="es-ES" sz="2600" b="1" i="1">
                              <a:solidFill>
                                <a:srgbClr val="00B050"/>
                              </a:solidFill>
                              <a:latin typeface="Cambria Math" panose="02040503050406030204" pitchFamily="18" charset="0"/>
                            </a:rPr>
                          </m:ctrlPr>
                        </m:accPr>
                        <m:e>
                          <m:r>
                            <a:rPr lang="es-ES" sz="2600" b="0" i="1" smtClean="0">
                              <a:solidFill>
                                <a:srgbClr val="00B050"/>
                              </a:solidFill>
                              <a:latin typeface="Cambria Math" panose="02040503050406030204" pitchFamily="18" charset="0"/>
                            </a:rPr>
                            <m:t>𝑖</m:t>
                          </m:r>
                        </m:e>
                      </m:acc>
                    </m:oMath>
                  </m:oMathPara>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483133"/>
                <a:ext cx="8647611" cy="1860957"/>
              </a:xfrm>
              <a:blipFill rotWithShape="0">
                <a:blip r:embed="rId3"/>
                <a:stretch>
                  <a:fillRect l="-1409" t="-5556" r="-105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609599" y="3344091"/>
                <a:ext cx="7675959" cy="1239827"/>
              </a:xfrm>
              <a:prstGeom prst="rect">
                <a:avLst/>
              </a:prstGeom>
              <a:solidFill>
                <a:schemeClr val="tx1">
                  <a:lumMod val="95000"/>
                </a:schemeClr>
              </a:solidFill>
            </p:spPr>
            <p:txBody>
              <a:bodyPr wrap="square">
                <a:spAutoFit/>
              </a:bodyPr>
              <a:lstStyle/>
              <a:p>
                <a:r>
                  <a:rPr lang="es-ES" b="1" dirty="0" smtClean="0">
                    <a:solidFill>
                      <a:schemeClr val="bg1"/>
                    </a:solidFill>
                  </a:rPr>
                  <a:t>Ej: escribir el vector </a:t>
                </a:r>
                <a14:m>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d>
                      <m:dPr>
                        <m:ctrlPr>
                          <a:rPr lang="es-ES" b="1" i="1" dirty="0" smtClean="0">
                            <a:solidFill>
                              <a:schemeClr val="bg1"/>
                            </a:solidFill>
                            <a:latin typeface="Cambria Math" panose="02040503050406030204" pitchFamily="18" charset="0"/>
                          </a:rPr>
                        </m:ctrlPr>
                      </m:dPr>
                      <m:e>
                        <m:r>
                          <a:rPr lang="es-ES" b="1" i="1" dirty="0" smtClean="0">
                            <a:solidFill>
                              <a:schemeClr val="bg1"/>
                            </a:solidFill>
                            <a:latin typeface="Cambria Math" panose="02040503050406030204" pitchFamily="18" charset="0"/>
                          </a:rPr>
                          <m:t>𝟒</m:t>
                        </m:r>
                        <m:r>
                          <a:rPr lang="es-ES" b="1" i="1" dirty="0" smtClean="0">
                            <a:solidFill>
                              <a:schemeClr val="bg1"/>
                            </a:solidFill>
                            <a:latin typeface="Cambria Math" panose="02040503050406030204" pitchFamily="18" charset="0"/>
                          </a:rPr>
                          <m:t>,</m:t>
                        </m:r>
                        <m:r>
                          <a:rPr lang="es-ES" b="1" i="1" dirty="0" smtClean="0">
                            <a:solidFill>
                              <a:schemeClr val="bg1"/>
                            </a:solidFill>
                            <a:latin typeface="Cambria Math" panose="02040503050406030204" pitchFamily="18" charset="0"/>
                          </a:rPr>
                          <m:t>𝟓</m:t>
                        </m:r>
                      </m:e>
                    </m:d>
                    <m:r>
                      <a:rPr lang="es-ES" b="1" i="1" dirty="0" smtClean="0">
                        <a:solidFill>
                          <a:schemeClr val="bg1"/>
                        </a:solidFill>
                        <a:latin typeface="Cambria Math" panose="02040503050406030204" pitchFamily="18" charset="0"/>
                      </a:rPr>
                      <m:t> </m:t>
                    </m:r>
                  </m:oMath>
                </a14:m>
                <a:r>
                  <a:rPr lang="es-ES" b="1" dirty="0" smtClean="0">
                    <a:solidFill>
                      <a:schemeClr val="bg1"/>
                    </a:solidFill>
                  </a:rPr>
                  <a:t>como combinación lineal de </a:t>
                </a:r>
                <a14:m>
                  <m:oMath xmlns:m="http://schemas.openxmlformats.org/officeDocument/2006/math">
                    <m:acc>
                      <m:accPr>
                        <m:chr m:val="⃗"/>
                        <m:ctrlPr>
                          <a:rPr lang="es-ES" b="1" i="1" dirty="0" smtClean="0">
                            <a:solidFill>
                              <a:srgbClr val="FF0000"/>
                            </a:solidFill>
                            <a:latin typeface="Cambria Math" panose="02040503050406030204" pitchFamily="18" charset="0"/>
                          </a:rPr>
                        </m:ctrlPr>
                      </m:accPr>
                      <m:e>
                        <m:r>
                          <a:rPr lang="es-ES" b="0" i="1" dirty="0" smtClean="0">
                            <a:solidFill>
                              <a:srgbClr val="FF0000"/>
                            </a:solidFill>
                            <a:latin typeface="Cambria Math" panose="02040503050406030204" pitchFamily="18" charset="0"/>
                          </a:rPr>
                          <m:t>𝑖</m:t>
                        </m:r>
                      </m:e>
                    </m:acc>
                  </m:oMath>
                </a14:m>
                <a:r>
                  <a:rPr lang="es-ES" b="1" dirty="0" smtClean="0">
                    <a:solidFill>
                      <a:schemeClr val="bg1"/>
                    </a:solidFill>
                  </a:rPr>
                  <a:t> y </a:t>
                </a:r>
                <a14:m>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0" i="1" smtClean="0">
                            <a:solidFill>
                              <a:srgbClr val="00B050"/>
                            </a:solidFill>
                            <a:latin typeface="Cambria Math" panose="02040503050406030204" pitchFamily="18" charset="0"/>
                          </a:rPr>
                          <m:t>𝑗</m:t>
                        </m:r>
                      </m:e>
                    </m:acc>
                  </m:oMath>
                </a14:m>
                <a:endParaRPr lang="es-ES" b="1" dirty="0" smtClean="0">
                  <a:solidFill>
                    <a:schemeClr val="bg1"/>
                  </a:solidFill>
                </a:endParaRPr>
              </a:p>
              <a:p>
                <a:endParaRPr lang="es-ES" b="1" dirty="0" smtClean="0">
                  <a:solidFill>
                    <a:schemeClr val="bg1"/>
                  </a:solidFill>
                </a:endParaRPr>
              </a:p>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𝟒</m:t>
                      </m:r>
                      <m:r>
                        <a:rPr lang="es-ES" b="1" i="1" smtClean="0">
                          <a:solidFill>
                            <a:srgbClr val="0070C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𝟎</m:t>
                          </m:r>
                        </m:e>
                      </m:d>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𝟓</m:t>
                      </m:r>
                      <m:r>
                        <a:rPr lang="es-ES" b="1" i="1" smtClean="0">
                          <a:solidFill>
                            <a:srgbClr val="0070C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𝟎</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𝟏</m:t>
                          </m:r>
                        </m:e>
                      </m:d>
                      <m:r>
                        <a:rPr lang="es-ES" b="1" i="1" smtClean="0">
                          <a:solidFill>
                            <a:srgbClr val="00B050"/>
                          </a:solidFill>
                          <a:latin typeface="Cambria Math" panose="02040503050406030204" pitchFamily="18" charset="0"/>
                        </a:rPr>
                        <m:t>=</m:t>
                      </m:r>
                      <m:r>
                        <a:rPr lang="es-ES" b="1" i="1" smtClean="0">
                          <a:solidFill>
                            <a:srgbClr val="0070C0"/>
                          </a:solidFill>
                          <a:latin typeface="Cambria Math" panose="02040503050406030204" pitchFamily="18" charset="0"/>
                        </a:rPr>
                        <m:t>𝟒</m:t>
                      </m:r>
                      <m:r>
                        <a:rPr lang="es-ES" b="1" i="1" smtClean="0">
                          <a:solidFill>
                            <a:srgbClr val="0070C0"/>
                          </a:solidFill>
                          <a:latin typeface="Cambria Math" panose="02040503050406030204" pitchFamily="18" charset="0"/>
                        </a:rPr>
                        <m:t>·</m:t>
                      </m:r>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𝒊</m:t>
                          </m:r>
                        </m:e>
                      </m:acc>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𝟓</m:t>
                      </m:r>
                      <m:r>
                        <a:rPr lang="es-ES" b="1" i="1" smtClean="0">
                          <a:solidFill>
                            <a:srgbClr val="0070C0"/>
                          </a:solidFill>
                          <a:latin typeface="Cambria Math" panose="02040503050406030204" pitchFamily="18" charset="0"/>
                        </a:rPr>
                        <m:t>·</m:t>
                      </m:r>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𝒋</m:t>
                          </m:r>
                        </m:e>
                      </m:acc>
                    </m:oMath>
                  </m:oMathPara>
                </a14:m>
                <a:endParaRPr lang="es-ES" b="1" dirty="0" smtClean="0"/>
              </a:p>
              <a:p>
                <a:endParaRPr lang="es-ES" b="1" dirty="0" smtClean="0"/>
              </a:p>
            </p:txBody>
          </p:sp>
        </mc:Choice>
        <mc:Fallback xmlns="">
          <p:sp>
            <p:nvSpPr>
              <p:cNvPr id="26" name="Rectángulo 25"/>
              <p:cNvSpPr>
                <a:spLocks noRot="1" noChangeAspect="1" noMove="1" noResize="1" noEditPoints="1" noAdjustHandles="1" noChangeArrowheads="1" noChangeShapeType="1" noTextEdit="1"/>
              </p:cNvSpPr>
              <p:nvPr/>
            </p:nvSpPr>
            <p:spPr>
              <a:xfrm>
                <a:off x="609599" y="3344091"/>
                <a:ext cx="7675959" cy="1239827"/>
              </a:xfrm>
              <a:prstGeom prst="rect">
                <a:avLst/>
              </a:prstGeom>
              <a:blipFill rotWithShape="0">
                <a:blip r:embed="rId4"/>
                <a:stretch>
                  <a:fillRect l="-635" t="-738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243839" y="4718551"/>
                <a:ext cx="8647611" cy="699872"/>
              </a:xfrm>
              <a:prstGeom prst="rect">
                <a:avLst/>
              </a:prstGeom>
              <a:solidFill>
                <a:schemeClr val="tx1">
                  <a:lumMod val="95000"/>
                </a:schemeClr>
              </a:solidFill>
            </p:spPr>
            <p:txBody>
              <a:bodyPr wrap="square">
                <a:spAutoFit/>
              </a:bodyPr>
              <a:lstStyle/>
              <a:p>
                <a:r>
                  <a:rPr lang="es-ES" b="1" i="1" dirty="0" smtClean="0">
                    <a:solidFill>
                      <a:srgbClr val="FF0000"/>
                    </a:solidFill>
                    <a:latin typeface="Cambria Math" panose="02040503050406030204" pitchFamily="18" charset="0"/>
                  </a:rPr>
                  <a:t>A los valores de </a:t>
                </a:r>
                <a14:m>
                  <m:oMath xmlns:m="http://schemas.openxmlformats.org/officeDocument/2006/math">
                    <m:r>
                      <a:rPr lang="es-ES" b="1" i="1" dirty="0" smtClean="0">
                        <a:solidFill>
                          <a:srgbClr val="FF0000"/>
                        </a:solidFill>
                        <a:latin typeface="Cambria Math" panose="02040503050406030204" pitchFamily="18" charset="0"/>
                      </a:rPr>
                      <m:t>𝒂</m:t>
                    </m:r>
                  </m:oMath>
                </a14:m>
                <a:r>
                  <a:rPr lang="es-ES" b="1" i="1" dirty="0" smtClean="0">
                    <a:solidFill>
                      <a:srgbClr val="FF0000"/>
                    </a:solidFill>
                    <a:latin typeface="Cambria Math" panose="02040503050406030204" pitchFamily="18" charset="0"/>
                  </a:rPr>
                  <a:t> y </a:t>
                </a:r>
                <a14:m>
                  <m:oMath xmlns:m="http://schemas.openxmlformats.org/officeDocument/2006/math">
                    <m:r>
                      <a:rPr lang="es-ES" b="1" i="1" dirty="0" smtClean="0">
                        <a:solidFill>
                          <a:srgbClr val="FF0000"/>
                        </a:solidFill>
                        <a:latin typeface="Cambria Math" panose="02040503050406030204" pitchFamily="18" charset="0"/>
                      </a:rPr>
                      <m:t>𝒃</m:t>
                    </m:r>
                  </m:oMath>
                </a14:m>
                <a:r>
                  <a:rPr lang="es-ES" b="1" i="1" dirty="0" smtClean="0">
                    <a:solidFill>
                      <a:srgbClr val="FF0000"/>
                    </a:solidFill>
                    <a:latin typeface="Cambria Math" panose="02040503050406030204" pitchFamily="18" charset="0"/>
                  </a:rPr>
                  <a:t> se les llama coordenadas del vector  </a:t>
                </a:r>
                <a14:m>
                  <m:oMath xmlns:m="http://schemas.openxmlformats.org/officeDocument/2006/math">
                    <m:acc>
                      <m:accPr>
                        <m:chr m:val="⃗"/>
                        <m:ctrlPr>
                          <a:rPr lang="es-ES" b="1" i="1" dirty="0" smtClean="0">
                            <a:solidFill>
                              <a:srgbClr val="FF0000"/>
                            </a:solidFill>
                            <a:latin typeface="Cambria Math" panose="02040503050406030204" pitchFamily="18" charset="0"/>
                          </a:rPr>
                        </m:ctrlPr>
                      </m:accPr>
                      <m:e>
                        <m:r>
                          <a:rPr lang="es-ES" b="1" i="1" dirty="0" smtClean="0">
                            <a:solidFill>
                              <a:srgbClr val="FF0000"/>
                            </a:solidFill>
                            <a:latin typeface="Cambria Math" panose="02040503050406030204" pitchFamily="18" charset="0"/>
                          </a:rPr>
                          <m:t>𝒕</m:t>
                        </m:r>
                      </m:e>
                    </m:acc>
                  </m:oMath>
                </a14:m>
                <a:r>
                  <a:rPr lang="es-ES" b="1" i="1" dirty="0" smtClean="0">
                    <a:solidFill>
                      <a:srgbClr val="FF0000"/>
                    </a:solidFill>
                    <a:latin typeface="Cambria Math" panose="02040503050406030204" pitchFamily="18" charset="0"/>
                  </a:rPr>
                  <a:t> en la base </a:t>
                </a:r>
                <a14:m>
                  <m:oMath xmlns:m="http://schemas.openxmlformats.org/officeDocument/2006/math">
                    <m:r>
                      <a:rPr lang="es-ES" b="1" i="1" dirty="0" smtClean="0">
                        <a:solidFill>
                          <a:srgbClr val="FF0000"/>
                        </a:solidFill>
                        <a:latin typeface="Cambria Math" panose="02040503050406030204" pitchFamily="18" charset="0"/>
                      </a:rPr>
                      <m:t>𝑩</m:t>
                    </m:r>
                    <m:r>
                      <a:rPr lang="es-ES" b="1" i="1" dirty="0" smtClean="0">
                        <a:solidFill>
                          <a:srgbClr val="FF0000"/>
                        </a:solidFill>
                        <a:latin typeface="Cambria Math" panose="02040503050406030204" pitchFamily="18" charset="0"/>
                      </a:rPr>
                      <m:t>=</m:t>
                    </m:r>
                    <m:d>
                      <m:dPr>
                        <m:begChr m:val="{"/>
                        <m:endChr m:val="}"/>
                        <m:ctrlPr>
                          <a:rPr lang="es-ES" b="1" i="1" dirty="0" smtClean="0">
                            <a:solidFill>
                              <a:srgbClr val="FF0000"/>
                            </a:solidFill>
                            <a:latin typeface="Cambria Math" panose="02040503050406030204" pitchFamily="18" charset="0"/>
                          </a:rPr>
                        </m:ctrlPr>
                      </m:dPr>
                      <m:e>
                        <m:acc>
                          <m:accPr>
                            <m:chr m:val="⃗"/>
                            <m:ctrlPr>
                              <a:rPr lang="es-ES" b="1" i="1" dirty="0" smtClean="0">
                                <a:solidFill>
                                  <a:srgbClr val="FF0000"/>
                                </a:solidFill>
                                <a:latin typeface="Cambria Math" panose="02040503050406030204" pitchFamily="18" charset="0"/>
                              </a:rPr>
                            </m:ctrlPr>
                          </m:accPr>
                          <m:e>
                            <m:r>
                              <a:rPr lang="es-ES" b="1" i="1" dirty="0" smtClean="0">
                                <a:solidFill>
                                  <a:srgbClr val="FF0000"/>
                                </a:solidFill>
                                <a:latin typeface="Cambria Math" panose="02040503050406030204" pitchFamily="18" charset="0"/>
                              </a:rPr>
                              <m:t>𝒊</m:t>
                            </m:r>
                          </m:e>
                        </m:acc>
                        <m:r>
                          <a:rPr lang="es-ES" b="1" i="1" dirty="0" smtClean="0">
                            <a:solidFill>
                              <a:srgbClr val="FF0000"/>
                            </a:solidFill>
                            <a:latin typeface="Cambria Math" panose="02040503050406030204" pitchFamily="18" charset="0"/>
                          </a:rPr>
                          <m:t>,</m:t>
                        </m:r>
                        <m:acc>
                          <m:accPr>
                            <m:chr m:val="⃗"/>
                            <m:ctrlPr>
                              <a:rPr lang="es-ES" b="1" i="1" dirty="0" smtClean="0">
                                <a:solidFill>
                                  <a:srgbClr val="FF0000"/>
                                </a:solidFill>
                                <a:latin typeface="Cambria Math" panose="02040503050406030204" pitchFamily="18" charset="0"/>
                              </a:rPr>
                            </m:ctrlPr>
                          </m:accPr>
                          <m:e>
                            <m:r>
                              <a:rPr lang="es-ES" b="1" i="1" dirty="0" smtClean="0">
                                <a:solidFill>
                                  <a:srgbClr val="FF0000"/>
                                </a:solidFill>
                                <a:latin typeface="Cambria Math" panose="02040503050406030204" pitchFamily="18" charset="0"/>
                              </a:rPr>
                              <m:t>𝒋</m:t>
                            </m:r>
                          </m:e>
                        </m:acc>
                      </m:e>
                    </m:d>
                  </m:oMath>
                </a14:m>
                <a:endParaRPr lang="es-ES" b="1" i="1" dirty="0" smtClean="0">
                  <a:solidFill>
                    <a:srgbClr val="FF0000"/>
                  </a:solidFill>
                  <a:latin typeface="Cambria Math" panose="02040503050406030204" pitchFamily="18" charset="0"/>
                </a:endParaRPr>
              </a:p>
              <a:p>
                <a:r>
                  <a:rPr lang="es-ES" b="1" i="1" dirty="0" smtClean="0">
                    <a:solidFill>
                      <a:srgbClr val="FF0000"/>
                    </a:solidFill>
                    <a:latin typeface="Cambria Math" panose="02040503050406030204" pitchFamily="18" charset="0"/>
                  </a:rPr>
                  <a:t>Obviamente, </a:t>
                </a:r>
                <a14:m>
                  <m:oMath xmlns:m="http://schemas.openxmlformats.org/officeDocument/2006/math">
                    <m:r>
                      <a:rPr lang="es-ES" b="1" i="1" dirty="0" smtClean="0">
                        <a:solidFill>
                          <a:srgbClr val="FF0000"/>
                        </a:solidFill>
                        <a:latin typeface="Cambria Math" panose="02040503050406030204" pitchFamily="18" charset="0"/>
                      </a:rPr>
                      <m:t>𝒂</m:t>
                    </m:r>
                    <m:r>
                      <a:rPr lang="es-ES" b="1" i="1" dirty="0" smtClean="0">
                        <a:solidFill>
                          <a:srgbClr val="FF0000"/>
                        </a:solidFill>
                        <a:latin typeface="Cambria Math" panose="02040503050406030204" pitchFamily="18" charset="0"/>
                      </a:rPr>
                      <m:t>=</m:t>
                    </m:r>
                    <m:r>
                      <a:rPr lang="es-ES" b="1" i="1" dirty="0" smtClean="0">
                        <a:solidFill>
                          <a:srgbClr val="FF0000"/>
                        </a:solidFill>
                        <a:latin typeface="Cambria Math" panose="02040503050406030204" pitchFamily="18" charset="0"/>
                      </a:rPr>
                      <m:t>𝟒</m:t>
                    </m:r>
                  </m:oMath>
                </a14:m>
                <a:r>
                  <a:rPr lang="es-ES" b="1" i="1" dirty="0" smtClean="0">
                    <a:solidFill>
                      <a:srgbClr val="FF0000"/>
                    </a:solidFill>
                    <a:latin typeface="Cambria Math" panose="02040503050406030204" pitchFamily="18" charset="0"/>
                  </a:rPr>
                  <a:t> y  </a:t>
                </a:r>
                <a14:m>
                  <m:oMath xmlns:m="http://schemas.openxmlformats.org/officeDocument/2006/math">
                    <m:r>
                      <a:rPr lang="es-ES" b="1" i="1" dirty="0" smtClean="0">
                        <a:solidFill>
                          <a:srgbClr val="FF0000"/>
                        </a:solidFill>
                        <a:latin typeface="Cambria Math" panose="02040503050406030204" pitchFamily="18" charset="0"/>
                      </a:rPr>
                      <m:t>𝒃</m:t>
                    </m:r>
                    <m:r>
                      <a:rPr lang="es-ES" b="1" i="1" dirty="0" smtClean="0">
                        <a:solidFill>
                          <a:srgbClr val="FF0000"/>
                        </a:solidFill>
                        <a:latin typeface="Cambria Math" panose="02040503050406030204" pitchFamily="18" charset="0"/>
                      </a:rPr>
                      <m:t>=</m:t>
                    </m:r>
                    <m:r>
                      <a:rPr lang="es-ES" b="1" i="1" dirty="0" smtClean="0">
                        <a:solidFill>
                          <a:srgbClr val="FF0000"/>
                        </a:solidFill>
                        <a:latin typeface="Cambria Math" panose="02040503050406030204" pitchFamily="18" charset="0"/>
                      </a:rPr>
                      <m:t>𝟓</m:t>
                    </m:r>
                  </m:oMath>
                </a14:m>
                <a:r>
                  <a:rPr lang="es-ES" b="1" i="1" dirty="0" smtClean="0">
                    <a:solidFill>
                      <a:srgbClr val="FF0000"/>
                    </a:solidFill>
                    <a:latin typeface="Cambria Math" panose="02040503050406030204" pitchFamily="18" charset="0"/>
                  </a:rPr>
                  <a:t> son las coordenadas de </a:t>
                </a:r>
                <a14:m>
                  <m:oMath xmlns:m="http://schemas.openxmlformats.org/officeDocument/2006/math">
                    <m:acc>
                      <m:accPr>
                        <m:chr m:val="⃗"/>
                        <m:ctrlPr>
                          <a:rPr lang="es-ES" b="1" i="1" dirty="0" smtClean="0">
                            <a:solidFill>
                              <a:srgbClr val="FF0000"/>
                            </a:solidFill>
                            <a:latin typeface="Cambria Math" panose="02040503050406030204" pitchFamily="18" charset="0"/>
                          </a:rPr>
                        </m:ctrlPr>
                      </m:accPr>
                      <m:e>
                        <m:r>
                          <a:rPr lang="es-ES" b="1" i="1" dirty="0" smtClean="0">
                            <a:solidFill>
                              <a:srgbClr val="FF0000"/>
                            </a:solidFill>
                            <a:latin typeface="Cambria Math" panose="02040503050406030204" pitchFamily="18" charset="0"/>
                          </a:rPr>
                          <m:t>𝒕</m:t>
                        </m:r>
                      </m:e>
                    </m:acc>
                  </m:oMath>
                </a14:m>
                <a:r>
                  <a:rPr lang="es-ES" b="1" i="1" dirty="0" smtClean="0">
                    <a:solidFill>
                      <a:srgbClr val="FF0000"/>
                    </a:solidFill>
                    <a:latin typeface="Cambria Math" panose="02040503050406030204" pitchFamily="18" charset="0"/>
                  </a:rPr>
                  <a:t> en la base </a:t>
                </a:r>
                <a14:m>
                  <m:oMath xmlns:m="http://schemas.openxmlformats.org/officeDocument/2006/math">
                    <m:r>
                      <a:rPr lang="es-ES" b="1" i="1" dirty="0">
                        <a:solidFill>
                          <a:srgbClr val="FF0000"/>
                        </a:solidFill>
                        <a:latin typeface="Cambria Math" panose="02040503050406030204" pitchFamily="18" charset="0"/>
                      </a:rPr>
                      <m:t>𝑩</m:t>
                    </m:r>
                    <m:r>
                      <a:rPr lang="es-ES" b="1" i="1" dirty="0">
                        <a:solidFill>
                          <a:srgbClr val="FF0000"/>
                        </a:solidFill>
                        <a:latin typeface="Cambria Math" panose="02040503050406030204" pitchFamily="18" charset="0"/>
                      </a:rPr>
                      <m:t>=</m:t>
                    </m:r>
                    <m:d>
                      <m:dPr>
                        <m:begChr m:val="{"/>
                        <m:endChr m:val="}"/>
                        <m:ctrlPr>
                          <a:rPr lang="es-ES" b="1" i="1" dirty="0">
                            <a:solidFill>
                              <a:srgbClr val="FF0000"/>
                            </a:solidFill>
                            <a:latin typeface="Cambria Math" panose="02040503050406030204" pitchFamily="18" charset="0"/>
                          </a:rPr>
                        </m:ctrlPr>
                      </m:dPr>
                      <m:e>
                        <m:acc>
                          <m:accPr>
                            <m:chr m:val="⃗"/>
                            <m:ctrlPr>
                              <a:rPr lang="es-ES" b="1" i="1" dirty="0">
                                <a:solidFill>
                                  <a:srgbClr val="FF0000"/>
                                </a:solidFill>
                                <a:latin typeface="Cambria Math" panose="02040503050406030204" pitchFamily="18" charset="0"/>
                              </a:rPr>
                            </m:ctrlPr>
                          </m:accPr>
                          <m:e>
                            <m:r>
                              <a:rPr lang="es-ES" b="1" i="1" dirty="0">
                                <a:solidFill>
                                  <a:srgbClr val="FF0000"/>
                                </a:solidFill>
                                <a:latin typeface="Cambria Math" panose="02040503050406030204" pitchFamily="18" charset="0"/>
                              </a:rPr>
                              <m:t>𝒊</m:t>
                            </m:r>
                          </m:e>
                        </m:acc>
                        <m:r>
                          <a:rPr lang="es-ES" b="1" i="1" dirty="0">
                            <a:solidFill>
                              <a:srgbClr val="FF0000"/>
                            </a:solidFill>
                            <a:latin typeface="Cambria Math" panose="02040503050406030204" pitchFamily="18" charset="0"/>
                          </a:rPr>
                          <m:t>,</m:t>
                        </m:r>
                        <m:acc>
                          <m:accPr>
                            <m:chr m:val="⃗"/>
                            <m:ctrlPr>
                              <a:rPr lang="es-ES" b="1" i="1" dirty="0">
                                <a:solidFill>
                                  <a:srgbClr val="FF0000"/>
                                </a:solidFill>
                                <a:latin typeface="Cambria Math" panose="02040503050406030204" pitchFamily="18" charset="0"/>
                              </a:rPr>
                            </m:ctrlPr>
                          </m:accPr>
                          <m:e>
                            <m:r>
                              <a:rPr lang="es-ES" b="1" i="1" dirty="0">
                                <a:solidFill>
                                  <a:srgbClr val="FF0000"/>
                                </a:solidFill>
                                <a:latin typeface="Cambria Math" panose="02040503050406030204" pitchFamily="18" charset="0"/>
                              </a:rPr>
                              <m:t>𝒋</m:t>
                            </m:r>
                          </m:e>
                        </m:acc>
                      </m:e>
                    </m:d>
                  </m:oMath>
                </a14:m>
                <a:endParaRPr lang="es-ES" b="1" dirty="0" smtClean="0">
                  <a:solidFill>
                    <a:srgbClr val="FF0000"/>
                  </a:solidFill>
                </a:endParaRPr>
              </a:p>
            </p:txBody>
          </p:sp>
        </mc:Choice>
        <mc:Fallback xmlns="">
          <p:sp>
            <p:nvSpPr>
              <p:cNvPr id="5" name="Rectángulo 4"/>
              <p:cNvSpPr>
                <a:spLocks noRot="1" noChangeAspect="1" noMove="1" noResize="1" noEditPoints="1" noAdjustHandles="1" noChangeArrowheads="1" noChangeShapeType="1" noTextEdit="1"/>
              </p:cNvSpPr>
              <p:nvPr/>
            </p:nvSpPr>
            <p:spPr>
              <a:xfrm>
                <a:off x="243839" y="4718551"/>
                <a:ext cx="8647611" cy="699872"/>
              </a:xfrm>
              <a:prstGeom prst="rect">
                <a:avLst/>
              </a:prstGeom>
              <a:blipFill rotWithShape="0">
                <a:blip r:embed="rId5"/>
                <a:stretch>
                  <a:fillRect l="-564" t="-12174" b="-9565"/>
                </a:stretch>
              </a:blipFill>
            </p:spPr>
            <p:txBody>
              <a:bodyPr/>
              <a:lstStyle/>
              <a:p>
                <a:r>
                  <a:rPr lang="es-ES">
                    <a:noFill/>
                  </a:rPr>
                  <a:t> </a:t>
                </a:r>
              </a:p>
            </p:txBody>
          </p:sp>
        </mc:Fallback>
      </mc:AlternateContent>
      <p:sp>
        <p:nvSpPr>
          <p:cNvPr id="6" name="Estrella de 7 puntas 5"/>
          <p:cNvSpPr/>
          <p:nvPr/>
        </p:nvSpPr>
        <p:spPr>
          <a:xfrm>
            <a:off x="8293185" y="0"/>
            <a:ext cx="850815" cy="850815"/>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4</a:t>
            </a:r>
            <a:endParaRPr lang="es-ES" b="1" dirty="0">
              <a:solidFill>
                <a:schemeClr val="bg1"/>
              </a:solidFill>
            </a:endParaRPr>
          </a:p>
        </p:txBody>
      </p:sp>
      <p:pic>
        <p:nvPicPr>
          <p:cNvPr id="7" name="Picture 4" descr="Resultado de imagen de nex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2127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4. </a:t>
            </a:r>
            <a:r>
              <a:rPr lang="es-ES" dirty="0">
                <a:solidFill>
                  <a:schemeClr val="bg1"/>
                </a:solidFill>
              </a:rPr>
              <a:t>Vector. </a:t>
            </a:r>
            <a:r>
              <a:rPr lang="es-ES" dirty="0" smtClean="0">
                <a:solidFill>
                  <a:schemeClr val="bg1"/>
                </a:solidFill>
              </a:rPr>
              <a:t>bases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483133"/>
                <a:ext cx="8647611" cy="1860957"/>
              </a:xfrm>
              <a:solidFill>
                <a:schemeClr val="tx1">
                  <a:lumMod val="95000"/>
                </a:schemeClr>
              </a:solidFill>
            </p:spPr>
            <p:txBody>
              <a:bodyPr>
                <a:normAutofit fontScale="85000" lnSpcReduction="10000"/>
              </a:bodyPr>
              <a:lstStyle/>
              <a:p>
                <a:pPr algn="just"/>
                <a:r>
                  <a:rPr lang="es-ES" sz="2600" dirty="0" smtClean="0">
                    <a:solidFill>
                      <a:schemeClr val="bg1"/>
                    </a:solidFill>
                  </a:rPr>
                  <a:t>En general, dos vectores se dice que son </a:t>
                </a:r>
                <a:r>
                  <a:rPr lang="es-ES" sz="2600" b="1" dirty="0" smtClean="0">
                    <a:solidFill>
                      <a:schemeClr val="bg1"/>
                    </a:solidFill>
                  </a:rPr>
                  <a:t>base</a:t>
                </a:r>
                <a:r>
                  <a:rPr lang="es-ES" sz="2600" dirty="0" smtClean="0">
                    <a:solidFill>
                      <a:schemeClr val="bg1"/>
                    </a:solidFill>
                  </a:rPr>
                  <a:t> si con ellos se puede escribir cualquier vector como combinación lineal de ambos. Es decir, si existen </a:t>
                </a:r>
                <a14:m>
                  <m:oMath xmlns:m="http://schemas.openxmlformats.org/officeDocument/2006/math">
                    <m:r>
                      <a:rPr lang="es-ES" sz="2600" b="1" i="1" smtClean="0">
                        <a:solidFill>
                          <a:srgbClr val="0070C0"/>
                        </a:solidFill>
                        <a:latin typeface="Cambria Math" panose="02040503050406030204" pitchFamily="18" charset="0"/>
                      </a:rPr>
                      <m:t>𝒂</m:t>
                    </m:r>
                  </m:oMath>
                </a14:m>
                <a:r>
                  <a:rPr lang="es-ES" sz="2600" dirty="0" smtClean="0">
                    <a:solidFill>
                      <a:schemeClr val="bg1"/>
                    </a:solidFill>
                  </a:rPr>
                  <a:t> y </a:t>
                </a:r>
                <a14:m>
                  <m:oMath xmlns:m="http://schemas.openxmlformats.org/officeDocument/2006/math">
                    <m:r>
                      <a:rPr lang="es-ES" sz="2600" b="1" i="1" smtClean="0">
                        <a:solidFill>
                          <a:srgbClr val="0070C0"/>
                        </a:solidFill>
                        <a:latin typeface="Cambria Math" panose="02040503050406030204" pitchFamily="18" charset="0"/>
                      </a:rPr>
                      <m:t>𝒃</m:t>
                    </m:r>
                  </m:oMath>
                </a14:m>
                <a:r>
                  <a:rPr lang="es-ES" sz="2600" dirty="0" smtClean="0">
                    <a:solidFill>
                      <a:schemeClr val="bg1"/>
                    </a:solidFill>
                  </a:rPr>
                  <a:t> de forma que cualquier vector </a:t>
                </a:r>
                <a14:m>
                  <m:oMath xmlns:m="http://schemas.openxmlformats.org/officeDocument/2006/math">
                    <m:acc>
                      <m:accPr>
                        <m:chr m:val="⃗"/>
                        <m:ctrlPr>
                          <a:rPr lang="es-ES" sz="2600" b="1" i="1">
                            <a:solidFill>
                              <a:srgbClr val="0070C0"/>
                            </a:solidFill>
                            <a:latin typeface="Cambria Math" panose="02040503050406030204" pitchFamily="18" charset="0"/>
                          </a:rPr>
                        </m:ctrlPr>
                      </m:accPr>
                      <m:e>
                        <m:r>
                          <a:rPr lang="es-ES" sz="2600" b="1" i="1">
                            <a:solidFill>
                              <a:srgbClr val="0070C0"/>
                            </a:solidFill>
                            <a:latin typeface="Cambria Math" panose="02040503050406030204" pitchFamily="18" charset="0"/>
                          </a:rPr>
                          <m:t>𝒕</m:t>
                        </m:r>
                      </m:e>
                    </m:acc>
                  </m:oMath>
                </a14:m>
                <a:r>
                  <a:rPr lang="es-ES" sz="2600" dirty="0" smtClean="0">
                    <a:solidFill>
                      <a:schemeClr val="bg1"/>
                    </a:solidFill>
                  </a:rPr>
                  <a:t> se pueda escribir como:</a:t>
                </a:r>
              </a:p>
              <a:p>
                <a:pPr marL="0" indent="0" algn="just">
                  <a:buNone/>
                </a:pPr>
                <a14:m>
                  <m:oMathPara xmlns:m="http://schemas.openxmlformats.org/officeDocument/2006/math">
                    <m:oMathParaPr>
                      <m:jc m:val="centerGroup"/>
                    </m:oMathParaPr>
                    <m:oMath xmlns:m="http://schemas.openxmlformats.org/officeDocument/2006/math">
                      <m:acc>
                        <m:accPr>
                          <m:chr m:val="⃗"/>
                          <m:ctrlPr>
                            <a:rPr lang="es-ES" sz="2600" b="1" i="1">
                              <a:solidFill>
                                <a:srgbClr val="0070C0"/>
                              </a:solidFill>
                              <a:latin typeface="Cambria Math" panose="02040503050406030204" pitchFamily="18" charset="0"/>
                            </a:rPr>
                          </m:ctrlPr>
                        </m:accPr>
                        <m:e>
                          <m:r>
                            <a:rPr lang="es-ES" sz="2600" b="1" i="1">
                              <a:solidFill>
                                <a:srgbClr val="0070C0"/>
                              </a:solidFill>
                              <a:latin typeface="Cambria Math" panose="02040503050406030204" pitchFamily="18" charset="0"/>
                            </a:rPr>
                            <m:t>𝒕</m:t>
                          </m:r>
                        </m:e>
                      </m:acc>
                      <m:r>
                        <a:rPr lang="es-ES" sz="2600" b="1" i="1" dirty="0">
                          <a:solidFill>
                            <a:schemeClr val="bg1"/>
                          </a:solidFill>
                          <a:latin typeface="Cambria Math" panose="02040503050406030204" pitchFamily="18" charset="0"/>
                        </a:rPr>
                        <m:t>=</m:t>
                      </m:r>
                      <m:r>
                        <a:rPr lang="es-ES" sz="2600" i="1" dirty="0">
                          <a:solidFill>
                            <a:schemeClr val="bg1"/>
                          </a:solidFill>
                          <a:latin typeface="Cambria Math" panose="02040503050406030204" pitchFamily="18" charset="0"/>
                        </a:rPr>
                        <m:t>𝑎</m:t>
                      </m:r>
                      <m:acc>
                        <m:accPr>
                          <m:chr m:val="⃗"/>
                          <m:ctrlPr>
                            <a:rPr lang="es-ES" sz="2600" b="1" i="1" dirty="0">
                              <a:solidFill>
                                <a:srgbClr val="FF0000"/>
                              </a:solidFill>
                              <a:latin typeface="Cambria Math" panose="02040503050406030204" pitchFamily="18" charset="0"/>
                            </a:rPr>
                          </m:ctrlPr>
                        </m:accPr>
                        <m:e>
                          <m:r>
                            <a:rPr lang="es-ES" sz="2600" i="1" dirty="0">
                              <a:solidFill>
                                <a:srgbClr val="FF0000"/>
                              </a:solidFill>
                              <a:latin typeface="Cambria Math" panose="02040503050406030204" pitchFamily="18" charset="0"/>
                            </a:rPr>
                            <m:t>𝑣</m:t>
                          </m:r>
                        </m:e>
                      </m:acc>
                      <m:r>
                        <a:rPr lang="es-ES" sz="2600" b="1" i="1" dirty="0">
                          <a:solidFill>
                            <a:schemeClr val="bg1"/>
                          </a:solidFill>
                          <a:latin typeface="Cambria Math" panose="02040503050406030204" pitchFamily="18" charset="0"/>
                        </a:rPr>
                        <m:t>+</m:t>
                      </m:r>
                      <m:r>
                        <a:rPr lang="es-ES" sz="2600" i="1" dirty="0">
                          <a:solidFill>
                            <a:schemeClr val="bg1"/>
                          </a:solidFill>
                          <a:latin typeface="Cambria Math" panose="02040503050406030204" pitchFamily="18" charset="0"/>
                        </a:rPr>
                        <m:t>𝑏</m:t>
                      </m:r>
                      <m:acc>
                        <m:accPr>
                          <m:chr m:val="⃗"/>
                          <m:ctrlPr>
                            <a:rPr lang="es-ES" sz="2600" b="1" i="1">
                              <a:solidFill>
                                <a:srgbClr val="00B050"/>
                              </a:solidFill>
                              <a:latin typeface="Cambria Math" panose="02040503050406030204" pitchFamily="18" charset="0"/>
                            </a:rPr>
                          </m:ctrlPr>
                        </m:accPr>
                        <m:e>
                          <m:r>
                            <a:rPr lang="es-ES" sz="2600" i="1">
                              <a:solidFill>
                                <a:srgbClr val="00B050"/>
                              </a:solidFill>
                              <a:latin typeface="Cambria Math" panose="02040503050406030204" pitchFamily="18" charset="0"/>
                            </a:rPr>
                            <m:t>𝑤</m:t>
                          </m:r>
                        </m:e>
                      </m:acc>
                    </m:oMath>
                  </m:oMathPara>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483133"/>
                <a:ext cx="8647611" cy="1860957"/>
              </a:xfrm>
              <a:blipFill rotWithShape="0">
                <a:blip r:embed="rId3"/>
                <a:stretch>
                  <a:fillRect l="-1198" t="-5229" r="-91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243839" y="3529646"/>
                <a:ext cx="8647611" cy="389081"/>
              </a:xfrm>
              <a:prstGeom prst="rect">
                <a:avLst/>
              </a:prstGeom>
              <a:solidFill>
                <a:schemeClr val="tx1">
                  <a:lumMod val="95000"/>
                </a:schemeClr>
              </a:solidFill>
            </p:spPr>
            <p:txBody>
              <a:bodyPr wrap="square">
                <a:spAutoFit/>
              </a:bodyPr>
              <a:lstStyle/>
              <a:p>
                <a:r>
                  <a:rPr lang="es-ES" b="1" dirty="0" smtClean="0">
                    <a:solidFill>
                      <a:schemeClr val="bg1"/>
                    </a:solidFill>
                  </a:rPr>
                  <a:t>Ej: escribir el vector </a:t>
                </a:r>
                <a14:m>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d>
                      <m:dPr>
                        <m:ctrlPr>
                          <a:rPr lang="es-ES" b="1" i="1" dirty="0" smtClean="0">
                            <a:solidFill>
                              <a:schemeClr val="bg1"/>
                            </a:solidFill>
                            <a:latin typeface="Cambria Math" panose="02040503050406030204" pitchFamily="18" charset="0"/>
                          </a:rPr>
                        </m:ctrlPr>
                      </m:dPr>
                      <m:e>
                        <m:r>
                          <a:rPr lang="es-ES" b="1" i="1" dirty="0" smtClean="0">
                            <a:solidFill>
                              <a:schemeClr val="bg1"/>
                            </a:solidFill>
                            <a:latin typeface="Cambria Math" panose="02040503050406030204" pitchFamily="18" charset="0"/>
                          </a:rPr>
                          <m:t>𝟓</m:t>
                        </m:r>
                        <m:r>
                          <a:rPr lang="es-ES" b="1" i="1" dirty="0" smtClean="0">
                            <a:solidFill>
                              <a:schemeClr val="bg1"/>
                            </a:solidFill>
                            <a:latin typeface="Cambria Math" panose="02040503050406030204" pitchFamily="18" charset="0"/>
                          </a:rPr>
                          <m:t>,</m:t>
                        </m:r>
                        <m:r>
                          <a:rPr lang="es-ES" b="1" i="1" dirty="0" smtClean="0">
                            <a:solidFill>
                              <a:schemeClr val="bg1"/>
                            </a:solidFill>
                            <a:latin typeface="Cambria Math" panose="02040503050406030204" pitchFamily="18" charset="0"/>
                          </a:rPr>
                          <m:t>𝟑</m:t>
                        </m:r>
                      </m:e>
                    </m:d>
                    <m:r>
                      <a:rPr lang="es-ES" b="1" i="1" dirty="0" smtClean="0">
                        <a:solidFill>
                          <a:schemeClr val="bg1"/>
                        </a:solidFill>
                        <a:latin typeface="Cambria Math" panose="02040503050406030204" pitchFamily="18" charset="0"/>
                      </a:rPr>
                      <m:t> </m:t>
                    </m:r>
                  </m:oMath>
                </a14:m>
                <a:r>
                  <a:rPr lang="es-ES" b="1" dirty="0" smtClean="0">
                    <a:solidFill>
                      <a:schemeClr val="bg1"/>
                    </a:solidFill>
                  </a:rPr>
                  <a:t>como combinación lineal de </a:t>
                </a:r>
                <a14:m>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r>
                      <a:rPr lang="es-ES" b="1" i="1" smtClean="0">
                        <a:solidFill>
                          <a:srgbClr val="FF000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𝟑</m:t>
                        </m:r>
                      </m:e>
                    </m:d>
                  </m:oMath>
                </a14:m>
                <a:r>
                  <a:rPr lang="es-ES" b="1" dirty="0" smtClean="0"/>
                  <a:t> </a:t>
                </a:r>
                <a:r>
                  <a:rPr lang="es-ES" b="1" dirty="0" smtClean="0">
                    <a:solidFill>
                      <a:schemeClr val="bg1"/>
                    </a:solidFill>
                  </a:rPr>
                  <a:t>y</a:t>
                </a:r>
                <a:r>
                  <a:rPr lang="es-ES" b="1" dirty="0" smtClean="0"/>
                  <a:t> </a:t>
                </a:r>
                <a14:m>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r>
                      <a:rPr lang="es-ES" b="1" i="1" smtClean="0">
                        <a:solidFill>
                          <a:srgbClr val="00B05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𝟒</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𝟔</m:t>
                        </m:r>
                      </m:e>
                    </m:d>
                  </m:oMath>
                </a14:m>
                <a:endParaRPr lang="es-ES" b="1" dirty="0" smtClean="0">
                  <a:solidFill>
                    <a:schemeClr val="bg1"/>
                  </a:solidFill>
                </a:endParaRPr>
              </a:p>
            </p:txBody>
          </p:sp>
        </mc:Choice>
        <mc:Fallback xmlns="">
          <p:sp>
            <p:nvSpPr>
              <p:cNvPr id="26" name="Rectángulo 25"/>
              <p:cNvSpPr>
                <a:spLocks noRot="1" noChangeAspect="1" noMove="1" noResize="1" noEditPoints="1" noAdjustHandles="1" noChangeArrowheads="1" noChangeShapeType="1" noTextEdit="1"/>
              </p:cNvSpPr>
              <p:nvPr/>
            </p:nvSpPr>
            <p:spPr>
              <a:xfrm>
                <a:off x="243839" y="3529646"/>
                <a:ext cx="8647611" cy="389081"/>
              </a:xfrm>
              <a:prstGeom prst="rect">
                <a:avLst/>
              </a:prstGeom>
              <a:blipFill rotWithShape="0">
                <a:blip r:embed="rId4"/>
                <a:stretch>
                  <a:fillRect l="-564" t="-23438" b="-25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243838" y="3943173"/>
                <a:ext cx="8647611" cy="389081"/>
              </a:xfrm>
              <a:prstGeom prst="rect">
                <a:avLst/>
              </a:prstGeom>
              <a:solidFill>
                <a:schemeClr val="tx1">
                  <a:lumMod val="9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𝟑</m:t>
                          </m:r>
                        </m:e>
                      </m:d>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𝒃</m:t>
                      </m:r>
                      <m:r>
                        <a:rPr lang="es-ES" b="1" i="1" smtClean="0">
                          <a:solidFill>
                            <a:srgbClr val="0070C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𝟒</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𝟔</m:t>
                          </m:r>
                        </m:e>
                      </m:d>
                      <m:r>
                        <a:rPr lang="es-ES" b="1" i="1" smtClean="0">
                          <a:solidFill>
                            <a:srgbClr val="00B05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𝒂</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𝟑</m:t>
                          </m:r>
                          <m:r>
                            <a:rPr lang="es-ES" b="1" i="1" smtClean="0">
                              <a:solidFill>
                                <a:srgbClr val="FF0000"/>
                              </a:solidFill>
                              <a:latin typeface="Cambria Math" panose="02040503050406030204" pitchFamily="18" charset="0"/>
                            </a:rPr>
                            <m:t>𝒂</m:t>
                          </m:r>
                        </m:e>
                      </m:d>
                      <m:r>
                        <a:rPr lang="es-ES" b="1" i="1" smtClean="0">
                          <a:solidFill>
                            <a:srgbClr val="0070C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𝟒</m:t>
                          </m:r>
                          <m:r>
                            <a:rPr lang="es-ES" b="1" i="1" smtClean="0">
                              <a:solidFill>
                                <a:srgbClr val="00B050"/>
                              </a:solidFill>
                              <a:latin typeface="Cambria Math" panose="02040503050406030204" pitchFamily="18" charset="0"/>
                            </a:rPr>
                            <m:t>𝒃</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𝟔</m:t>
                          </m:r>
                          <m:r>
                            <a:rPr lang="es-ES" b="1" i="1" smtClean="0">
                              <a:solidFill>
                                <a:srgbClr val="00B050"/>
                              </a:solidFill>
                              <a:latin typeface="Cambria Math" panose="02040503050406030204" pitchFamily="18" charset="0"/>
                            </a:rPr>
                            <m:t>𝒃</m:t>
                          </m:r>
                        </m:e>
                      </m:d>
                      <m:r>
                        <a:rPr lang="es-ES" b="1" i="1" smtClean="0">
                          <a:solidFill>
                            <a:srgbClr val="0070C0"/>
                          </a:solidFill>
                          <a:latin typeface="Cambria Math" panose="02040503050406030204" pitchFamily="18" charset="0"/>
                        </a:rPr>
                        <m:t>=</m:t>
                      </m:r>
                      <m:d>
                        <m:dPr>
                          <m:ctrlPr>
                            <a:rPr lang="es-ES" b="1" i="1" smtClean="0">
                              <a:solidFill>
                                <a:srgbClr val="0070C0"/>
                              </a:solidFill>
                              <a:latin typeface="Cambria Math" panose="02040503050406030204" pitchFamily="18" charset="0"/>
                            </a:rPr>
                          </m:ctrlPr>
                        </m:dPr>
                        <m:e>
                          <m: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𝟒</m:t>
                          </m:r>
                          <m:r>
                            <a:rPr lang="es-ES" b="1" i="1" smtClean="0">
                              <a:solidFill>
                                <a:srgbClr val="0070C0"/>
                              </a:solidFill>
                              <a:latin typeface="Cambria Math" panose="02040503050406030204" pitchFamily="18" charset="0"/>
                            </a:rPr>
                            <m:t>𝒃</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𝟑</m:t>
                          </m:r>
                          <m: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𝟔</m:t>
                          </m:r>
                          <m:r>
                            <a:rPr lang="es-ES" b="1" i="1" smtClean="0">
                              <a:solidFill>
                                <a:srgbClr val="0070C0"/>
                              </a:solidFill>
                              <a:latin typeface="Cambria Math" panose="02040503050406030204" pitchFamily="18" charset="0"/>
                            </a:rPr>
                            <m:t>𝒃</m:t>
                          </m:r>
                        </m:e>
                      </m:d>
                      <m:r>
                        <a:rPr lang="es-ES" b="1" i="1" smtClean="0">
                          <a:solidFill>
                            <a:srgbClr val="0070C0"/>
                          </a:solidFill>
                          <a:latin typeface="Cambria Math" panose="02040503050406030204" pitchFamily="18" charset="0"/>
                        </a:rPr>
                        <m:t>=</m:t>
                      </m:r>
                      <m:d>
                        <m:dPr>
                          <m:ctrlPr>
                            <a:rPr lang="es-ES" b="1" i="1" smtClean="0">
                              <a:solidFill>
                                <a:srgbClr val="0070C0"/>
                              </a:solidFill>
                              <a:latin typeface="Cambria Math" panose="02040503050406030204" pitchFamily="18" charset="0"/>
                            </a:rPr>
                          </m:ctrlPr>
                        </m:dPr>
                        <m:e>
                          <m:r>
                            <a:rPr lang="es-ES" b="1" i="1" smtClean="0">
                              <a:solidFill>
                                <a:srgbClr val="0070C0"/>
                              </a:solidFill>
                              <a:latin typeface="Cambria Math" panose="02040503050406030204" pitchFamily="18" charset="0"/>
                            </a:rPr>
                            <m:t>𝟓</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𝟑</m:t>
                          </m:r>
                        </m:e>
                      </m:d>
                    </m:oMath>
                  </m:oMathPara>
                </a14:m>
                <a:endParaRPr lang="es-ES" b="1" dirty="0" smtClean="0"/>
              </a:p>
            </p:txBody>
          </p:sp>
        </mc:Choice>
        <mc:Fallback xmlns="">
          <p:sp>
            <p:nvSpPr>
              <p:cNvPr id="5" name="Rectángulo 4"/>
              <p:cNvSpPr>
                <a:spLocks noRot="1" noChangeAspect="1" noMove="1" noResize="1" noEditPoints="1" noAdjustHandles="1" noChangeArrowheads="1" noChangeShapeType="1" noTextEdit="1"/>
              </p:cNvSpPr>
              <p:nvPr/>
            </p:nvSpPr>
            <p:spPr>
              <a:xfrm>
                <a:off x="243838" y="3943173"/>
                <a:ext cx="8647611" cy="389081"/>
              </a:xfrm>
              <a:prstGeom prst="rect">
                <a:avLst/>
              </a:prstGeom>
              <a:blipFill rotWithShape="0">
                <a:blip r:embed="rId5"/>
                <a:stretch>
                  <a:fillRect t="-2343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43837" y="4452625"/>
                <a:ext cx="8647611" cy="1371914"/>
              </a:xfrm>
              <a:prstGeom prst="rect">
                <a:avLst/>
              </a:prstGeom>
              <a:solidFill>
                <a:schemeClr val="tx1">
                  <a:lumMod val="95000"/>
                </a:schemeClr>
              </a:solidFill>
            </p:spPr>
            <p:txBody>
              <a:bodyPr wrap="square">
                <a:spAutoFit/>
              </a:bodyPr>
              <a:lstStyle/>
              <a:p>
                <a:r>
                  <a:rPr lang="es-ES" b="1" i="1" dirty="0" smtClean="0">
                    <a:solidFill>
                      <a:srgbClr val="0070C0"/>
                    </a:solidFill>
                    <a:latin typeface="Cambria Math" panose="02040503050406030204" pitchFamily="18" charset="0"/>
                  </a:rPr>
                  <a:t>Para que esto ocurra:</a:t>
                </a:r>
              </a:p>
              <a:p>
                <a:endParaRPr lang="es-ES" b="1" i="1" dirty="0" smtClean="0">
                  <a:solidFill>
                    <a:srgbClr val="0070C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s-ES" b="1" i="1" smtClean="0">
                              <a:solidFill>
                                <a:srgbClr val="0070C0"/>
                              </a:solidFill>
                              <a:latin typeface="Cambria Math" panose="02040503050406030204" pitchFamily="18" charset="0"/>
                            </a:rPr>
                          </m:ctrlPr>
                        </m:dPr>
                        <m:e>
                          <m:m>
                            <m:mPr>
                              <m:mcs>
                                <m:mc>
                                  <m:mcPr>
                                    <m:count m:val="1"/>
                                    <m:mcJc m:val="center"/>
                                  </m:mcPr>
                                </m:mc>
                              </m:mcs>
                              <m:ctrlPr>
                                <a:rPr lang="es-ES" b="1" i="1" smtClean="0">
                                  <a:solidFill>
                                    <a:srgbClr val="0070C0"/>
                                  </a:solidFill>
                                  <a:latin typeface="Cambria Math" panose="02040503050406030204" pitchFamily="18" charset="0"/>
                                </a:rPr>
                              </m:ctrlPr>
                            </m:mPr>
                            <m:mr>
                              <m:e>
                                <m:r>
                                  <m:rPr>
                                    <m:brk m:alnAt="7"/>
                                  </m:rP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𝟒</m:t>
                                </m:r>
                                <m:r>
                                  <a:rPr lang="es-ES" b="1" i="1" smtClean="0">
                                    <a:solidFill>
                                      <a:srgbClr val="0070C0"/>
                                    </a:solidFill>
                                    <a:latin typeface="Cambria Math" panose="02040503050406030204" pitchFamily="18" charset="0"/>
                                  </a:rPr>
                                  <m:t>𝒃</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𝟓</m:t>
                                </m:r>
                              </m:e>
                            </m:mr>
                            <m:mr>
                              <m:e>
                                <m:r>
                                  <a:rPr lang="es-ES" b="1" i="1" smtClean="0">
                                    <a:solidFill>
                                      <a:srgbClr val="0070C0"/>
                                    </a:solidFill>
                                    <a:latin typeface="Cambria Math" panose="02040503050406030204" pitchFamily="18" charset="0"/>
                                  </a:rPr>
                                  <m:t>𝟑</m:t>
                                </m:r>
                                <m: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𝟔</m:t>
                                </m:r>
                                <m:r>
                                  <a:rPr lang="es-ES" b="1" i="1" smtClean="0">
                                    <a:solidFill>
                                      <a:srgbClr val="0070C0"/>
                                    </a:solidFill>
                                    <a:latin typeface="Cambria Math" panose="02040503050406030204" pitchFamily="18" charset="0"/>
                                  </a:rPr>
                                  <m:t>𝒃</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𝟑</m:t>
                                </m:r>
                              </m:e>
                            </m:mr>
                          </m:m>
                        </m:e>
                      </m:d>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𝑺𝒊𝒔𝒕</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𝑬𝒒</m:t>
                      </m:r>
                      <m:r>
                        <a:rPr lang="es-ES" b="1" i="1" smtClean="0">
                          <a:solidFill>
                            <a:srgbClr val="0070C0"/>
                          </a:solidFill>
                          <a:latin typeface="Cambria Math" panose="02040503050406030204" pitchFamily="18" charset="0"/>
                        </a:rPr>
                        <m:t>.⇒…⇒</m:t>
                      </m:r>
                      <m:borderBox>
                        <m:borderBoxPr>
                          <m:ctrlPr>
                            <a:rPr lang="es-ES" b="1" i="1" smtClean="0">
                              <a:solidFill>
                                <a:srgbClr val="0070C0"/>
                              </a:solidFill>
                              <a:latin typeface="Cambria Math" panose="02040503050406030204" pitchFamily="18" charset="0"/>
                            </a:rPr>
                          </m:ctrlPr>
                        </m:borderBoxPr>
                        <m:e>
                          <m:d>
                            <m:dPr>
                              <m:begChr m:val="{"/>
                              <m:endChr m:val=""/>
                              <m:ctrlPr>
                                <a:rPr lang="es-ES" b="1" i="1" smtClean="0">
                                  <a:solidFill>
                                    <a:srgbClr val="0070C0"/>
                                  </a:solidFill>
                                  <a:latin typeface="Cambria Math" panose="02040503050406030204" pitchFamily="18" charset="0"/>
                                </a:rPr>
                              </m:ctrlPr>
                            </m:dPr>
                            <m:e>
                              <m:m>
                                <m:mPr>
                                  <m:mcs>
                                    <m:mc>
                                      <m:mcPr>
                                        <m:count m:val="1"/>
                                        <m:mcJc m:val="center"/>
                                      </m:mcPr>
                                    </m:mc>
                                  </m:mcs>
                                  <m:ctrlPr>
                                    <a:rPr lang="es-ES" b="1" i="1" smtClean="0">
                                      <a:solidFill>
                                        <a:srgbClr val="0070C0"/>
                                      </a:solidFill>
                                      <a:latin typeface="Cambria Math" panose="02040503050406030204" pitchFamily="18" charset="0"/>
                                    </a:rPr>
                                  </m:ctrlPr>
                                </m:mPr>
                                <m:mr>
                                  <m:e>
                                    <m: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𝟑</m:t>
                                    </m:r>
                                  </m:e>
                                </m:mr>
                                <m:mr>
                                  <m:e>
                                    <m:r>
                                      <a:rPr lang="es-ES" b="1" i="1" smtClean="0">
                                        <a:solidFill>
                                          <a:srgbClr val="0070C0"/>
                                        </a:solidFill>
                                        <a:latin typeface="Cambria Math" panose="02040503050406030204" pitchFamily="18" charset="0"/>
                                      </a:rPr>
                                      <m:t>𝒃</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𝟐</m:t>
                                    </m:r>
                                  </m:e>
                                </m:mr>
                              </m:m>
                            </m:e>
                          </m:d>
                        </m:e>
                      </m:borderBox>
                    </m:oMath>
                  </m:oMathPara>
                </a14:m>
                <a:endParaRPr lang="es-ES" b="1" dirty="0" smtClean="0"/>
              </a:p>
            </p:txBody>
          </p:sp>
        </mc:Choice>
        <mc:Fallback xmlns="">
          <p:sp>
            <p:nvSpPr>
              <p:cNvPr id="6" name="Rectángulo 5"/>
              <p:cNvSpPr>
                <a:spLocks noRot="1" noChangeAspect="1" noMove="1" noResize="1" noEditPoints="1" noAdjustHandles="1" noChangeArrowheads="1" noChangeShapeType="1" noTextEdit="1"/>
              </p:cNvSpPr>
              <p:nvPr/>
            </p:nvSpPr>
            <p:spPr>
              <a:xfrm>
                <a:off x="243837" y="4452625"/>
                <a:ext cx="8647611" cy="1371914"/>
              </a:xfrm>
              <a:prstGeom prst="rect">
                <a:avLst/>
              </a:prstGeom>
              <a:blipFill rotWithShape="0">
                <a:blip r:embed="rId6"/>
                <a:stretch>
                  <a:fillRect l="-564" t="-2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243837" y="5824539"/>
                <a:ext cx="8647611" cy="389081"/>
              </a:xfrm>
              <a:prstGeom prst="rect">
                <a:avLst/>
              </a:prstGeom>
              <a:solidFill>
                <a:schemeClr val="tx1">
                  <a:lumMod val="95000"/>
                </a:schemeClr>
              </a:solidFill>
            </p:spPr>
            <p:txBody>
              <a:bodyPr wrap="square">
                <a:spAutoFit/>
              </a:bodyPr>
              <a:lstStyle/>
              <a:p>
                <a:r>
                  <a:rPr lang="es-ES" b="1" i="1" dirty="0" smtClean="0">
                    <a:solidFill>
                      <a:srgbClr val="FF0000"/>
                    </a:solidFill>
                    <a:latin typeface="Cambria Math" panose="02040503050406030204" pitchFamily="18" charset="0"/>
                  </a:rPr>
                  <a:t>Los valores de  </a:t>
                </a:r>
                <a14:m>
                  <m:oMath xmlns:m="http://schemas.openxmlformats.org/officeDocument/2006/math">
                    <m:r>
                      <a:rPr lang="es-ES" b="1" i="1" smtClean="0">
                        <a:solidFill>
                          <a:srgbClr val="FF0000"/>
                        </a:solidFill>
                        <a:latin typeface="Cambria Math" panose="02040503050406030204" pitchFamily="18" charset="0"/>
                      </a:rPr>
                      <m:t>𝒂</m:t>
                    </m:r>
                  </m:oMath>
                </a14:m>
                <a:r>
                  <a:rPr lang="es-ES" b="1" dirty="0" smtClean="0">
                    <a:solidFill>
                      <a:srgbClr val="FF0000"/>
                    </a:solidFill>
                  </a:rPr>
                  <a:t> y </a:t>
                </a:r>
                <a14:m>
                  <m:oMath xmlns:m="http://schemas.openxmlformats.org/officeDocument/2006/math">
                    <m:r>
                      <a:rPr lang="es-ES" b="1" i="1" smtClean="0">
                        <a:solidFill>
                          <a:srgbClr val="FF0000"/>
                        </a:solidFill>
                        <a:latin typeface="Cambria Math" panose="02040503050406030204" pitchFamily="18" charset="0"/>
                      </a:rPr>
                      <m:t>𝒃</m:t>
                    </m:r>
                  </m:oMath>
                </a14:m>
                <a:r>
                  <a:rPr lang="es-ES" b="1" dirty="0" smtClean="0">
                    <a:solidFill>
                      <a:srgbClr val="FF0000"/>
                    </a:solidFill>
                  </a:rPr>
                  <a:t> se les llama las </a:t>
                </a:r>
                <a:r>
                  <a:rPr lang="es-ES" b="1" u="sng" dirty="0" smtClean="0">
                    <a:solidFill>
                      <a:srgbClr val="FF0000"/>
                    </a:solidFill>
                  </a:rPr>
                  <a:t>coordenadas del vector </a:t>
                </a:r>
                <a14:m>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𝒕</m:t>
                        </m:r>
                      </m:e>
                    </m:acc>
                  </m:oMath>
                </a14:m>
                <a:r>
                  <a:rPr lang="es-ES" b="1" dirty="0" smtClean="0">
                    <a:solidFill>
                      <a:srgbClr val="FF0000"/>
                    </a:solidFill>
                  </a:rPr>
                  <a:t> en la base </a:t>
                </a:r>
                <a14:m>
                  <m:oMath xmlns:m="http://schemas.openxmlformats.org/officeDocument/2006/math">
                    <m:r>
                      <a:rPr lang="es-ES" b="1" i="1" smtClean="0">
                        <a:solidFill>
                          <a:srgbClr val="FF0000"/>
                        </a:solidFill>
                        <a:latin typeface="Cambria Math" panose="02040503050406030204" pitchFamily="18" charset="0"/>
                      </a:rPr>
                      <m:t>𝑩</m:t>
                    </m:r>
                    <m:r>
                      <a:rPr lang="es-ES" b="1" i="1" smtClean="0">
                        <a:solidFill>
                          <a:srgbClr val="FF0000"/>
                        </a:solidFill>
                        <a:latin typeface="Cambria Math" panose="02040503050406030204" pitchFamily="18" charset="0"/>
                      </a:rPr>
                      <m:t>=</m:t>
                    </m:r>
                    <m:d>
                      <m:dPr>
                        <m:begChr m:val="{"/>
                        <m:endChr m:val="}"/>
                        <m:ctrlPr>
                          <a:rPr lang="es-ES" b="1" i="1" smtClean="0">
                            <a:solidFill>
                              <a:srgbClr val="FF0000"/>
                            </a:solidFill>
                            <a:latin typeface="Cambria Math" panose="02040503050406030204" pitchFamily="18" charset="0"/>
                          </a:rPr>
                        </m:ctrlPr>
                      </m:dPr>
                      <m:e>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r>
                          <a:rPr lang="es-ES" b="1" i="1" dirty="0" smtClean="0">
                            <a:solidFill>
                              <a:srgbClr val="FF0000"/>
                            </a:solidFill>
                            <a:latin typeface="Cambria Math" panose="02040503050406030204" pitchFamily="18" charset="0"/>
                          </a:rPr>
                          <m:t>,</m:t>
                        </m:r>
                        <m:acc>
                          <m:accPr>
                            <m:chr m:val="⃗"/>
                            <m:ctrlPr>
                              <a:rPr lang="es-ES" b="1" i="1" dirty="0" smtClean="0">
                                <a:solidFill>
                                  <a:srgbClr val="FF0000"/>
                                </a:solidFill>
                                <a:latin typeface="Cambria Math" panose="02040503050406030204" pitchFamily="18" charset="0"/>
                              </a:rPr>
                            </m:ctrlPr>
                          </m:accPr>
                          <m:e>
                            <m:r>
                              <a:rPr lang="es-ES" b="1" i="1" dirty="0" smtClean="0">
                                <a:solidFill>
                                  <a:srgbClr val="FF0000"/>
                                </a:solidFill>
                                <a:latin typeface="Cambria Math" panose="02040503050406030204" pitchFamily="18" charset="0"/>
                              </a:rPr>
                              <m:t>𝒘</m:t>
                            </m:r>
                          </m:e>
                        </m:acc>
                      </m:e>
                    </m:d>
                  </m:oMath>
                </a14:m>
                <a:endParaRPr lang="es-ES" b="1" dirty="0" smtClean="0">
                  <a:solidFill>
                    <a:srgbClr val="FF0000"/>
                  </a:solidFill>
                </a:endParaRPr>
              </a:p>
            </p:txBody>
          </p:sp>
        </mc:Choice>
        <mc:Fallback xmlns="">
          <p:sp>
            <p:nvSpPr>
              <p:cNvPr id="7" name="Rectángulo 6"/>
              <p:cNvSpPr>
                <a:spLocks noRot="1" noChangeAspect="1" noMove="1" noResize="1" noEditPoints="1" noAdjustHandles="1" noChangeArrowheads="1" noChangeShapeType="1" noTextEdit="1"/>
              </p:cNvSpPr>
              <p:nvPr/>
            </p:nvSpPr>
            <p:spPr>
              <a:xfrm>
                <a:off x="243837" y="5824539"/>
                <a:ext cx="8647611" cy="389081"/>
              </a:xfrm>
              <a:prstGeom prst="rect">
                <a:avLst/>
              </a:prstGeom>
              <a:blipFill rotWithShape="0">
                <a:blip r:embed="rId7"/>
                <a:stretch>
                  <a:fillRect l="-564" t="-23438" b="-25000"/>
                </a:stretch>
              </a:blipFill>
            </p:spPr>
            <p:txBody>
              <a:bodyPr/>
              <a:lstStyle/>
              <a:p>
                <a:r>
                  <a:rPr lang="es-ES">
                    <a:noFill/>
                  </a:rPr>
                  <a:t> </a:t>
                </a:r>
              </a:p>
            </p:txBody>
          </p:sp>
        </mc:Fallback>
      </mc:AlternateContent>
      <p:sp>
        <p:nvSpPr>
          <p:cNvPr id="8" name="Estrella de 7 puntas 7"/>
          <p:cNvSpPr/>
          <p:nvPr/>
        </p:nvSpPr>
        <p:spPr>
          <a:xfrm>
            <a:off x="8293185" y="0"/>
            <a:ext cx="850815" cy="850815"/>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3</a:t>
            </a:r>
            <a:endParaRPr lang="es-ES" b="1" dirty="0">
              <a:solidFill>
                <a:schemeClr val="bg1"/>
              </a:solidFill>
            </a:endParaRPr>
          </a:p>
        </p:txBody>
      </p:sp>
      <p:pic>
        <p:nvPicPr>
          <p:cNvPr id="9" name="Picture 4" descr="Resultado de imagen de nex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879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4</a:t>
            </a:r>
            <a:r>
              <a:rPr lang="es-ES" dirty="0" smtClean="0">
                <a:solidFill>
                  <a:schemeClr val="bg1"/>
                </a:solidFill>
              </a:rPr>
              <a:t>. </a:t>
            </a:r>
            <a:r>
              <a:rPr lang="es-ES" dirty="0">
                <a:solidFill>
                  <a:schemeClr val="bg1"/>
                </a:solidFill>
              </a:rPr>
              <a:t>Vector. </a:t>
            </a:r>
            <a:r>
              <a:rPr lang="es-ES" dirty="0" smtClean="0">
                <a:solidFill>
                  <a:schemeClr val="bg1"/>
                </a:solidFill>
              </a:rPr>
              <a:t>bases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483133"/>
                <a:ext cx="8647611" cy="1860957"/>
              </a:xfrm>
              <a:solidFill>
                <a:schemeClr val="tx1">
                  <a:lumMod val="95000"/>
                </a:schemeClr>
              </a:solidFill>
            </p:spPr>
            <p:txBody>
              <a:bodyPr>
                <a:normAutofit fontScale="85000" lnSpcReduction="10000"/>
              </a:bodyPr>
              <a:lstStyle/>
              <a:p>
                <a:pPr algn="just"/>
                <a:r>
                  <a:rPr lang="es-ES" sz="2600" dirty="0" smtClean="0">
                    <a:solidFill>
                      <a:schemeClr val="bg1"/>
                    </a:solidFill>
                  </a:rPr>
                  <a:t>En general, dos vectores se dice que son </a:t>
                </a:r>
                <a:r>
                  <a:rPr lang="es-ES" sz="2600" b="1" dirty="0" smtClean="0">
                    <a:solidFill>
                      <a:schemeClr val="bg1"/>
                    </a:solidFill>
                  </a:rPr>
                  <a:t>base</a:t>
                </a:r>
                <a:r>
                  <a:rPr lang="es-ES" sz="2600" dirty="0" smtClean="0">
                    <a:solidFill>
                      <a:schemeClr val="bg1"/>
                    </a:solidFill>
                  </a:rPr>
                  <a:t> si con ellos se puede escribir cualquier vector como combinación lineal de ambos. Es decir, si existen </a:t>
                </a:r>
                <a14:m>
                  <m:oMath xmlns:m="http://schemas.openxmlformats.org/officeDocument/2006/math">
                    <m:r>
                      <a:rPr lang="es-ES" sz="2600" b="1" i="1" smtClean="0">
                        <a:solidFill>
                          <a:srgbClr val="0070C0"/>
                        </a:solidFill>
                        <a:latin typeface="Cambria Math" panose="02040503050406030204" pitchFamily="18" charset="0"/>
                      </a:rPr>
                      <m:t>𝒂</m:t>
                    </m:r>
                  </m:oMath>
                </a14:m>
                <a:r>
                  <a:rPr lang="es-ES" sz="2600" dirty="0" smtClean="0">
                    <a:solidFill>
                      <a:schemeClr val="bg1"/>
                    </a:solidFill>
                  </a:rPr>
                  <a:t> y </a:t>
                </a:r>
                <a14:m>
                  <m:oMath xmlns:m="http://schemas.openxmlformats.org/officeDocument/2006/math">
                    <m:r>
                      <a:rPr lang="es-ES" sz="2600" b="1" i="1" smtClean="0">
                        <a:solidFill>
                          <a:srgbClr val="0070C0"/>
                        </a:solidFill>
                        <a:latin typeface="Cambria Math" panose="02040503050406030204" pitchFamily="18" charset="0"/>
                      </a:rPr>
                      <m:t>𝒃</m:t>
                    </m:r>
                  </m:oMath>
                </a14:m>
                <a:r>
                  <a:rPr lang="es-ES" sz="2600" dirty="0" smtClean="0">
                    <a:solidFill>
                      <a:schemeClr val="bg1"/>
                    </a:solidFill>
                  </a:rPr>
                  <a:t> de forma que cualquier vector </a:t>
                </a:r>
                <a14:m>
                  <m:oMath xmlns:m="http://schemas.openxmlformats.org/officeDocument/2006/math">
                    <m:acc>
                      <m:accPr>
                        <m:chr m:val="⃗"/>
                        <m:ctrlPr>
                          <a:rPr lang="es-ES" sz="2600" b="1" i="1">
                            <a:solidFill>
                              <a:srgbClr val="0070C0"/>
                            </a:solidFill>
                            <a:latin typeface="Cambria Math" panose="02040503050406030204" pitchFamily="18" charset="0"/>
                          </a:rPr>
                        </m:ctrlPr>
                      </m:accPr>
                      <m:e>
                        <m:r>
                          <a:rPr lang="es-ES" sz="2600" b="1" i="1">
                            <a:solidFill>
                              <a:srgbClr val="0070C0"/>
                            </a:solidFill>
                            <a:latin typeface="Cambria Math" panose="02040503050406030204" pitchFamily="18" charset="0"/>
                          </a:rPr>
                          <m:t>𝒕</m:t>
                        </m:r>
                      </m:e>
                    </m:acc>
                  </m:oMath>
                </a14:m>
                <a:r>
                  <a:rPr lang="es-ES" sz="2600" dirty="0" smtClean="0">
                    <a:solidFill>
                      <a:schemeClr val="bg1"/>
                    </a:solidFill>
                  </a:rPr>
                  <a:t> se pueda escribir como:</a:t>
                </a:r>
              </a:p>
              <a:p>
                <a:pPr marL="0" indent="0" algn="just">
                  <a:buNone/>
                </a:pPr>
                <a14:m>
                  <m:oMathPara xmlns:m="http://schemas.openxmlformats.org/officeDocument/2006/math">
                    <m:oMathParaPr>
                      <m:jc m:val="centerGroup"/>
                    </m:oMathParaPr>
                    <m:oMath xmlns:m="http://schemas.openxmlformats.org/officeDocument/2006/math">
                      <m:acc>
                        <m:accPr>
                          <m:chr m:val="⃗"/>
                          <m:ctrlPr>
                            <a:rPr lang="es-ES" sz="2600" b="1" i="1">
                              <a:solidFill>
                                <a:srgbClr val="0070C0"/>
                              </a:solidFill>
                              <a:latin typeface="Cambria Math" panose="02040503050406030204" pitchFamily="18" charset="0"/>
                            </a:rPr>
                          </m:ctrlPr>
                        </m:accPr>
                        <m:e>
                          <m:r>
                            <a:rPr lang="es-ES" sz="2600" b="1" i="1">
                              <a:solidFill>
                                <a:srgbClr val="0070C0"/>
                              </a:solidFill>
                              <a:latin typeface="Cambria Math" panose="02040503050406030204" pitchFamily="18" charset="0"/>
                            </a:rPr>
                            <m:t>𝒕</m:t>
                          </m:r>
                        </m:e>
                      </m:acc>
                      <m:r>
                        <a:rPr lang="es-ES" sz="2600" b="1" i="1" dirty="0">
                          <a:solidFill>
                            <a:schemeClr val="bg1"/>
                          </a:solidFill>
                          <a:latin typeface="Cambria Math" panose="02040503050406030204" pitchFamily="18" charset="0"/>
                        </a:rPr>
                        <m:t>=</m:t>
                      </m:r>
                      <m:r>
                        <a:rPr lang="es-ES" sz="2600" i="1" dirty="0">
                          <a:solidFill>
                            <a:schemeClr val="bg1"/>
                          </a:solidFill>
                          <a:latin typeface="Cambria Math" panose="02040503050406030204" pitchFamily="18" charset="0"/>
                        </a:rPr>
                        <m:t>𝑎</m:t>
                      </m:r>
                      <m:acc>
                        <m:accPr>
                          <m:chr m:val="⃗"/>
                          <m:ctrlPr>
                            <a:rPr lang="es-ES" sz="2600" b="1" i="1" dirty="0">
                              <a:solidFill>
                                <a:srgbClr val="FF0000"/>
                              </a:solidFill>
                              <a:latin typeface="Cambria Math" panose="02040503050406030204" pitchFamily="18" charset="0"/>
                            </a:rPr>
                          </m:ctrlPr>
                        </m:accPr>
                        <m:e>
                          <m:r>
                            <a:rPr lang="es-ES" sz="2600" i="1" dirty="0">
                              <a:solidFill>
                                <a:srgbClr val="FF0000"/>
                              </a:solidFill>
                              <a:latin typeface="Cambria Math" panose="02040503050406030204" pitchFamily="18" charset="0"/>
                            </a:rPr>
                            <m:t>𝑣</m:t>
                          </m:r>
                        </m:e>
                      </m:acc>
                      <m:r>
                        <a:rPr lang="es-ES" sz="2600" b="1" i="1" dirty="0">
                          <a:solidFill>
                            <a:schemeClr val="bg1"/>
                          </a:solidFill>
                          <a:latin typeface="Cambria Math" panose="02040503050406030204" pitchFamily="18" charset="0"/>
                        </a:rPr>
                        <m:t>+</m:t>
                      </m:r>
                      <m:r>
                        <a:rPr lang="es-ES" sz="2600" i="1" dirty="0">
                          <a:solidFill>
                            <a:schemeClr val="bg1"/>
                          </a:solidFill>
                          <a:latin typeface="Cambria Math" panose="02040503050406030204" pitchFamily="18" charset="0"/>
                        </a:rPr>
                        <m:t>𝑏</m:t>
                      </m:r>
                      <m:acc>
                        <m:accPr>
                          <m:chr m:val="⃗"/>
                          <m:ctrlPr>
                            <a:rPr lang="es-ES" sz="2600" b="1" i="1">
                              <a:solidFill>
                                <a:srgbClr val="00B050"/>
                              </a:solidFill>
                              <a:latin typeface="Cambria Math" panose="02040503050406030204" pitchFamily="18" charset="0"/>
                            </a:rPr>
                          </m:ctrlPr>
                        </m:accPr>
                        <m:e>
                          <m:r>
                            <a:rPr lang="es-ES" sz="2600" i="1">
                              <a:solidFill>
                                <a:srgbClr val="00B050"/>
                              </a:solidFill>
                              <a:latin typeface="Cambria Math" panose="02040503050406030204" pitchFamily="18" charset="0"/>
                            </a:rPr>
                            <m:t>𝑤</m:t>
                          </m:r>
                        </m:e>
                      </m:acc>
                    </m:oMath>
                  </m:oMathPara>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483133"/>
                <a:ext cx="8647611" cy="1860957"/>
              </a:xfrm>
              <a:blipFill rotWithShape="0">
                <a:blip r:embed="rId3"/>
                <a:stretch>
                  <a:fillRect l="-1198" t="-5229" r="-91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243839" y="3529646"/>
                <a:ext cx="8647611" cy="389081"/>
              </a:xfrm>
              <a:prstGeom prst="rect">
                <a:avLst/>
              </a:prstGeom>
              <a:solidFill>
                <a:schemeClr val="tx1">
                  <a:lumMod val="95000"/>
                </a:schemeClr>
              </a:solidFill>
            </p:spPr>
            <p:txBody>
              <a:bodyPr wrap="square">
                <a:spAutoFit/>
              </a:bodyPr>
              <a:lstStyle/>
              <a:p>
                <a:r>
                  <a:rPr lang="es-ES" b="1" dirty="0" smtClean="0">
                    <a:solidFill>
                      <a:schemeClr val="bg1"/>
                    </a:solidFill>
                  </a:rPr>
                  <a:t>Ej: escribir el vector </a:t>
                </a:r>
                <a14:m>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d>
                      <m:dPr>
                        <m:ctrlPr>
                          <a:rPr lang="es-ES" b="1" i="1" dirty="0" smtClean="0">
                            <a:solidFill>
                              <a:schemeClr val="bg1"/>
                            </a:solidFill>
                            <a:latin typeface="Cambria Math" panose="02040503050406030204" pitchFamily="18" charset="0"/>
                          </a:rPr>
                        </m:ctrlPr>
                      </m:dPr>
                      <m:e>
                        <m:r>
                          <a:rPr lang="es-ES" b="1" i="1" dirty="0" smtClean="0">
                            <a:solidFill>
                              <a:schemeClr val="bg1"/>
                            </a:solidFill>
                            <a:latin typeface="Cambria Math" panose="02040503050406030204" pitchFamily="18" charset="0"/>
                          </a:rPr>
                          <m:t>𝟓</m:t>
                        </m:r>
                        <m:r>
                          <a:rPr lang="es-ES" b="1" i="1" dirty="0" smtClean="0">
                            <a:solidFill>
                              <a:schemeClr val="bg1"/>
                            </a:solidFill>
                            <a:latin typeface="Cambria Math" panose="02040503050406030204" pitchFamily="18" charset="0"/>
                          </a:rPr>
                          <m:t>,</m:t>
                        </m:r>
                        <m:r>
                          <a:rPr lang="es-ES" b="1" i="1" dirty="0" smtClean="0">
                            <a:solidFill>
                              <a:schemeClr val="bg1"/>
                            </a:solidFill>
                            <a:latin typeface="Cambria Math" panose="02040503050406030204" pitchFamily="18" charset="0"/>
                          </a:rPr>
                          <m:t>𝟑</m:t>
                        </m:r>
                      </m:e>
                    </m:d>
                    <m:r>
                      <a:rPr lang="es-ES" b="1" i="1" dirty="0" smtClean="0">
                        <a:solidFill>
                          <a:schemeClr val="bg1"/>
                        </a:solidFill>
                        <a:latin typeface="Cambria Math" panose="02040503050406030204" pitchFamily="18" charset="0"/>
                      </a:rPr>
                      <m:t> </m:t>
                    </m:r>
                  </m:oMath>
                </a14:m>
                <a:r>
                  <a:rPr lang="es-ES" b="1" dirty="0" smtClean="0">
                    <a:solidFill>
                      <a:schemeClr val="bg1"/>
                    </a:solidFill>
                  </a:rPr>
                  <a:t>como combinación lineal de </a:t>
                </a:r>
                <a14:m>
                  <m:oMath xmlns:m="http://schemas.openxmlformats.org/officeDocument/2006/math">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r>
                      <a:rPr lang="es-ES" b="1" i="1" smtClean="0">
                        <a:solidFill>
                          <a:srgbClr val="FF000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𝟑</m:t>
                        </m:r>
                      </m:e>
                    </m:d>
                  </m:oMath>
                </a14:m>
                <a:r>
                  <a:rPr lang="es-ES" b="1" dirty="0" smtClean="0"/>
                  <a:t> </a:t>
                </a:r>
                <a:r>
                  <a:rPr lang="es-ES" b="1" dirty="0" smtClean="0">
                    <a:solidFill>
                      <a:schemeClr val="bg1"/>
                    </a:solidFill>
                  </a:rPr>
                  <a:t>y</a:t>
                </a:r>
                <a:r>
                  <a:rPr lang="es-ES" b="1" dirty="0" smtClean="0"/>
                  <a:t> </a:t>
                </a:r>
                <a14:m>
                  <m:oMath xmlns:m="http://schemas.openxmlformats.org/officeDocument/2006/math">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r>
                      <a:rPr lang="es-ES" b="1" i="1" smtClean="0">
                        <a:solidFill>
                          <a:srgbClr val="00B05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𝟐</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𝟔</m:t>
                        </m:r>
                      </m:e>
                    </m:d>
                  </m:oMath>
                </a14:m>
                <a:endParaRPr lang="es-ES" b="1" dirty="0" smtClean="0">
                  <a:solidFill>
                    <a:schemeClr val="bg1"/>
                  </a:solidFill>
                </a:endParaRPr>
              </a:p>
            </p:txBody>
          </p:sp>
        </mc:Choice>
        <mc:Fallback xmlns="">
          <p:sp>
            <p:nvSpPr>
              <p:cNvPr id="26" name="Rectángulo 25"/>
              <p:cNvSpPr>
                <a:spLocks noRot="1" noChangeAspect="1" noMove="1" noResize="1" noEditPoints="1" noAdjustHandles="1" noChangeArrowheads="1" noChangeShapeType="1" noTextEdit="1"/>
              </p:cNvSpPr>
              <p:nvPr/>
            </p:nvSpPr>
            <p:spPr>
              <a:xfrm>
                <a:off x="243839" y="3529646"/>
                <a:ext cx="8647611" cy="389081"/>
              </a:xfrm>
              <a:prstGeom prst="rect">
                <a:avLst/>
              </a:prstGeom>
              <a:blipFill rotWithShape="0">
                <a:blip r:embed="rId4"/>
                <a:stretch>
                  <a:fillRect l="-564" t="-23438" b="-25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243838" y="3943173"/>
                <a:ext cx="8647611" cy="389081"/>
              </a:xfrm>
              <a:prstGeom prst="rect">
                <a:avLst/>
              </a:prstGeom>
              <a:solidFill>
                <a:schemeClr val="tx1">
                  <a:lumMod val="9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𝒕</m:t>
                          </m:r>
                        </m:e>
                      </m:acc>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𝟑</m:t>
                          </m:r>
                        </m:e>
                      </m:d>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𝒃</m:t>
                      </m:r>
                      <m:r>
                        <a:rPr lang="es-ES" b="1" i="1" smtClean="0">
                          <a:solidFill>
                            <a:srgbClr val="0070C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𝟐</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𝟔</m:t>
                          </m:r>
                        </m:e>
                      </m:d>
                      <m:r>
                        <a:rPr lang="es-ES" b="1" i="1" smtClean="0">
                          <a:solidFill>
                            <a:srgbClr val="00B05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𝒂</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𝟑</m:t>
                          </m:r>
                          <m:r>
                            <a:rPr lang="es-ES" b="1" i="1" smtClean="0">
                              <a:solidFill>
                                <a:srgbClr val="FF0000"/>
                              </a:solidFill>
                              <a:latin typeface="Cambria Math" panose="02040503050406030204" pitchFamily="18" charset="0"/>
                            </a:rPr>
                            <m:t>𝒂</m:t>
                          </m:r>
                        </m:e>
                      </m:d>
                      <m:r>
                        <a:rPr lang="es-ES" b="1" i="1" smtClean="0">
                          <a:solidFill>
                            <a:srgbClr val="0070C0"/>
                          </a:solidFill>
                          <a:latin typeface="Cambria Math" panose="02040503050406030204" pitchFamily="18" charset="0"/>
                        </a:rPr>
                        <m:t>+</m:t>
                      </m:r>
                      <m:d>
                        <m:dPr>
                          <m:ctrlPr>
                            <a:rPr lang="es-ES" b="1" i="1" smtClean="0">
                              <a:solidFill>
                                <a:srgbClr val="00B050"/>
                              </a:solidFill>
                              <a:latin typeface="Cambria Math" panose="02040503050406030204" pitchFamily="18" charset="0"/>
                            </a:rPr>
                          </m:ctrlPr>
                        </m:dPr>
                        <m:e>
                          <m:r>
                            <a:rPr lang="es-ES" b="1" i="1" smtClean="0">
                              <a:solidFill>
                                <a:srgbClr val="00B050"/>
                              </a:solidFill>
                              <a:latin typeface="Cambria Math" panose="02040503050406030204" pitchFamily="18" charset="0"/>
                            </a:rPr>
                            <m:t>𝟐</m:t>
                          </m:r>
                          <m:r>
                            <a:rPr lang="es-ES" b="1" i="1" smtClean="0">
                              <a:solidFill>
                                <a:srgbClr val="00B050"/>
                              </a:solidFill>
                              <a:latin typeface="Cambria Math" panose="02040503050406030204" pitchFamily="18" charset="0"/>
                            </a:rPr>
                            <m:t>𝒃</m:t>
                          </m:r>
                          <m:r>
                            <a:rPr lang="es-ES" b="1" i="1" smtClean="0">
                              <a:solidFill>
                                <a:srgbClr val="00B050"/>
                              </a:solidFill>
                              <a:latin typeface="Cambria Math" panose="02040503050406030204" pitchFamily="18" charset="0"/>
                            </a:rPr>
                            <m:t>,</m:t>
                          </m:r>
                          <m:r>
                            <a:rPr lang="es-ES" b="1" i="1" smtClean="0">
                              <a:solidFill>
                                <a:srgbClr val="00B050"/>
                              </a:solidFill>
                              <a:latin typeface="Cambria Math" panose="02040503050406030204" pitchFamily="18" charset="0"/>
                            </a:rPr>
                            <m:t>𝟔</m:t>
                          </m:r>
                          <m:r>
                            <a:rPr lang="es-ES" b="1" i="1" smtClean="0">
                              <a:solidFill>
                                <a:srgbClr val="00B050"/>
                              </a:solidFill>
                              <a:latin typeface="Cambria Math" panose="02040503050406030204" pitchFamily="18" charset="0"/>
                            </a:rPr>
                            <m:t>𝒃</m:t>
                          </m:r>
                        </m:e>
                      </m:d>
                      <m:r>
                        <a:rPr lang="es-ES" b="1" i="1" smtClean="0">
                          <a:solidFill>
                            <a:srgbClr val="0070C0"/>
                          </a:solidFill>
                          <a:latin typeface="Cambria Math" panose="02040503050406030204" pitchFamily="18" charset="0"/>
                        </a:rPr>
                        <m:t>=</m:t>
                      </m:r>
                      <m:d>
                        <m:dPr>
                          <m:ctrlPr>
                            <a:rPr lang="es-ES" b="1" i="1" smtClean="0">
                              <a:solidFill>
                                <a:srgbClr val="0070C0"/>
                              </a:solidFill>
                              <a:latin typeface="Cambria Math" panose="02040503050406030204" pitchFamily="18" charset="0"/>
                            </a:rPr>
                          </m:ctrlPr>
                        </m:dPr>
                        <m:e>
                          <m: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𝟐</m:t>
                          </m:r>
                          <m:r>
                            <a:rPr lang="es-ES" b="1" i="1" smtClean="0">
                              <a:solidFill>
                                <a:srgbClr val="0070C0"/>
                              </a:solidFill>
                              <a:latin typeface="Cambria Math" panose="02040503050406030204" pitchFamily="18" charset="0"/>
                            </a:rPr>
                            <m:t>𝒃</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𝟑</m:t>
                          </m:r>
                          <m: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𝟔</m:t>
                          </m:r>
                          <m:r>
                            <a:rPr lang="es-ES" b="1" i="1" smtClean="0">
                              <a:solidFill>
                                <a:srgbClr val="0070C0"/>
                              </a:solidFill>
                              <a:latin typeface="Cambria Math" panose="02040503050406030204" pitchFamily="18" charset="0"/>
                            </a:rPr>
                            <m:t>𝒃</m:t>
                          </m:r>
                        </m:e>
                      </m:d>
                      <m:r>
                        <a:rPr lang="es-ES" b="1" i="1" smtClean="0">
                          <a:solidFill>
                            <a:srgbClr val="0070C0"/>
                          </a:solidFill>
                          <a:latin typeface="Cambria Math" panose="02040503050406030204" pitchFamily="18" charset="0"/>
                        </a:rPr>
                        <m:t>=</m:t>
                      </m:r>
                      <m:d>
                        <m:dPr>
                          <m:ctrlPr>
                            <a:rPr lang="es-ES" b="1" i="1" smtClean="0">
                              <a:solidFill>
                                <a:srgbClr val="0070C0"/>
                              </a:solidFill>
                              <a:latin typeface="Cambria Math" panose="02040503050406030204" pitchFamily="18" charset="0"/>
                            </a:rPr>
                          </m:ctrlPr>
                        </m:dPr>
                        <m:e>
                          <m:r>
                            <a:rPr lang="es-ES" b="1" i="1" smtClean="0">
                              <a:solidFill>
                                <a:srgbClr val="0070C0"/>
                              </a:solidFill>
                              <a:latin typeface="Cambria Math" panose="02040503050406030204" pitchFamily="18" charset="0"/>
                            </a:rPr>
                            <m:t>𝟓</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𝟑</m:t>
                          </m:r>
                        </m:e>
                      </m:d>
                    </m:oMath>
                  </m:oMathPara>
                </a14:m>
                <a:endParaRPr lang="es-ES" b="1" dirty="0" smtClean="0"/>
              </a:p>
            </p:txBody>
          </p:sp>
        </mc:Choice>
        <mc:Fallback xmlns="">
          <p:sp>
            <p:nvSpPr>
              <p:cNvPr id="5" name="Rectángulo 4"/>
              <p:cNvSpPr>
                <a:spLocks noRot="1" noChangeAspect="1" noMove="1" noResize="1" noEditPoints="1" noAdjustHandles="1" noChangeArrowheads="1" noChangeShapeType="1" noTextEdit="1"/>
              </p:cNvSpPr>
              <p:nvPr/>
            </p:nvSpPr>
            <p:spPr>
              <a:xfrm>
                <a:off x="243838" y="3943173"/>
                <a:ext cx="8647611" cy="389081"/>
              </a:xfrm>
              <a:prstGeom prst="rect">
                <a:avLst/>
              </a:prstGeom>
              <a:blipFill rotWithShape="0">
                <a:blip r:embed="rId5"/>
                <a:stretch>
                  <a:fillRect t="-2343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43837" y="4452625"/>
                <a:ext cx="8647611" cy="1264192"/>
              </a:xfrm>
              <a:prstGeom prst="rect">
                <a:avLst/>
              </a:prstGeom>
              <a:solidFill>
                <a:schemeClr val="tx1">
                  <a:lumMod val="95000"/>
                </a:schemeClr>
              </a:solidFill>
            </p:spPr>
            <p:txBody>
              <a:bodyPr wrap="square">
                <a:spAutoFit/>
              </a:bodyPr>
              <a:lstStyle/>
              <a:p>
                <a:r>
                  <a:rPr lang="es-ES" b="1" i="1" dirty="0" smtClean="0">
                    <a:solidFill>
                      <a:srgbClr val="0070C0"/>
                    </a:solidFill>
                    <a:latin typeface="Cambria Math" panose="02040503050406030204" pitchFamily="18" charset="0"/>
                  </a:rPr>
                  <a:t>Para que esto ocurra:</a:t>
                </a:r>
              </a:p>
              <a:p>
                <a:endParaRPr lang="es-ES" b="1" i="1" dirty="0" smtClean="0">
                  <a:solidFill>
                    <a:srgbClr val="0070C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s-ES" b="1" i="1" smtClean="0">
                              <a:solidFill>
                                <a:srgbClr val="0070C0"/>
                              </a:solidFill>
                              <a:latin typeface="Cambria Math" panose="02040503050406030204" pitchFamily="18" charset="0"/>
                            </a:rPr>
                          </m:ctrlPr>
                        </m:dPr>
                        <m:e>
                          <m:m>
                            <m:mPr>
                              <m:mcs>
                                <m:mc>
                                  <m:mcPr>
                                    <m:count m:val="1"/>
                                    <m:mcJc m:val="center"/>
                                  </m:mcPr>
                                </m:mc>
                              </m:mcs>
                              <m:ctrlPr>
                                <a:rPr lang="es-ES" b="1" i="1" smtClean="0">
                                  <a:solidFill>
                                    <a:srgbClr val="0070C0"/>
                                  </a:solidFill>
                                  <a:latin typeface="Cambria Math" panose="02040503050406030204" pitchFamily="18" charset="0"/>
                                </a:rPr>
                              </m:ctrlPr>
                            </m:mPr>
                            <m:mr>
                              <m:e>
                                <m:r>
                                  <m:rPr>
                                    <m:brk m:alnAt="7"/>
                                  </m:rP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𝟐</m:t>
                                </m:r>
                                <m:r>
                                  <a:rPr lang="es-ES" b="1" i="1" smtClean="0">
                                    <a:solidFill>
                                      <a:srgbClr val="0070C0"/>
                                    </a:solidFill>
                                    <a:latin typeface="Cambria Math" panose="02040503050406030204" pitchFamily="18" charset="0"/>
                                  </a:rPr>
                                  <m:t>𝒃</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𝟓</m:t>
                                </m:r>
                              </m:e>
                            </m:mr>
                            <m:mr>
                              <m:e>
                                <m:r>
                                  <a:rPr lang="es-ES" b="1" i="1" smtClean="0">
                                    <a:solidFill>
                                      <a:srgbClr val="0070C0"/>
                                    </a:solidFill>
                                    <a:latin typeface="Cambria Math" panose="02040503050406030204" pitchFamily="18" charset="0"/>
                                  </a:rPr>
                                  <m:t>𝟑</m:t>
                                </m:r>
                                <m:r>
                                  <a:rPr lang="es-ES" b="1" i="1" smtClean="0">
                                    <a:solidFill>
                                      <a:srgbClr val="0070C0"/>
                                    </a:solidFill>
                                    <a:latin typeface="Cambria Math" panose="02040503050406030204" pitchFamily="18" charset="0"/>
                                  </a:rPr>
                                  <m:t>𝒂</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𝟔</m:t>
                                </m:r>
                                <m:r>
                                  <a:rPr lang="es-ES" b="1" i="1" smtClean="0">
                                    <a:solidFill>
                                      <a:srgbClr val="0070C0"/>
                                    </a:solidFill>
                                    <a:latin typeface="Cambria Math" panose="02040503050406030204" pitchFamily="18" charset="0"/>
                                  </a:rPr>
                                  <m:t>𝒃</m:t>
                                </m:r>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𝟑</m:t>
                                </m:r>
                              </m:e>
                            </m:mr>
                          </m:m>
                        </m:e>
                      </m:d>
                      <m:r>
                        <a:rPr lang="es-ES" b="1" i="1" smtClean="0">
                          <a:solidFill>
                            <a:srgbClr val="0070C0"/>
                          </a:solidFill>
                          <a:latin typeface="Cambria Math" panose="02040503050406030204" pitchFamily="18" charset="0"/>
                        </a:rPr>
                        <m:t>⇒</m:t>
                      </m:r>
                      <m:r>
                        <a:rPr lang="es-ES" b="1" i="1" smtClean="0">
                          <a:solidFill>
                            <a:srgbClr val="0070C0"/>
                          </a:solidFill>
                          <a:latin typeface="Cambria Math" panose="02040503050406030204" pitchFamily="18" charset="0"/>
                        </a:rPr>
                        <m:t>𝑺𝒊𝒔𝒕𝒆𝒎𝒂</m:t>
                      </m:r>
                      <m:r>
                        <a:rPr lang="es-ES" b="1" i="1" smtClean="0">
                          <a:solidFill>
                            <a:srgbClr val="0070C0"/>
                          </a:solidFill>
                          <a:latin typeface="Cambria Math" panose="02040503050406030204" pitchFamily="18" charset="0"/>
                        </a:rPr>
                        <m:t> </m:t>
                      </m:r>
                      <m:r>
                        <a:rPr lang="es-ES" b="1" i="1" smtClean="0">
                          <a:solidFill>
                            <a:srgbClr val="0070C0"/>
                          </a:solidFill>
                          <a:latin typeface="Cambria Math" panose="02040503050406030204" pitchFamily="18" charset="0"/>
                        </a:rPr>
                        <m:t>𝒊𝒏𝒄𝒐𝒎𝒑𝒂𝒕𝒊𝒃𝒍𝒆</m:t>
                      </m:r>
                      <m:r>
                        <a:rPr lang="es-ES" b="1" i="1" smtClean="0">
                          <a:solidFill>
                            <a:srgbClr val="0070C0"/>
                          </a:solidFill>
                          <a:latin typeface="Cambria Math" panose="02040503050406030204" pitchFamily="18" charset="0"/>
                        </a:rPr>
                        <m:t>. </m:t>
                      </m:r>
                      <m:acc>
                        <m:accPr>
                          <m:chr m:val="⃗"/>
                          <m:ctrlPr>
                            <a:rPr lang="es-ES" b="1" i="1" dirty="0" smtClean="0">
                              <a:solidFill>
                                <a:srgbClr val="FF0000"/>
                              </a:solidFill>
                              <a:latin typeface="Cambria Math" panose="02040503050406030204" pitchFamily="18" charset="0"/>
                            </a:rPr>
                          </m:ctrlPr>
                        </m:accPr>
                        <m:e>
                          <m:r>
                            <a:rPr lang="es-ES" i="1" dirty="0">
                              <a:solidFill>
                                <a:srgbClr val="FF0000"/>
                              </a:solidFill>
                              <a:latin typeface="Cambria Math" panose="02040503050406030204" pitchFamily="18" charset="0"/>
                            </a:rPr>
                            <m:t>𝑣</m:t>
                          </m:r>
                        </m:e>
                      </m:acc>
                      <m:r>
                        <a:rPr lang="es-ES" b="1" i="1" dirty="0" smtClean="0">
                          <a:solidFill>
                            <a:srgbClr val="FF0000"/>
                          </a:solidFill>
                          <a:latin typeface="Cambria Math" panose="02040503050406030204" pitchFamily="18" charset="0"/>
                        </a:rPr>
                        <m:t> </m:t>
                      </m:r>
                      <m:r>
                        <a:rPr lang="es-ES" b="1" i="1" dirty="0" smtClean="0">
                          <a:solidFill>
                            <a:schemeClr val="bg1"/>
                          </a:solidFill>
                          <a:latin typeface="Cambria Math" panose="02040503050406030204" pitchFamily="18" charset="0"/>
                        </a:rPr>
                        <m:t>𝒚</m:t>
                      </m:r>
                      <m:r>
                        <a:rPr lang="es-ES" b="1" i="1" dirty="0" smtClean="0">
                          <a:solidFill>
                            <a:schemeClr val="bg1"/>
                          </a:solidFill>
                          <a:latin typeface="Cambria Math" panose="02040503050406030204" pitchFamily="18" charset="0"/>
                        </a:rPr>
                        <m:t> </m:t>
                      </m:r>
                      <m:acc>
                        <m:accPr>
                          <m:chr m:val="⃗"/>
                          <m:ctrlPr>
                            <a:rPr lang="es-ES" b="1" i="1">
                              <a:solidFill>
                                <a:srgbClr val="00B050"/>
                              </a:solidFill>
                              <a:latin typeface="Cambria Math" panose="02040503050406030204" pitchFamily="18" charset="0"/>
                            </a:rPr>
                          </m:ctrlPr>
                        </m:accPr>
                        <m:e>
                          <m:r>
                            <a:rPr lang="es-ES" i="1">
                              <a:solidFill>
                                <a:srgbClr val="00B050"/>
                              </a:solidFill>
                              <a:latin typeface="Cambria Math" panose="02040503050406030204" pitchFamily="18" charset="0"/>
                            </a:rPr>
                            <m:t>𝑤</m:t>
                          </m:r>
                        </m:e>
                      </m:acc>
                      <m:r>
                        <a:rPr lang="es-ES" b="1" i="1" smtClean="0">
                          <a:solidFill>
                            <a:srgbClr val="00B050"/>
                          </a:solidFill>
                          <a:latin typeface="Cambria Math" panose="02040503050406030204" pitchFamily="18" charset="0"/>
                        </a:rPr>
                        <m:t> </m:t>
                      </m:r>
                      <m:r>
                        <a:rPr lang="es-ES" b="1" i="1" smtClean="0">
                          <a:solidFill>
                            <a:schemeClr val="bg1"/>
                          </a:solidFill>
                          <a:latin typeface="Cambria Math" panose="02040503050406030204" pitchFamily="18" charset="0"/>
                        </a:rPr>
                        <m:t>𝒏𝒐</m:t>
                      </m:r>
                      <m:r>
                        <a:rPr lang="es-ES" b="1" i="1" smtClean="0">
                          <a:solidFill>
                            <a:schemeClr val="bg1"/>
                          </a:solidFill>
                          <a:latin typeface="Cambria Math" panose="02040503050406030204" pitchFamily="18" charset="0"/>
                        </a:rPr>
                        <m:t> </m:t>
                      </m:r>
                      <m:r>
                        <a:rPr lang="es-ES" b="1" i="1" smtClean="0">
                          <a:solidFill>
                            <a:schemeClr val="bg1"/>
                          </a:solidFill>
                          <a:latin typeface="Cambria Math" panose="02040503050406030204" pitchFamily="18" charset="0"/>
                        </a:rPr>
                        <m:t>𝒔𝒐𝒏</m:t>
                      </m:r>
                      <m:r>
                        <a:rPr lang="es-ES" b="1" i="1" smtClean="0">
                          <a:solidFill>
                            <a:schemeClr val="bg1"/>
                          </a:solidFill>
                          <a:latin typeface="Cambria Math" panose="02040503050406030204" pitchFamily="18" charset="0"/>
                        </a:rPr>
                        <m:t> </m:t>
                      </m:r>
                      <m:r>
                        <a:rPr lang="es-ES" b="1" i="1" smtClean="0">
                          <a:solidFill>
                            <a:schemeClr val="bg1"/>
                          </a:solidFill>
                          <a:latin typeface="Cambria Math" panose="02040503050406030204" pitchFamily="18" charset="0"/>
                        </a:rPr>
                        <m:t>𝒃𝒂𝒔𝒆</m:t>
                      </m:r>
                    </m:oMath>
                  </m:oMathPara>
                </a14:m>
                <a:endParaRPr lang="es-ES" b="1" dirty="0" smtClean="0"/>
              </a:p>
            </p:txBody>
          </p:sp>
        </mc:Choice>
        <mc:Fallback xmlns="">
          <p:sp>
            <p:nvSpPr>
              <p:cNvPr id="6" name="Rectángulo 5"/>
              <p:cNvSpPr>
                <a:spLocks noRot="1" noChangeAspect="1" noMove="1" noResize="1" noEditPoints="1" noAdjustHandles="1" noChangeArrowheads="1" noChangeShapeType="1" noTextEdit="1"/>
              </p:cNvSpPr>
              <p:nvPr/>
            </p:nvSpPr>
            <p:spPr>
              <a:xfrm>
                <a:off x="243837" y="4452625"/>
                <a:ext cx="8647611" cy="1264192"/>
              </a:xfrm>
              <a:prstGeom prst="rect">
                <a:avLst/>
              </a:prstGeom>
              <a:blipFill rotWithShape="0">
                <a:blip r:embed="rId6"/>
                <a:stretch>
                  <a:fillRect l="-564" t="-2885"/>
                </a:stretch>
              </a:blipFill>
            </p:spPr>
            <p:txBody>
              <a:bodyPr/>
              <a:lstStyle/>
              <a:p>
                <a:r>
                  <a:rPr lang="es-ES">
                    <a:noFill/>
                  </a:rPr>
                  <a:t> </a:t>
                </a:r>
              </a:p>
            </p:txBody>
          </p:sp>
        </mc:Fallback>
      </mc:AlternateContent>
      <p:sp>
        <p:nvSpPr>
          <p:cNvPr id="7" name="Estrella de 7 puntas 6"/>
          <p:cNvSpPr/>
          <p:nvPr/>
        </p:nvSpPr>
        <p:spPr>
          <a:xfrm>
            <a:off x="8293185" y="0"/>
            <a:ext cx="850815" cy="850815"/>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2</a:t>
            </a:r>
            <a:endParaRPr lang="es-ES" b="1" dirty="0">
              <a:solidFill>
                <a:schemeClr val="bg1"/>
              </a:solidFill>
            </a:endParaRPr>
          </a:p>
        </p:txBody>
      </p:sp>
      <p:pic>
        <p:nvPicPr>
          <p:cNvPr id="8"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9366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09303" y="3529646"/>
            <a:ext cx="4158342" cy="3152491"/>
          </a:xfrm>
          <a:prstGeom prst="rect">
            <a:avLst/>
          </a:prstGeom>
        </p:spPr>
      </p:pic>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4</a:t>
            </a:r>
            <a:r>
              <a:rPr lang="es-ES" dirty="0" smtClean="0">
                <a:solidFill>
                  <a:schemeClr val="bg1"/>
                </a:solidFill>
              </a:rPr>
              <a:t>. </a:t>
            </a:r>
            <a:r>
              <a:rPr lang="es-ES" dirty="0">
                <a:solidFill>
                  <a:schemeClr val="bg1"/>
                </a:solidFill>
              </a:rPr>
              <a:t>Vector. </a:t>
            </a:r>
            <a:r>
              <a:rPr lang="es-ES" dirty="0" smtClean="0">
                <a:solidFill>
                  <a:schemeClr val="bg1"/>
                </a:solidFill>
              </a:rPr>
              <a:t>bases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483133"/>
                <a:ext cx="8647611" cy="1860957"/>
              </a:xfrm>
              <a:solidFill>
                <a:schemeClr val="tx1">
                  <a:lumMod val="95000"/>
                </a:schemeClr>
              </a:solidFill>
            </p:spPr>
            <p:txBody>
              <a:bodyPr>
                <a:normAutofit/>
              </a:bodyPr>
              <a:lstStyle/>
              <a:p>
                <a:pPr algn="just"/>
                <a:r>
                  <a:rPr lang="es-ES" sz="2600" dirty="0" smtClean="0">
                    <a:solidFill>
                      <a:schemeClr val="bg1"/>
                    </a:solidFill>
                  </a:rPr>
                  <a:t>Cuando dos vectores son </a:t>
                </a:r>
                <a:r>
                  <a:rPr lang="es-ES" sz="2600" u="sng" dirty="0" smtClean="0">
                    <a:solidFill>
                      <a:schemeClr val="bg1"/>
                    </a:solidFill>
                  </a:rPr>
                  <a:t>proporcionales</a:t>
                </a:r>
                <a:r>
                  <a:rPr lang="es-ES" sz="2600" dirty="0" smtClean="0">
                    <a:solidFill>
                      <a:schemeClr val="bg1"/>
                    </a:solidFill>
                  </a:rPr>
                  <a:t>, nunca son base</a:t>
                </a:r>
              </a:p>
              <a:p>
                <a:pPr algn="just"/>
                <a:r>
                  <a:rPr lang="es-ES" sz="2600" dirty="0" err="1" smtClean="0">
                    <a:solidFill>
                      <a:schemeClr val="bg1"/>
                    </a:solidFill>
                  </a:rPr>
                  <a:t>Ej</a:t>
                </a:r>
                <a:r>
                  <a:rPr lang="es-ES" sz="2600" dirty="0" smtClean="0">
                    <a:solidFill>
                      <a:schemeClr val="bg1"/>
                    </a:solidFill>
                  </a:rPr>
                  <a:t>: </a:t>
                </a:r>
                <a14:m>
                  <m:oMath xmlns:m="http://schemas.openxmlformats.org/officeDocument/2006/math">
                    <m:acc>
                      <m:accPr>
                        <m:chr m:val="⃗"/>
                        <m:ctrlPr>
                          <a:rPr lang="es-ES" sz="2800" b="1" i="1">
                            <a:solidFill>
                              <a:srgbClr val="FF0000"/>
                            </a:solidFill>
                            <a:latin typeface="Cambria Math" panose="02040503050406030204" pitchFamily="18" charset="0"/>
                          </a:rPr>
                        </m:ctrlPr>
                      </m:accPr>
                      <m:e>
                        <m:r>
                          <a:rPr lang="es-ES" sz="2800" b="1" i="1">
                            <a:solidFill>
                              <a:srgbClr val="FF0000"/>
                            </a:solidFill>
                            <a:latin typeface="Cambria Math" panose="02040503050406030204" pitchFamily="18" charset="0"/>
                          </a:rPr>
                          <m:t>𝒗</m:t>
                        </m:r>
                      </m:e>
                    </m:acc>
                    <m:r>
                      <a:rPr lang="es-ES" sz="2800" b="1" i="1">
                        <a:solidFill>
                          <a:srgbClr val="FF0000"/>
                        </a:solidFill>
                        <a:latin typeface="Cambria Math" panose="02040503050406030204" pitchFamily="18" charset="0"/>
                      </a:rPr>
                      <m:t>=</m:t>
                    </m:r>
                    <m:d>
                      <m:dPr>
                        <m:ctrlPr>
                          <a:rPr lang="es-ES" sz="2800" b="1" i="1">
                            <a:solidFill>
                              <a:srgbClr val="FF0000"/>
                            </a:solidFill>
                            <a:latin typeface="Cambria Math" panose="02040503050406030204" pitchFamily="18" charset="0"/>
                          </a:rPr>
                        </m:ctrlPr>
                      </m:dPr>
                      <m:e>
                        <m:r>
                          <a:rPr lang="es-ES" sz="2800" b="1" i="1">
                            <a:solidFill>
                              <a:srgbClr val="FF0000"/>
                            </a:solidFill>
                            <a:latin typeface="Cambria Math" panose="02040503050406030204" pitchFamily="18" charset="0"/>
                          </a:rPr>
                          <m:t>𝟏</m:t>
                        </m:r>
                        <m:r>
                          <a:rPr lang="es-ES" sz="2800" b="1" i="1">
                            <a:solidFill>
                              <a:srgbClr val="FF0000"/>
                            </a:solidFill>
                            <a:latin typeface="Cambria Math" panose="02040503050406030204" pitchFamily="18" charset="0"/>
                          </a:rPr>
                          <m:t>,</m:t>
                        </m:r>
                        <m:r>
                          <a:rPr lang="es-ES" sz="2800" b="1" i="1">
                            <a:solidFill>
                              <a:srgbClr val="FF0000"/>
                            </a:solidFill>
                            <a:latin typeface="Cambria Math" panose="02040503050406030204" pitchFamily="18" charset="0"/>
                          </a:rPr>
                          <m:t>𝟑</m:t>
                        </m:r>
                      </m:e>
                    </m:d>
                  </m:oMath>
                </a14:m>
                <a:r>
                  <a:rPr lang="es-ES" sz="2800" b="1" dirty="0"/>
                  <a:t> </a:t>
                </a:r>
                <a:r>
                  <a:rPr lang="es-ES" sz="2800" b="1" dirty="0">
                    <a:solidFill>
                      <a:schemeClr val="bg1"/>
                    </a:solidFill>
                  </a:rPr>
                  <a:t>y</a:t>
                </a:r>
                <a:r>
                  <a:rPr lang="es-ES" sz="2800" b="1" dirty="0"/>
                  <a:t> </a:t>
                </a:r>
                <a14:m>
                  <m:oMath xmlns:m="http://schemas.openxmlformats.org/officeDocument/2006/math">
                    <m:acc>
                      <m:accPr>
                        <m:chr m:val="⃗"/>
                        <m:ctrlPr>
                          <a:rPr lang="es-ES" sz="2800" b="1" i="1">
                            <a:solidFill>
                              <a:srgbClr val="00B050"/>
                            </a:solidFill>
                            <a:latin typeface="Cambria Math" panose="02040503050406030204" pitchFamily="18" charset="0"/>
                          </a:rPr>
                        </m:ctrlPr>
                      </m:accPr>
                      <m:e>
                        <m:r>
                          <a:rPr lang="es-ES" sz="2800" b="1" i="1">
                            <a:solidFill>
                              <a:srgbClr val="00B050"/>
                            </a:solidFill>
                            <a:latin typeface="Cambria Math" panose="02040503050406030204" pitchFamily="18" charset="0"/>
                          </a:rPr>
                          <m:t>𝒘</m:t>
                        </m:r>
                      </m:e>
                    </m:acc>
                    <m:r>
                      <a:rPr lang="es-ES" sz="2800" b="1" i="1">
                        <a:solidFill>
                          <a:srgbClr val="00B050"/>
                        </a:solidFill>
                        <a:latin typeface="Cambria Math" panose="02040503050406030204" pitchFamily="18" charset="0"/>
                      </a:rPr>
                      <m:t>=</m:t>
                    </m:r>
                    <m:d>
                      <m:dPr>
                        <m:ctrlPr>
                          <a:rPr lang="es-ES" sz="2800" b="1" i="1">
                            <a:solidFill>
                              <a:srgbClr val="00B050"/>
                            </a:solidFill>
                            <a:latin typeface="Cambria Math" panose="02040503050406030204" pitchFamily="18" charset="0"/>
                          </a:rPr>
                        </m:ctrlPr>
                      </m:dPr>
                      <m:e>
                        <m:r>
                          <a:rPr lang="es-ES" sz="2800" b="1" i="1">
                            <a:solidFill>
                              <a:srgbClr val="00B050"/>
                            </a:solidFill>
                            <a:latin typeface="Cambria Math" panose="02040503050406030204" pitchFamily="18" charset="0"/>
                          </a:rPr>
                          <m:t>𝟐</m:t>
                        </m:r>
                        <m:r>
                          <a:rPr lang="es-ES" sz="2800" b="1" i="1">
                            <a:solidFill>
                              <a:srgbClr val="00B050"/>
                            </a:solidFill>
                            <a:latin typeface="Cambria Math" panose="02040503050406030204" pitchFamily="18" charset="0"/>
                          </a:rPr>
                          <m:t>,</m:t>
                        </m:r>
                        <m:r>
                          <a:rPr lang="es-ES" sz="2800" b="1" i="1">
                            <a:solidFill>
                              <a:srgbClr val="00B050"/>
                            </a:solidFill>
                            <a:latin typeface="Cambria Math" panose="02040503050406030204" pitchFamily="18" charset="0"/>
                          </a:rPr>
                          <m:t>𝟔</m:t>
                        </m:r>
                      </m:e>
                    </m:d>
                  </m:oMath>
                </a14:m>
                <a:endParaRPr lang="es-ES" sz="26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800" b="1" i="1">
                              <a:solidFill>
                                <a:srgbClr val="00B050"/>
                              </a:solidFill>
                              <a:latin typeface="Cambria Math" panose="02040503050406030204" pitchFamily="18" charset="0"/>
                            </a:rPr>
                          </m:ctrlPr>
                        </m:accPr>
                        <m:e>
                          <m:r>
                            <a:rPr lang="es-ES" sz="2800" b="1" i="1">
                              <a:solidFill>
                                <a:srgbClr val="00B050"/>
                              </a:solidFill>
                              <a:latin typeface="Cambria Math" panose="02040503050406030204" pitchFamily="18" charset="0"/>
                            </a:rPr>
                            <m:t>𝒘</m:t>
                          </m:r>
                        </m:e>
                      </m:acc>
                      <m:r>
                        <a:rPr lang="es-ES" sz="2800" b="1" i="1" smtClean="0">
                          <a:solidFill>
                            <a:srgbClr val="00B050"/>
                          </a:solidFill>
                          <a:latin typeface="Cambria Math" panose="02040503050406030204" pitchFamily="18" charset="0"/>
                        </a:rPr>
                        <m:t>=</m:t>
                      </m:r>
                      <m:r>
                        <a:rPr lang="es-ES" sz="2800" b="1" i="1" smtClean="0">
                          <a:solidFill>
                            <a:srgbClr val="FF0000"/>
                          </a:solidFill>
                          <a:latin typeface="Cambria Math" panose="02040503050406030204" pitchFamily="18" charset="0"/>
                        </a:rPr>
                        <m:t>𝟐</m:t>
                      </m:r>
                      <m:acc>
                        <m:accPr>
                          <m:chr m:val="⃗"/>
                          <m:ctrlPr>
                            <a:rPr lang="es-ES" sz="2800" b="1" i="1">
                              <a:solidFill>
                                <a:srgbClr val="FF0000"/>
                              </a:solidFill>
                              <a:latin typeface="Cambria Math" panose="02040503050406030204" pitchFamily="18" charset="0"/>
                            </a:rPr>
                          </m:ctrlPr>
                        </m:accPr>
                        <m:e>
                          <m:r>
                            <a:rPr lang="es-ES" sz="2800" b="1" i="1">
                              <a:solidFill>
                                <a:srgbClr val="FF0000"/>
                              </a:solidFill>
                              <a:latin typeface="Cambria Math" panose="02040503050406030204" pitchFamily="18" charset="0"/>
                            </a:rPr>
                            <m:t>𝒗</m:t>
                          </m:r>
                        </m:e>
                      </m:acc>
                    </m:oMath>
                  </m:oMathPara>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483133"/>
                <a:ext cx="8647611" cy="1860957"/>
              </a:xfrm>
              <a:blipFill rotWithShape="0">
                <a:blip r:embed="rId6"/>
                <a:stretch>
                  <a:fillRect l="-1621" t="-4902"/>
                </a:stretch>
              </a:blipFill>
            </p:spPr>
            <p:txBody>
              <a:bodyPr/>
              <a:lstStyle/>
              <a:p>
                <a:r>
                  <a:rPr lang="es-ES">
                    <a:noFill/>
                  </a:rPr>
                  <a:t> </a:t>
                </a:r>
              </a:p>
            </p:txBody>
          </p:sp>
        </mc:Fallback>
      </mc:AlternateContent>
      <p:sp>
        <p:nvSpPr>
          <p:cNvPr id="12" name="Marcador de contenido 2"/>
          <p:cNvSpPr txBox="1">
            <a:spLocks/>
          </p:cNvSpPr>
          <p:nvPr/>
        </p:nvSpPr>
        <p:spPr>
          <a:xfrm>
            <a:off x="4863737" y="3448767"/>
            <a:ext cx="4027714" cy="1516970"/>
          </a:xfrm>
          <a:prstGeom prst="rect">
            <a:avLst/>
          </a:prstGeom>
          <a:solidFill>
            <a:schemeClr val="tx1">
              <a:lumMod val="95000"/>
            </a:schemeClr>
          </a:solidFill>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just"/>
            <a:r>
              <a:rPr lang="es-ES" sz="2600" dirty="0" smtClean="0">
                <a:solidFill>
                  <a:schemeClr val="bg1"/>
                </a:solidFill>
              </a:rPr>
              <a:t>Sólo puedo conseguir con ellos vectores que también sean paralelos a ellos.</a:t>
            </a:r>
          </a:p>
        </p:txBody>
      </p:sp>
      <p:cxnSp>
        <p:nvCxnSpPr>
          <p:cNvPr id="13" name="Conector recto de flecha 12"/>
          <p:cNvCxnSpPr/>
          <p:nvPr/>
        </p:nvCxnSpPr>
        <p:spPr>
          <a:xfrm flipV="1">
            <a:off x="1636127" y="4049486"/>
            <a:ext cx="697770" cy="207264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1622522" y="5105891"/>
            <a:ext cx="345615" cy="10162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1636127" y="4746171"/>
            <a:ext cx="1019987" cy="137595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ángulo 23"/>
              <p:cNvSpPr/>
              <p:nvPr/>
            </p:nvSpPr>
            <p:spPr>
              <a:xfrm>
                <a:off x="2432103" y="5099851"/>
                <a:ext cx="1545615" cy="4514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solidFill>
                                <a:srgbClr val="0070C0"/>
                              </a:solidFill>
                              <a:latin typeface="Cambria Math" panose="02040503050406030204" pitchFamily="18" charset="0"/>
                            </a:rPr>
                          </m:ctrlPr>
                        </m:accPr>
                        <m:e>
                          <m:r>
                            <a:rPr lang="es-ES" b="1" i="1" smtClean="0">
                              <a:solidFill>
                                <a:srgbClr val="0070C0"/>
                              </a:solidFill>
                              <a:latin typeface="Cambria Math" panose="02040503050406030204" pitchFamily="18" charset="0"/>
                            </a:rPr>
                            <m:t>𝒛</m:t>
                          </m:r>
                        </m:e>
                      </m:acc>
                      <m:limLow>
                        <m:limLowPr>
                          <m:ctrlPr>
                            <a:rPr lang="es-ES" b="1" i="1" smtClean="0">
                              <a:solidFill>
                                <a:schemeClr val="bg1"/>
                              </a:solidFill>
                              <a:latin typeface="Cambria Math" panose="02040503050406030204" pitchFamily="18" charset="0"/>
                            </a:rPr>
                          </m:ctrlPr>
                        </m:limLowPr>
                        <m:e>
                          <m:r>
                            <a:rPr lang="es-ES" b="1" i="1" smtClean="0">
                              <a:solidFill>
                                <a:schemeClr val="bg1"/>
                              </a:solidFill>
                              <a:latin typeface="Cambria Math" panose="02040503050406030204" pitchFamily="18" charset="0"/>
                            </a:rPr>
                            <m:t>=</m:t>
                          </m:r>
                        </m:e>
                        <m:lim>
                          <m:r>
                            <a:rPr lang="es-ES" b="1" i="1" smtClean="0">
                              <a:solidFill>
                                <a:schemeClr val="bg1"/>
                              </a:solidFill>
                              <a:latin typeface="Cambria Math" panose="02040503050406030204" pitchFamily="18" charset="0"/>
                            </a:rPr>
                            <m:t>?</m:t>
                          </m:r>
                        </m:lim>
                      </m:limLow>
                      <m:r>
                        <a:rPr lang="es-ES" b="1" i="1" smtClean="0">
                          <a:solidFill>
                            <a:schemeClr val="bg1"/>
                          </a:solidFill>
                          <a:latin typeface="Cambria Math" panose="02040503050406030204" pitchFamily="18" charset="0"/>
                        </a:rPr>
                        <m:t>𝒂</m:t>
                      </m:r>
                      <m:acc>
                        <m:accPr>
                          <m:chr m:val="⃗"/>
                          <m:ctrlPr>
                            <a:rPr lang="es-ES" b="1" i="1" smtClean="0">
                              <a:solidFill>
                                <a:srgbClr val="FF0000"/>
                              </a:solidFill>
                              <a:latin typeface="Cambria Math" panose="02040503050406030204" pitchFamily="18" charset="0"/>
                            </a:rPr>
                          </m:ctrlPr>
                        </m:accPr>
                        <m:e>
                          <m:r>
                            <a:rPr lang="es-ES" b="1" i="1" smtClean="0">
                              <a:solidFill>
                                <a:srgbClr val="FF0000"/>
                              </a:solidFill>
                              <a:latin typeface="Cambria Math" panose="02040503050406030204" pitchFamily="18" charset="0"/>
                            </a:rPr>
                            <m:t>𝒗</m:t>
                          </m:r>
                        </m:e>
                      </m:acc>
                      <m:r>
                        <a:rPr lang="es-ES" b="1" i="1" smtClean="0">
                          <a:solidFill>
                            <a:schemeClr val="bg1"/>
                          </a:solidFill>
                          <a:latin typeface="Cambria Math" panose="02040503050406030204" pitchFamily="18" charset="0"/>
                        </a:rPr>
                        <m:t>+</m:t>
                      </m:r>
                      <m:r>
                        <a:rPr lang="es-ES" b="1" i="1" smtClean="0">
                          <a:solidFill>
                            <a:schemeClr val="bg1"/>
                          </a:solidFill>
                          <a:latin typeface="Cambria Math" panose="02040503050406030204" pitchFamily="18" charset="0"/>
                        </a:rPr>
                        <m:t>𝒃</m:t>
                      </m:r>
                      <m:acc>
                        <m:accPr>
                          <m:chr m:val="⃗"/>
                          <m:ctrlPr>
                            <a:rPr lang="es-ES" b="1" i="1" smtClean="0">
                              <a:solidFill>
                                <a:srgbClr val="00B050"/>
                              </a:solidFill>
                              <a:latin typeface="Cambria Math" panose="02040503050406030204" pitchFamily="18" charset="0"/>
                            </a:rPr>
                          </m:ctrlPr>
                        </m:accPr>
                        <m:e>
                          <m:r>
                            <a:rPr lang="es-ES" b="1" i="1" smtClean="0">
                              <a:solidFill>
                                <a:srgbClr val="00B050"/>
                              </a:solidFill>
                              <a:latin typeface="Cambria Math" panose="02040503050406030204" pitchFamily="18" charset="0"/>
                            </a:rPr>
                            <m:t>𝒘</m:t>
                          </m:r>
                        </m:e>
                      </m:acc>
                    </m:oMath>
                  </m:oMathPara>
                </a14:m>
                <a:endParaRPr lang="es-ES" dirty="0"/>
              </a:p>
            </p:txBody>
          </p:sp>
        </mc:Choice>
        <mc:Fallback xmlns="">
          <p:sp>
            <p:nvSpPr>
              <p:cNvPr id="24" name="Rectángulo 23"/>
              <p:cNvSpPr>
                <a:spLocks noRot="1" noChangeAspect="1" noMove="1" noResize="1" noEditPoints="1" noAdjustHandles="1" noChangeArrowheads="1" noChangeShapeType="1" noTextEdit="1"/>
              </p:cNvSpPr>
              <p:nvPr/>
            </p:nvSpPr>
            <p:spPr>
              <a:xfrm>
                <a:off x="2432103" y="5099851"/>
                <a:ext cx="1545615" cy="451470"/>
              </a:xfrm>
              <a:prstGeom prst="rect">
                <a:avLst/>
              </a:prstGeom>
              <a:blipFill rotWithShape="0">
                <a:blip r:embed="rId5"/>
                <a:stretch>
                  <a:fillRect b="-2703"/>
                </a:stretch>
              </a:blipFill>
            </p:spPr>
            <p:txBody>
              <a:bodyPr/>
              <a:lstStyle/>
              <a:p>
                <a:r>
                  <a:rPr lang="es-ES">
                    <a:noFill/>
                  </a:rPr>
                  <a:t> </a:t>
                </a:r>
              </a:p>
            </p:txBody>
          </p:sp>
        </mc:Fallback>
      </mc:AlternateContent>
      <p:sp>
        <p:nvSpPr>
          <p:cNvPr id="10" name="Estrella de 7 puntas 9"/>
          <p:cNvSpPr/>
          <p:nvPr/>
        </p:nvSpPr>
        <p:spPr>
          <a:xfrm>
            <a:off x="8293185" y="0"/>
            <a:ext cx="850815" cy="850815"/>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1</a:t>
            </a:r>
            <a:endParaRPr lang="es-ES" b="1" dirty="0">
              <a:solidFill>
                <a:schemeClr val="bg1"/>
              </a:solidFill>
            </a:endParaRPr>
          </a:p>
        </p:txBody>
      </p:sp>
      <p:pic>
        <p:nvPicPr>
          <p:cNvPr id="11"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2616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09006" y="516482"/>
                <a:ext cx="7437119" cy="5013461"/>
              </a:xfrm>
              <a:solidFill>
                <a:schemeClr val="tx1">
                  <a:lumMod val="95000"/>
                </a:schemeClr>
              </a:solidFill>
            </p:spPr>
            <p:txBody>
              <a:bodyPr>
                <a:normAutofit/>
              </a:bodyPr>
              <a:lstStyle/>
              <a:p>
                <a:pPr algn="just"/>
                <a:r>
                  <a:rPr lang="es-ES" sz="2000" b="1" u="sng" dirty="0" smtClean="0">
                    <a:solidFill>
                      <a:schemeClr val="bg1"/>
                    </a:solidFill>
                  </a:rPr>
                  <a:t>Ejercicios</a:t>
                </a:r>
                <a:r>
                  <a:rPr lang="es-ES" sz="2000" dirty="0" smtClean="0">
                    <a:solidFill>
                      <a:schemeClr val="bg1"/>
                    </a:solidFill>
                  </a:rPr>
                  <a:t>:</a:t>
                </a:r>
              </a:p>
              <a:p>
                <a:pPr marL="0" indent="0" algn="just">
                  <a:buNone/>
                </a:pPr>
                <a:r>
                  <a:rPr lang="es-ES" sz="2000" dirty="0" smtClean="0">
                    <a:solidFill>
                      <a:schemeClr val="bg1"/>
                    </a:solidFill>
                  </a:rPr>
                  <a:t>1. Escribe el vector </a:t>
                </a:r>
                <a14:m>
                  <m:oMath xmlns:m="http://schemas.openxmlformats.org/officeDocument/2006/math">
                    <m:acc>
                      <m:accPr>
                        <m:chr m:val="⃗"/>
                        <m:ctrlPr>
                          <a:rPr lang="es-ES" sz="2000" b="1" i="1" dirty="0" smtClean="0">
                            <a:solidFill>
                              <a:schemeClr val="bg1"/>
                            </a:solidFill>
                            <a:latin typeface="Cambria Math" panose="02040503050406030204" pitchFamily="18" charset="0"/>
                          </a:rPr>
                        </m:ctrlPr>
                      </m:accPr>
                      <m:e>
                        <m:r>
                          <a:rPr lang="es-ES" sz="2000" b="1" i="1" dirty="0">
                            <a:solidFill>
                              <a:schemeClr val="bg1"/>
                            </a:solidFill>
                            <a:latin typeface="Cambria Math" panose="02040503050406030204" pitchFamily="18" charset="0"/>
                          </a:rPr>
                          <m:t>𝒕</m:t>
                        </m:r>
                      </m:e>
                    </m:acc>
                    <m:r>
                      <a:rPr lang="es-ES" sz="2000" b="0" i="1" dirty="0" smtClean="0">
                        <a:solidFill>
                          <a:schemeClr val="bg1"/>
                        </a:solidFill>
                        <a:latin typeface="Cambria Math" panose="02040503050406030204" pitchFamily="18" charset="0"/>
                      </a:rPr>
                      <m:t>=</m:t>
                    </m:r>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7,8</m:t>
                        </m:r>
                      </m:e>
                    </m:d>
                  </m:oMath>
                </a14:m>
                <a:r>
                  <a:rPr lang="es-ES" sz="2000" dirty="0" smtClean="0">
                    <a:solidFill>
                      <a:schemeClr val="bg1"/>
                    </a:solidFill>
                  </a:rPr>
                  <a:t> en la base </a:t>
                </a:r>
                <a14:m>
                  <m:oMath xmlns:m="http://schemas.openxmlformats.org/officeDocument/2006/math">
                    <m:r>
                      <a:rPr lang="es-ES" sz="2000" b="0" i="1" dirty="0" smtClean="0">
                        <a:solidFill>
                          <a:schemeClr val="bg1"/>
                        </a:solidFill>
                        <a:latin typeface="Cambria Math" panose="02040503050406030204" pitchFamily="18" charset="0"/>
                      </a:rPr>
                      <m:t>𝐵</m:t>
                    </m:r>
                    <m:r>
                      <a:rPr lang="es-ES" sz="2000" b="0" i="1" dirty="0" smtClean="0">
                        <a:solidFill>
                          <a:schemeClr val="bg1"/>
                        </a:solidFill>
                        <a:latin typeface="Cambria Math" panose="02040503050406030204" pitchFamily="18" charset="0"/>
                      </a:rPr>
                      <m:t>=</m:t>
                    </m:r>
                    <m:d>
                      <m:dPr>
                        <m:begChr m:val="{"/>
                        <m:endChr m:val="}"/>
                        <m:ctrlPr>
                          <a:rPr lang="es-ES" sz="2000" b="0" i="1" dirty="0" smtClean="0">
                            <a:solidFill>
                              <a:schemeClr val="bg1"/>
                            </a:solidFill>
                            <a:latin typeface="Cambria Math" panose="02040503050406030204" pitchFamily="18" charset="0"/>
                          </a:rPr>
                        </m:ctrlPr>
                      </m:dPr>
                      <m:e>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𝑢</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1,3</m:t>
                            </m:r>
                          </m:e>
                        </m:d>
                        <m:r>
                          <a:rPr lang="es-ES" sz="2000" b="0" i="1" dirty="0" smtClean="0">
                            <a:solidFill>
                              <a:schemeClr val="bg1"/>
                            </a:solidFill>
                            <a:latin typeface="Cambria Math" panose="02040503050406030204" pitchFamily="18" charset="0"/>
                          </a:rPr>
                          <m:t>,</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−2,4</m:t>
                            </m:r>
                          </m:e>
                        </m:d>
                      </m:e>
                    </m:d>
                  </m:oMath>
                </a14:m>
                <a:r>
                  <a:rPr lang="es-ES" sz="2000" dirty="0" smtClean="0">
                    <a:solidFill>
                      <a:schemeClr val="bg1"/>
                    </a:solidFill>
                  </a:rPr>
                  <a:t>. ¿Cuáles son las coordenadas del vector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𝑡</m:t>
                        </m:r>
                      </m:e>
                    </m:acc>
                  </m:oMath>
                </a14:m>
                <a:r>
                  <a:rPr lang="es-ES" sz="2000" dirty="0" smtClean="0">
                    <a:solidFill>
                      <a:schemeClr val="bg1"/>
                    </a:solidFill>
                  </a:rPr>
                  <a:t> en la base </a:t>
                </a:r>
                <a14:m>
                  <m:oMath xmlns:m="http://schemas.openxmlformats.org/officeDocument/2006/math">
                    <m:r>
                      <a:rPr lang="es-ES" sz="2000" b="0" i="1" dirty="0" smtClean="0">
                        <a:solidFill>
                          <a:schemeClr val="bg1"/>
                        </a:solidFill>
                        <a:latin typeface="Cambria Math" panose="02040503050406030204" pitchFamily="18" charset="0"/>
                      </a:rPr>
                      <m:t>𝐵</m:t>
                    </m:r>
                  </m:oMath>
                </a14:m>
                <a:r>
                  <a:rPr lang="es-ES" sz="2000" dirty="0" smtClean="0">
                    <a:solidFill>
                      <a:schemeClr val="bg1"/>
                    </a:solidFill>
                  </a:rPr>
                  <a:t>?</a:t>
                </a:r>
              </a:p>
              <a:p>
                <a:pPr marL="0" indent="0" algn="just">
                  <a:buNone/>
                </a:pPr>
                <a:r>
                  <a:rPr lang="es-ES" sz="2000" dirty="0" smtClean="0">
                    <a:solidFill>
                      <a:schemeClr val="bg1"/>
                    </a:solidFill>
                  </a:rPr>
                  <a:t>2. ¿Son base los vectores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1,4</m:t>
                        </m:r>
                      </m:e>
                    </m:d>
                  </m:oMath>
                </a14:m>
                <a:r>
                  <a:rPr lang="es-ES" sz="2000" dirty="0" smtClean="0">
                    <a:solidFill>
                      <a:schemeClr val="bg1"/>
                    </a:solidFill>
                  </a:rPr>
                  <a:t> y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𝑤</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m:t>
                        </m:r>
                        <m:f>
                          <m:fPr>
                            <m:ctrlPr>
                              <a:rPr lang="es-ES" sz="2000" b="0" i="1" dirty="0" smtClean="0">
                                <a:solidFill>
                                  <a:schemeClr val="bg1"/>
                                </a:solidFill>
                                <a:latin typeface="Cambria Math" panose="02040503050406030204" pitchFamily="18" charset="0"/>
                              </a:rPr>
                            </m:ctrlPr>
                          </m:fPr>
                          <m:num>
                            <m:r>
                              <a:rPr lang="es-ES" sz="2000" b="0" i="1" dirty="0" smtClean="0">
                                <a:solidFill>
                                  <a:schemeClr val="bg1"/>
                                </a:solidFill>
                                <a:latin typeface="Cambria Math" panose="02040503050406030204" pitchFamily="18" charset="0"/>
                              </a:rPr>
                              <m:t>1</m:t>
                            </m:r>
                          </m:num>
                          <m:den>
                            <m:r>
                              <a:rPr lang="es-ES" sz="2000" b="0" i="1" dirty="0" smtClean="0">
                                <a:solidFill>
                                  <a:schemeClr val="bg1"/>
                                </a:solidFill>
                                <a:latin typeface="Cambria Math" panose="02040503050406030204" pitchFamily="18" charset="0"/>
                              </a:rPr>
                              <m:t>2</m:t>
                            </m:r>
                          </m:den>
                        </m:f>
                        <m:r>
                          <a:rPr lang="es-ES" sz="2000" b="0" i="1" dirty="0" smtClean="0">
                            <a:solidFill>
                              <a:schemeClr val="bg1"/>
                            </a:solidFill>
                            <a:latin typeface="Cambria Math" panose="02040503050406030204" pitchFamily="18" charset="0"/>
                          </a:rPr>
                          <m:t>,−2</m:t>
                        </m:r>
                      </m:e>
                    </m:d>
                  </m:oMath>
                </a14:m>
                <a:r>
                  <a:rPr lang="es-ES" sz="2000" dirty="0" smtClean="0">
                    <a:solidFill>
                      <a:schemeClr val="bg1"/>
                    </a:solidFill>
                  </a:rPr>
                  <a:t>? Si lo son, escribe el vector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m:rPr>
                            <m:sty m:val="p"/>
                          </m:rPr>
                          <a:rPr lang="es-ES" sz="2000" b="0" i="0" dirty="0" smtClean="0">
                            <a:solidFill>
                              <a:schemeClr val="bg1"/>
                            </a:solidFill>
                            <a:latin typeface="Cambria Math" panose="02040503050406030204" pitchFamily="18" charset="0"/>
                          </a:rPr>
                          <m:t>t</m:t>
                        </m:r>
                      </m:e>
                    </m:acc>
                    <m:d>
                      <m:dPr>
                        <m:ctrlPr>
                          <a:rPr lang="es-ES" sz="2000" i="1" dirty="0">
                            <a:solidFill>
                              <a:schemeClr val="bg1"/>
                            </a:solidFill>
                            <a:latin typeface="Cambria Math" panose="02040503050406030204" pitchFamily="18" charset="0"/>
                          </a:rPr>
                        </m:ctrlPr>
                      </m:dPr>
                      <m:e>
                        <m:r>
                          <a:rPr lang="es-ES" sz="2000" i="1" dirty="0">
                            <a:solidFill>
                              <a:schemeClr val="bg1"/>
                            </a:solidFill>
                            <a:latin typeface="Cambria Math" panose="02040503050406030204" pitchFamily="18" charset="0"/>
                          </a:rPr>
                          <m:t>7,8</m:t>
                        </m:r>
                      </m:e>
                    </m:d>
                  </m:oMath>
                </a14:m>
                <a:r>
                  <a:rPr lang="es-ES" sz="2000" dirty="0" smtClean="0">
                    <a:solidFill>
                      <a:schemeClr val="bg1"/>
                    </a:solidFill>
                  </a:rPr>
                  <a:t> en esta base.</a:t>
                </a:r>
              </a:p>
              <a:p>
                <a:pPr marL="0" indent="0" algn="just">
                  <a:buNone/>
                </a:pPr>
                <a:r>
                  <a:rPr lang="es-ES" sz="2000" dirty="0" smtClean="0">
                    <a:solidFill>
                      <a:schemeClr val="bg1"/>
                    </a:solidFill>
                  </a:rPr>
                  <a:t>3. Determina el valor de </a:t>
                </a:r>
                <a14:m>
                  <m:oMath xmlns:m="http://schemas.openxmlformats.org/officeDocument/2006/math">
                    <m:r>
                      <a:rPr lang="es-ES" sz="2000" b="0" i="1" dirty="0" smtClean="0">
                        <a:solidFill>
                          <a:schemeClr val="bg1"/>
                        </a:solidFill>
                        <a:latin typeface="Cambria Math" panose="02040503050406030204" pitchFamily="18" charset="0"/>
                      </a:rPr>
                      <m:t>𝑘</m:t>
                    </m:r>
                  </m:oMath>
                </a14:m>
                <a:r>
                  <a:rPr lang="es-ES" sz="2000" dirty="0" smtClean="0">
                    <a:solidFill>
                      <a:schemeClr val="bg1"/>
                    </a:solidFill>
                  </a:rPr>
                  <a:t> para que los vectores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𝑢</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2,7</m:t>
                        </m:r>
                      </m:e>
                    </m:d>
                  </m:oMath>
                </a14:m>
                <a:r>
                  <a:rPr lang="es-ES" sz="2000" dirty="0" smtClean="0">
                    <a:solidFill>
                      <a:schemeClr val="bg1"/>
                    </a:solidFill>
                  </a:rPr>
                  <a:t> y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−1,</m:t>
                        </m:r>
                        <m:r>
                          <a:rPr lang="es-ES" sz="2000" b="0" i="1" dirty="0" smtClean="0">
                            <a:solidFill>
                              <a:schemeClr val="bg1"/>
                            </a:solidFill>
                            <a:latin typeface="Cambria Math" panose="02040503050406030204" pitchFamily="18" charset="0"/>
                          </a:rPr>
                          <m:t>𝑘</m:t>
                        </m:r>
                      </m:e>
                    </m:d>
                  </m:oMath>
                </a14:m>
                <a:r>
                  <a:rPr lang="es-ES" sz="2000" dirty="0" smtClean="0">
                    <a:solidFill>
                      <a:schemeClr val="bg1"/>
                    </a:solidFill>
                  </a:rPr>
                  <a:t> no sean base del espacio </a:t>
                </a:r>
                <a14:m>
                  <m:oMath xmlns:m="http://schemas.openxmlformats.org/officeDocument/2006/math">
                    <m:sSup>
                      <m:sSupPr>
                        <m:ctrlPr>
                          <a:rPr lang="es-ES" sz="2000" b="0" i="1" dirty="0" smtClean="0">
                            <a:solidFill>
                              <a:schemeClr val="bg1"/>
                            </a:solidFill>
                            <a:latin typeface="Cambria Math" panose="02040503050406030204" pitchFamily="18" charset="0"/>
                          </a:rPr>
                        </m:ctrlPr>
                      </m:sSupPr>
                      <m:e>
                        <m:r>
                          <a:rPr lang="es-ES" sz="2000" b="0" i="1" dirty="0" smtClean="0">
                            <a:solidFill>
                              <a:schemeClr val="bg1"/>
                            </a:solidFill>
                            <a:latin typeface="Cambria Math" panose="02040503050406030204" pitchFamily="18" charset="0"/>
                          </a:rPr>
                          <m:t>𝑉</m:t>
                        </m:r>
                      </m:e>
                      <m:sup>
                        <m:r>
                          <a:rPr lang="es-ES" sz="2000" b="0" i="1" dirty="0" smtClean="0">
                            <a:solidFill>
                              <a:schemeClr val="bg1"/>
                            </a:solidFill>
                            <a:latin typeface="Cambria Math" panose="02040503050406030204" pitchFamily="18" charset="0"/>
                          </a:rPr>
                          <m:t>2</m:t>
                        </m:r>
                      </m:sup>
                    </m:sSup>
                  </m:oMath>
                </a14:m>
                <a:r>
                  <a:rPr lang="es-ES" sz="2000" dirty="0" smtClean="0">
                    <a:solidFill>
                      <a:schemeClr val="bg1"/>
                    </a:solidFill>
                  </a:rPr>
                  <a:t>. Escoge un valor de </a:t>
                </a:r>
                <a14:m>
                  <m:oMath xmlns:m="http://schemas.openxmlformats.org/officeDocument/2006/math">
                    <m:r>
                      <a:rPr lang="es-ES" sz="2000" b="0" i="1" dirty="0" smtClean="0">
                        <a:solidFill>
                          <a:schemeClr val="bg1"/>
                        </a:solidFill>
                        <a:latin typeface="Cambria Math" panose="02040503050406030204" pitchFamily="18" charset="0"/>
                      </a:rPr>
                      <m:t>𝑘</m:t>
                    </m:r>
                  </m:oMath>
                </a14:m>
                <a:r>
                  <a:rPr lang="es-ES" sz="2000" dirty="0" smtClean="0">
                    <a:solidFill>
                      <a:schemeClr val="bg1"/>
                    </a:solidFill>
                  </a:rPr>
                  <a:t> para el cual sí sean base, y escribe el vector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𝑡</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−3,4</m:t>
                        </m:r>
                      </m:e>
                    </m:d>
                  </m:oMath>
                </a14:m>
                <a:r>
                  <a:rPr lang="es-ES" sz="2000" dirty="0" smtClean="0">
                    <a:solidFill>
                      <a:schemeClr val="bg1"/>
                    </a:solidFill>
                  </a:rPr>
                  <a:t> en términos de la base </a:t>
                </a:r>
                <a14:m>
                  <m:oMath xmlns:m="http://schemas.openxmlformats.org/officeDocument/2006/math">
                    <m:r>
                      <a:rPr lang="es-ES" sz="2000" b="0" i="1" dirty="0" smtClean="0">
                        <a:solidFill>
                          <a:schemeClr val="bg1"/>
                        </a:solidFill>
                        <a:latin typeface="Cambria Math" panose="02040503050406030204" pitchFamily="18" charset="0"/>
                      </a:rPr>
                      <m:t>𝐵</m:t>
                    </m:r>
                    <m:r>
                      <a:rPr lang="es-ES" sz="2000" b="0" i="1" dirty="0" smtClean="0">
                        <a:solidFill>
                          <a:schemeClr val="bg1"/>
                        </a:solidFill>
                        <a:latin typeface="Cambria Math" panose="02040503050406030204" pitchFamily="18" charset="0"/>
                      </a:rPr>
                      <m:t>=</m:t>
                    </m:r>
                    <m:d>
                      <m:dPr>
                        <m:begChr m:val="{"/>
                        <m:endChr m:val="}"/>
                        <m:ctrlPr>
                          <a:rPr lang="es-ES" sz="2000" b="0" i="1" dirty="0" smtClean="0">
                            <a:solidFill>
                              <a:schemeClr val="bg1"/>
                            </a:solidFill>
                            <a:latin typeface="Cambria Math" panose="02040503050406030204" pitchFamily="18" charset="0"/>
                          </a:rPr>
                        </m:ctrlPr>
                      </m:dPr>
                      <m:e>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𝑢</m:t>
                            </m:r>
                          </m:e>
                        </m:acc>
                        <m:r>
                          <a:rPr lang="es-ES" sz="2000" b="0" i="1" dirty="0" smtClean="0">
                            <a:solidFill>
                              <a:schemeClr val="bg1"/>
                            </a:solidFill>
                            <a:latin typeface="Cambria Math" panose="02040503050406030204" pitchFamily="18" charset="0"/>
                          </a:rPr>
                          <m:t>,</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e>
                    </m:d>
                  </m:oMath>
                </a14:m>
                <a:endParaRPr lang="es-ES" sz="20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09006" y="516482"/>
                <a:ext cx="7437119" cy="5013461"/>
              </a:xfrm>
              <a:blipFill rotWithShape="0">
                <a:blip r:embed="rId4"/>
                <a:stretch>
                  <a:fillRect l="-1148" t="-1217" r="-902"/>
                </a:stretch>
              </a:blipFill>
            </p:spPr>
            <p:txBody>
              <a:bodyPr/>
              <a:lstStyle/>
              <a:p>
                <a:r>
                  <a:rPr lang="es-E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1942823386"/>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sp>
        <p:nvSpPr>
          <p:cNvPr id="6" name="Estrella de 7 puntas 5"/>
          <p:cNvSpPr/>
          <p:nvPr/>
        </p:nvSpPr>
        <p:spPr>
          <a:xfrm>
            <a:off x="8795657" y="0"/>
            <a:ext cx="348343" cy="348343"/>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a:t>
            </a:r>
            <a:endParaRPr lang="es-ES" b="1" dirty="0">
              <a:solidFill>
                <a:schemeClr val="bg1"/>
              </a:solidFill>
            </a:endParaRPr>
          </a:p>
        </p:txBody>
      </p:sp>
    </p:spTree>
    <p:extLst>
      <p:ext uri="{BB962C8B-B14F-4D97-AF65-F5344CB8AC3E}">
        <p14:creationId xmlns:p14="http://schemas.microsoft.com/office/powerpoint/2010/main" val="5823338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09006" y="516482"/>
                <a:ext cx="7437119" cy="5013461"/>
              </a:xfrm>
              <a:solidFill>
                <a:schemeClr val="tx1">
                  <a:lumMod val="95000"/>
                </a:schemeClr>
              </a:solidFill>
            </p:spPr>
            <p:txBody>
              <a:bodyPr>
                <a:normAutofit/>
              </a:bodyPr>
              <a:lstStyle/>
              <a:p>
                <a:pPr algn="just"/>
                <a:r>
                  <a:rPr lang="es-ES" sz="2000" dirty="0" smtClean="0">
                    <a:solidFill>
                      <a:schemeClr val="bg1"/>
                    </a:solidFill>
                  </a:rPr>
                  <a:t>Ejercicios:</a:t>
                </a:r>
              </a:p>
              <a:p>
                <a:pPr marL="457200" indent="-457200" algn="just">
                  <a:buAutoNum type="arabicPeriod"/>
                </a:pPr>
                <a:r>
                  <a:rPr lang="es-ES" sz="2000" dirty="0" smtClean="0">
                    <a:solidFill>
                      <a:schemeClr val="bg1"/>
                    </a:solidFill>
                  </a:rPr>
                  <a:t>Escribe el vector </a:t>
                </a:r>
                <a14:m>
                  <m:oMath xmlns:m="http://schemas.openxmlformats.org/officeDocument/2006/math">
                    <m:acc>
                      <m:accPr>
                        <m:chr m:val="⃗"/>
                        <m:ctrlPr>
                          <a:rPr lang="es-ES" sz="2000" b="1" i="1" dirty="0" smtClean="0">
                            <a:solidFill>
                              <a:schemeClr val="bg1"/>
                            </a:solidFill>
                            <a:latin typeface="Cambria Math" panose="02040503050406030204" pitchFamily="18" charset="0"/>
                          </a:rPr>
                        </m:ctrlPr>
                      </m:accPr>
                      <m:e>
                        <m:r>
                          <a:rPr lang="es-ES" sz="2000" b="1" i="1" dirty="0">
                            <a:solidFill>
                              <a:schemeClr val="bg1"/>
                            </a:solidFill>
                            <a:latin typeface="Cambria Math" panose="02040503050406030204" pitchFamily="18" charset="0"/>
                          </a:rPr>
                          <m:t>𝒕</m:t>
                        </m:r>
                      </m:e>
                    </m:acc>
                    <m:r>
                      <a:rPr lang="es-ES" sz="2000" b="0" i="1" dirty="0" smtClean="0">
                        <a:solidFill>
                          <a:schemeClr val="bg1"/>
                        </a:solidFill>
                        <a:latin typeface="Cambria Math" panose="02040503050406030204" pitchFamily="18" charset="0"/>
                      </a:rPr>
                      <m:t>=</m:t>
                    </m:r>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7,8</m:t>
                        </m:r>
                      </m:e>
                    </m:d>
                  </m:oMath>
                </a14:m>
                <a:r>
                  <a:rPr lang="es-ES" sz="2000" dirty="0" smtClean="0">
                    <a:solidFill>
                      <a:schemeClr val="bg1"/>
                    </a:solidFill>
                  </a:rPr>
                  <a:t> en la base </a:t>
                </a:r>
                <a14:m>
                  <m:oMath xmlns:m="http://schemas.openxmlformats.org/officeDocument/2006/math">
                    <m:r>
                      <a:rPr lang="es-ES" sz="2000" b="0" i="1" dirty="0" smtClean="0">
                        <a:solidFill>
                          <a:schemeClr val="bg1"/>
                        </a:solidFill>
                        <a:latin typeface="Cambria Math" panose="02040503050406030204" pitchFamily="18" charset="0"/>
                      </a:rPr>
                      <m:t>𝐵</m:t>
                    </m:r>
                    <m:r>
                      <a:rPr lang="es-ES" sz="2000" b="0" i="1" dirty="0" smtClean="0">
                        <a:solidFill>
                          <a:schemeClr val="bg1"/>
                        </a:solidFill>
                        <a:latin typeface="Cambria Math" panose="02040503050406030204" pitchFamily="18" charset="0"/>
                      </a:rPr>
                      <m:t>=</m:t>
                    </m:r>
                    <m:d>
                      <m:dPr>
                        <m:begChr m:val="{"/>
                        <m:endChr m:val="}"/>
                        <m:ctrlPr>
                          <a:rPr lang="es-ES" sz="2000" b="0" i="1" dirty="0" smtClean="0">
                            <a:solidFill>
                              <a:schemeClr val="bg1"/>
                            </a:solidFill>
                            <a:latin typeface="Cambria Math" panose="02040503050406030204" pitchFamily="18" charset="0"/>
                          </a:rPr>
                        </m:ctrlPr>
                      </m:dPr>
                      <m:e>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𝑢</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1,3</m:t>
                            </m:r>
                          </m:e>
                        </m:d>
                        <m:r>
                          <a:rPr lang="es-ES" sz="2000" b="0" i="1" dirty="0" smtClean="0">
                            <a:solidFill>
                              <a:schemeClr val="bg1"/>
                            </a:solidFill>
                            <a:latin typeface="Cambria Math" panose="02040503050406030204" pitchFamily="18" charset="0"/>
                          </a:rPr>
                          <m:t>,</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−2,4</m:t>
                            </m:r>
                          </m:e>
                        </m:d>
                      </m:e>
                    </m:d>
                  </m:oMath>
                </a14:m>
                <a:r>
                  <a:rPr lang="es-ES" sz="2000" dirty="0" smtClean="0">
                    <a:solidFill>
                      <a:schemeClr val="bg1"/>
                    </a:solidFill>
                  </a:rPr>
                  <a:t>. ¿Cuáles son las coordenadas del vector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𝑡</m:t>
                        </m:r>
                      </m:e>
                    </m:acc>
                  </m:oMath>
                </a14:m>
                <a:r>
                  <a:rPr lang="es-ES" sz="2000" dirty="0" smtClean="0">
                    <a:solidFill>
                      <a:schemeClr val="bg1"/>
                    </a:solidFill>
                  </a:rPr>
                  <a:t> en la base </a:t>
                </a:r>
                <a14:m>
                  <m:oMath xmlns:m="http://schemas.openxmlformats.org/officeDocument/2006/math">
                    <m:r>
                      <a:rPr lang="es-ES" sz="2000" b="0" i="1" dirty="0" smtClean="0">
                        <a:solidFill>
                          <a:schemeClr val="bg1"/>
                        </a:solidFill>
                        <a:latin typeface="Cambria Math" panose="02040503050406030204" pitchFamily="18" charset="0"/>
                      </a:rPr>
                      <m:t>𝐵</m:t>
                    </m:r>
                  </m:oMath>
                </a14:m>
                <a:r>
                  <a:rPr lang="es-ES" sz="2000" dirty="0" smtClean="0">
                    <a:solidFill>
                      <a:schemeClr val="bg1"/>
                    </a:solidFill>
                  </a:rPr>
                  <a:t>?</a:t>
                </a: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𝑡</m:t>
                          </m:r>
                        </m:e>
                      </m:acc>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𝑎</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𝑢</m:t>
                          </m:r>
                        </m:e>
                      </m:acc>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𝑏</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7,8</m:t>
                          </m:r>
                        </m:e>
                      </m:d>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𝑎</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1,3</m:t>
                          </m:r>
                        </m:e>
                      </m:d>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𝑏</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−2,4</m:t>
                          </m:r>
                        </m:e>
                      </m:d>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ctrlPr>
                            <a:rPr lang="es-ES" sz="2000" i="1" dirty="0">
                              <a:solidFill>
                                <a:srgbClr val="0070C0"/>
                              </a:solidFill>
                              <a:latin typeface="Cambria Math" panose="02040503050406030204" pitchFamily="18" charset="0"/>
                            </a:rPr>
                          </m:ctrlPr>
                        </m:dPr>
                        <m:e>
                          <m:r>
                            <a:rPr lang="es-ES" sz="2000" i="1" dirty="0">
                              <a:solidFill>
                                <a:srgbClr val="0070C0"/>
                              </a:solidFill>
                              <a:latin typeface="Cambria Math" panose="02040503050406030204" pitchFamily="18" charset="0"/>
                            </a:rPr>
                            <m:t>7,8</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−2</m:t>
                          </m:r>
                          <m:r>
                            <a:rPr lang="es-ES" sz="2000" b="0" i="1" dirty="0" smtClean="0">
                              <a:solidFill>
                                <a:srgbClr val="0070C0"/>
                              </a:solidFill>
                              <a:latin typeface="Cambria Math" panose="02040503050406030204" pitchFamily="18" charset="0"/>
                            </a:rPr>
                            <m:t>𝑏</m:t>
                          </m:r>
                          <m:r>
                            <a:rPr lang="es-ES" sz="2000" b="0" i="1" dirty="0" smtClean="0">
                              <a:solidFill>
                                <a:srgbClr val="0070C0"/>
                              </a:solidFill>
                              <a:latin typeface="Cambria Math" panose="02040503050406030204" pitchFamily="18" charset="0"/>
                            </a:rPr>
                            <m:t>,3</m:t>
                          </m:r>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+4</m:t>
                          </m:r>
                          <m:r>
                            <a:rPr lang="es-ES" sz="2000" b="0" i="1" dirty="0" smtClean="0">
                              <a:solidFill>
                                <a:srgbClr val="0070C0"/>
                              </a:solidFill>
                              <a:latin typeface="Cambria Math" panose="02040503050406030204" pitchFamily="18" charset="0"/>
                            </a:rPr>
                            <m:t>𝑏</m:t>
                          </m:r>
                        </m:e>
                      </m:d>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000" i="1" dirty="0" smtClean="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m:rPr>
                                    <m:brk m:alnAt="7"/>
                                  </m:rP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−2</m:t>
                                </m:r>
                                <m:r>
                                  <a:rPr lang="es-ES" sz="2000" b="0" i="1" dirty="0" smtClean="0">
                                    <a:solidFill>
                                      <a:srgbClr val="0070C0"/>
                                    </a:solidFill>
                                    <a:latin typeface="Cambria Math" panose="02040503050406030204" pitchFamily="18" charset="0"/>
                                  </a:rPr>
                                  <m:t>𝑏</m:t>
                                </m:r>
                                <m:r>
                                  <a:rPr lang="es-ES" sz="2000" b="0" i="1" dirty="0" smtClean="0">
                                    <a:solidFill>
                                      <a:srgbClr val="0070C0"/>
                                    </a:solidFill>
                                    <a:latin typeface="Cambria Math" panose="02040503050406030204" pitchFamily="18" charset="0"/>
                                  </a:rPr>
                                  <m:t>=7</m:t>
                                </m:r>
                              </m:e>
                            </m:mr>
                            <m:mr>
                              <m:e>
                                <m:r>
                                  <a:rPr lang="es-ES" sz="2000" b="0" i="1" dirty="0" smtClean="0">
                                    <a:solidFill>
                                      <a:srgbClr val="0070C0"/>
                                    </a:solidFill>
                                    <a:latin typeface="Cambria Math" panose="02040503050406030204" pitchFamily="18" charset="0"/>
                                  </a:rPr>
                                  <m:t>3</m:t>
                                </m:r>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+4</m:t>
                                </m:r>
                                <m:r>
                                  <a:rPr lang="es-ES" sz="2000" b="0" i="1" dirty="0" smtClean="0">
                                    <a:solidFill>
                                      <a:srgbClr val="0070C0"/>
                                    </a:solidFill>
                                    <a:latin typeface="Cambria Math" panose="02040503050406030204" pitchFamily="18" charset="0"/>
                                  </a:rPr>
                                  <m:t>𝑏</m:t>
                                </m:r>
                                <m:r>
                                  <a:rPr lang="es-ES" sz="2000" b="0" i="1" dirty="0" smtClean="0">
                                    <a:solidFill>
                                      <a:srgbClr val="0070C0"/>
                                    </a:solidFill>
                                    <a:latin typeface="Cambria Math" panose="02040503050406030204" pitchFamily="18" charset="0"/>
                                  </a:rPr>
                                  <m:t>=8</m:t>
                                </m:r>
                              </m:e>
                            </m:mr>
                          </m:m>
                          <m:r>
                            <a:rPr lang="es-ES" sz="2000" b="0" i="1" dirty="0" smtClean="0">
                              <a:solidFill>
                                <a:srgbClr val="0070C0"/>
                              </a:solidFill>
                              <a:latin typeface="Cambria Math" panose="02040503050406030204" pitchFamily="18" charset="0"/>
                            </a:rPr>
                            <m:t>⇒…⇒</m:t>
                          </m:r>
                          <m:borderBox>
                            <m:borderBoxPr>
                              <m:ctrlPr>
                                <a:rPr lang="es-ES" sz="2000" b="0" i="1" dirty="0" smtClean="0">
                                  <a:solidFill>
                                    <a:srgbClr val="0070C0"/>
                                  </a:solidFill>
                                  <a:latin typeface="Cambria Math" panose="02040503050406030204" pitchFamily="18" charset="0"/>
                                </a:rPr>
                              </m:ctrlPr>
                            </m:borderBoxPr>
                            <m:e>
                              <m:r>
                                <a:rPr lang="es-ES" sz="2000" i="1" dirty="0">
                                  <a:solidFill>
                                    <a:srgbClr val="0070C0"/>
                                  </a:solidFill>
                                  <a:latin typeface="Cambria Math" panose="02040503050406030204" pitchFamily="18" charset="0"/>
                                </a:rPr>
                                <m:t>𝑎</m:t>
                              </m:r>
                              <m:r>
                                <a:rPr lang="es-ES" sz="2000" i="1" dirty="0">
                                  <a:solidFill>
                                    <a:srgbClr val="0070C0"/>
                                  </a:solidFill>
                                  <a:latin typeface="Cambria Math" panose="02040503050406030204" pitchFamily="18" charset="0"/>
                                </a:rPr>
                                <m:t>=</m:t>
                              </m:r>
                              <m:f>
                                <m:fPr>
                                  <m:ctrlPr>
                                    <a:rPr lang="es-ES" sz="2000" i="1" dirty="0">
                                      <a:solidFill>
                                        <a:srgbClr val="0070C0"/>
                                      </a:solidFill>
                                      <a:latin typeface="Cambria Math" panose="02040503050406030204" pitchFamily="18" charset="0"/>
                                    </a:rPr>
                                  </m:ctrlPr>
                                </m:fPr>
                                <m:num>
                                  <m:r>
                                    <a:rPr lang="es-ES" sz="2000" i="1" dirty="0">
                                      <a:solidFill>
                                        <a:srgbClr val="0070C0"/>
                                      </a:solidFill>
                                      <a:latin typeface="Cambria Math" panose="02040503050406030204" pitchFamily="18" charset="0"/>
                                    </a:rPr>
                                    <m:t>22</m:t>
                                  </m:r>
                                </m:num>
                                <m:den>
                                  <m:r>
                                    <a:rPr lang="es-ES" sz="2000" i="1" dirty="0">
                                      <a:solidFill>
                                        <a:srgbClr val="0070C0"/>
                                      </a:solidFill>
                                      <a:latin typeface="Cambria Math" panose="02040503050406030204" pitchFamily="18" charset="0"/>
                                    </a:rPr>
                                    <m:t>5</m:t>
                                  </m:r>
                                </m:den>
                              </m:f>
                              <m:r>
                                <a:rPr lang="es-ES" sz="2000" i="1" dirty="0">
                                  <a:solidFill>
                                    <a:srgbClr val="0070C0"/>
                                  </a:solidFill>
                                  <a:latin typeface="Cambria Math" panose="02040503050406030204" pitchFamily="18" charset="0"/>
                                </a:rPr>
                                <m:t>  </m:t>
                              </m:r>
                              <m:r>
                                <a:rPr lang="es-ES" sz="2000" i="1" dirty="0">
                                  <a:solidFill>
                                    <a:srgbClr val="0070C0"/>
                                  </a:solidFill>
                                  <a:latin typeface="Cambria Math" panose="02040503050406030204" pitchFamily="18" charset="0"/>
                                </a:rPr>
                                <m:t>𝑏</m:t>
                              </m:r>
                              <m:r>
                                <a:rPr lang="es-ES" sz="2000" i="1" dirty="0">
                                  <a:solidFill>
                                    <a:srgbClr val="0070C0"/>
                                  </a:solidFill>
                                  <a:latin typeface="Cambria Math" panose="02040503050406030204" pitchFamily="18" charset="0"/>
                                </a:rPr>
                                <m:t>=−</m:t>
                              </m:r>
                              <m:f>
                                <m:fPr>
                                  <m:ctrlPr>
                                    <a:rPr lang="es-ES" sz="2000" i="1" dirty="0">
                                      <a:solidFill>
                                        <a:srgbClr val="0070C0"/>
                                      </a:solidFill>
                                      <a:latin typeface="Cambria Math" panose="02040503050406030204" pitchFamily="18" charset="0"/>
                                    </a:rPr>
                                  </m:ctrlPr>
                                </m:fPr>
                                <m:num>
                                  <m:r>
                                    <a:rPr lang="es-ES" sz="2000" i="1" dirty="0">
                                      <a:solidFill>
                                        <a:srgbClr val="0070C0"/>
                                      </a:solidFill>
                                      <a:latin typeface="Cambria Math" panose="02040503050406030204" pitchFamily="18" charset="0"/>
                                    </a:rPr>
                                    <m:t>13</m:t>
                                  </m:r>
                                </m:num>
                                <m:den>
                                  <m:r>
                                    <a:rPr lang="es-ES" sz="2000" i="1" dirty="0">
                                      <a:solidFill>
                                        <a:srgbClr val="0070C0"/>
                                      </a:solidFill>
                                      <a:latin typeface="Cambria Math" panose="02040503050406030204" pitchFamily="18" charset="0"/>
                                    </a:rPr>
                                    <m:t>10</m:t>
                                  </m:r>
                                </m:den>
                              </m:f>
                            </m:e>
                          </m:borderBox>
                        </m:e>
                      </m:d>
                    </m:oMath>
                  </m:oMathPara>
                </a14:m>
                <a:endParaRPr lang="es-ES" sz="2000" dirty="0" smtClean="0">
                  <a:solidFill>
                    <a:srgbClr val="0070C0"/>
                  </a:solidFill>
                </a:endParaRPr>
              </a:p>
              <a:p>
                <a:pPr marL="0" indent="0" algn="just">
                  <a:buNone/>
                </a:pPr>
                <a:endParaRPr lang="es-ES" sz="2000" dirty="0">
                  <a:solidFill>
                    <a:srgbClr val="0070C0"/>
                  </a:solidFill>
                </a:endParaRPr>
              </a:p>
              <a:p>
                <a:pPr marL="0" indent="0" algn="just">
                  <a:buNone/>
                </a:pPr>
                <a:r>
                  <a:rPr lang="es-ES" sz="2000" dirty="0" smtClean="0">
                    <a:solidFill>
                      <a:srgbClr val="0070C0"/>
                    </a:solidFill>
                  </a:rPr>
                  <a:t>Las coordenadas de </a:t>
                </a:r>
                <a14:m>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𝑡</m:t>
                        </m:r>
                      </m:e>
                    </m:acc>
                  </m:oMath>
                </a14:m>
                <a:r>
                  <a:rPr lang="es-ES" sz="2000" dirty="0" smtClean="0">
                    <a:solidFill>
                      <a:srgbClr val="0070C0"/>
                    </a:solidFill>
                  </a:rPr>
                  <a:t> en la base </a:t>
                </a:r>
                <a14:m>
                  <m:oMath xmlns:m="http://schemas.openxmlformats.org/officeDocument/2006/math">
                    <m:r>
                      <a:rPr lang="es-ES" sz="2000" b="0" i="1" dirty="0" smtClean="0">
                        <a:solidFill>
                          <a:srgbClr val="0070C0"/>
                        </a:solidFill>
                        <a:latin typeface="Cambria Math" panose="02040503050406030204" pitchFamily="18" charset="0"/>
                      </a:rPr>
                      <m:t>𝐵</m:t>
                    </m:r>
                    <m:r>
                      <a:rPr lang="es-ES" sz="2000" b="0" i="1" dirty="0" smtClean="0">
                        <a:solidFill>
                          <a:srgbClr val="0070C0"/>
                        </a:solidFill>
                        <a:latin typeface="Cambria Math" panose="02040503050406030204" pitchFamily="18" charset="0"/>
                      </a:rPr>
                      <m:t>=</m:t>
                    </m:r>
                    <m:d>
                      <m:dPr>
                        <m:begChr m:val="{"/>
                        <m:endChr m:val="}"/>
                        <m:ctrlPr>
                          <a:rPr lang="es-ES" sz="2000" b="0" i="1" dirty="0" smtClean="0">
                            <a:solidFill>
                              <a:srgbClr val="0070C0"/>
                            </a:solidFill>
                            <a:latin typeface="Cambria Math" panose="02040503050406030204" pitchFamily="18" charset="0"/>
                          </a:rPr>
                        </m:ctrlPr>
                      </m:dPr>
                      <m:e>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𝑢</m:t>
                            </m:r>
                          </m:e>
                        </m:acc>
                        <m:r>
                          <a:rPr lang="es-ES" sz="2000" b="0" i="1" dirty="0" smtClean="0">
                            <a:solidFill>
                              <a:srgbClr val="0070C0"/>
                            </a:solidFill>
                            <a:latin typeface="Cambria Math" panose="02040503050406030204" pitchFamily="18" charset="0"/>
                          </a:rPr>
                          <m:t>,</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e>
                    </m:d>
                  </m:oMath>
                </a14:m>
                <a:r>
                  <a:rPr lang="es-ES" sz="2000" dirty="0" smtClean="0">
                    <a:solidFill>
                      <a:srgbClr val="0070C0"/>
                    </a:solidFill>
                  </a:rPr>
                  <a:t> son </a:t>
                </a:r>
                <a14:m>
                  <m:oMath xmlns:m="http://schemas.openxmlformats.org/officeDocument/2006/math">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𝑏</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22</m:t>
                            </m:r>
                          </m:num>
                          <m:den>
                            <m:r>
                              <a:rPr lang="es-ES" sz="2000" b="0" i="1" dirty="0" smtClean="0">
                                <a:solidFill>
                                  <a:srgbClr val="0070C0"/>
                                </a:solidFill>
                                <a:latin typeface="Cambria Math" panose="02040503050406030204" pitchFamily="18" charset="0"/>
                              </a:rPr>
                              <m:t>5</m:t>
                            </m:r>
                          </m:den>
                        </m:f>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13</m:t>
                            </m:r>
                          </m:num>
                          <m:den>
                            <m:r>
                              <a:rPr lang="es-ES" sz="2000" b="0" i="1" dirty="0" smtClean="0">
                                <a:solidFill>
                                  <a:srgbClr val="0070C0"/>
                                </a:solidFill>
                                <a:latin typeface="Cambria Math" panose="02040503050406030204" pitchFamily="18" charset="0"/>
                              </a:rPr>
                              <m:t>10</m:t>
                            </m:r>
                          </m:den>
                        </m:f>
                      </m:e>
                    </m:d>
                  </m:oMath>
                </a14:m>
                <a:endParaRPr lang="es-ES" sz="20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09006" y="516482"/>
                <a:ext cx="7437119" cy="5013461"/>
              </a:xfrm>
              <a:blipFill rotWithShape="0">
                <a:blip r:embed="rId3"/>
                <a:stretch>
                  <a:fillRect l="-1148" t="-1217" r="-902"/>
                </a:stretch>
              </a:blipFill>
            </p:spPr>
            <p:txBody>
              <a:bodyPr/>
              <a:lstStyle/>
              <a:p>
                <a:r>
                  <a:rPr lang="es-E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1942823386"/>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216115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09006" y="516482"/>
                <a:ext cx="7680960" cy="6128158"/>
              </a:xfrm>
              <a:solidFill>
                <a:schemeClr val="tx1">
                  <a:lumMod val="95000"/>
                </a:schemeClr>
              </a:solidFill>
            </p:spPr>
            <p:txBody>
              <a:bodyPr>
                <a:normAutofit/>
              </a:bodyPr>
              <a:lstStyle/>
              <a:p>
                <a:pPr marL="0" indent="0" algn="just">
                  <a:buNone/>
                </a:pPr>
                <a:r>
                  <a:rPr lang="es-ES" sz="2000" dirty="0" smtClean="0">
                    <a:solidFill>
                      <a:schemeClr val="bg1"/>
                    </a:solidFill>
                  </a:rPr>
                  <a:t>2. ¿Son base los vectores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1,4</m:t>
                        </m:r>
                      </m:e>
                    </m:d>
                  </m:oMath>
                </a14:m>
                <a:r>
                  <a:rPr lang="es-ES" sz="2000" dirty="0" smtClean="0">
                    <a:solidFill>
                      <a:schemeClr val="bg1"/>
                    </a:solidFill>
                  </a:rPr>
                  <a:t> y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𝑤</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m:t>
                        </m:r>
                        <m:f>
                          <m:fPr>
                            <m:ctrlPr>
                              <a:rPr lang="es-ES" sz="2000" b="0" i="1" dirty="0" smtClean="0">
                                <a:solidFill>
                                  <a:schemeClr val="bg1"/>
                                </a:solidFill>
                                <a:latin typeface="Cambria Math" panose="02040503050406030204" pitchFamily="18" charset="0"/>
                              </a:rPr>
                            </m:ctrlPr>
                          </m:fPr>
                          <m:num>
                            <m:r>
                              <a:rPr lang="es-ES" sz="2000" b="0" i="1" dirty="0" smtClean="0">
                                <a:solidFill>
                                  <a:schemeClr val="bg1"/>
                                </a:solidFill>
                                <a:latin typeface="Cambria Math" panose="02040503050406030204" pitchFamily="18" charset="0"/>
                              </a:rPr>
                              <m:t>1</m:t>
                            </m:r>
                          </m:num>
                          <m:den>
                            <m:r>
                              <a:rPr lang="es-ES" sz="2000" b="0" i="1" dirty="0" smtClean="0">
                                <a:solidFill>
                                  <a:schemeClr val="bg1"/>
                                </a:solidFill>
                                <a:latin typeface="Cambria Math" panose="02040503050406030204" pitchFamily="18" charset="0"/>
                              </a:rPr>
                              <m:t>2</m:t>
                            </m:r>
                          </m:den>
                        </m:f>
                        <m:r>
                          <a:rPr lang="es-ES" sz="2000" b="0" i="1" dirty="0" smtClean="0">
                            <a:solidFill>
                              <a:schemeClr val="bg1"/>
                            </a:solidFill>
                            <a:latin typeface="Cambria Math" panose="02040503050406030204" pitchFamily="18" charset="0"/>
                          </a:rPr>
                          <m:t>,−2</m:t>
                        </m:r>
                      </m:e>
                    </m:d>
                  </m:oMath>
                </a14:m>
                <a:r>
                  <a:rPr lang="es-ES" sz="2000" dirty="0" smtClean="0">
                    <a:solidFill>
                      <a:schemeClr val="bg1"/>
                    </a:solidFill>
                  </a:rPr>
                  <a:t>? Si lo son, escribe el vector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m:rPr>
                            <m:sty m:val="p"/>
                          </m:rPr>
                          <a:rPr lang="es-ES" sz="2000" b="0" i="0" dirty="0" smtClean="0">
                            <a:solidFill>
                              <a:schemeClr val="bg1"/>
                            </a:solidFill>
                            <a:latin typeface="Cambria Math" panose="02040503050406030204" pitchFamily="18" charset="0"/>
                          </a:rPr>
                          <m:t>t</m:t>
                        </m:r>
                      </m:e>
                    </m:acc>
                    <m:d>
                      <m:dPr>
                        <m:ctrlPr>
                          <a:rPr lang="es-ES" sz="2000" i="1" dirty="0">
                            <a:solidFill>
                              <a:schemeClr val="bg1"/>
                            </a:solidFill>
                            <a:latin typeface="Cambria Math" panose="02040503050406030204" pitchFamily="18" charset="0"/>
                          </a:rPr>
                        </m:ctrlPr>
                      </m:dPr>
                      <m:e>
                        <m:r>
                          <a:rPr lang="es-ES" sz="2000" i="1" dirty="0">
                            <a:solidFill>
                              <a:schemeClr val="bg1"/>
                            </a:solidFill>
                            <a:latin typeface="Cambria Math" panose="02040503050406030204" pitchFamily="18" charset="0"/>
                          </a:rPr>
                          <m:t>7,8</m:t>
                        </m:r>
                      </m:e>
                    </m:d>
                  </m:oMath>
                </a14:m>
                <a:r>
                  <a:rPr lang="es-ES" sz="2000" dirty="0" smtClean="0">
                    <a:solidFill>
                      <a:schemeClr val="bg1"/>
                    </a:solidFill>
                  </a:rPr>
                  <a:t> en esta base.</a:t>
                </a:r>
              </a:p>
              <a:p>
                <a:pPr marL="0" indent="0" algn="just">
                  <a:buNone/>
                </a:pPr>
                <a:r>
                  <a:rPr lang="es-ES" sz="2000" dirty="0" smtClean="0">
                    <a:solidFill>
                      <a:srgbClr val="0070C0"/>
                    </a:solidFill>
                  </a:rPr>
                  <a:t>Si podemos escribir </a:t>
                </a:r>
                <a14:m>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𝜆</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𝑤</m:t>
                        </m:r>
                      </m:e>
                    </m:acc>
                  </m:oMath>
                </a14:m>
                <a:r>
                  <a:rPr lang="es-ES" sz="2000" dirty="0" smtClean="0">
                    <a:solidFill>
                      <a:srgbClr val="0070C0"/>
                    </a:solidFill>
                  </a:rPr>
                  <a:t>, no pueden formar base:</a:t>
                </a:r>
              </a:p>
              <a:p>
                <a:pPr marL="0" indent="0" algn="just">
                  <a:buNone/>
                </a:pPr>
                <a14:m>
                  <m:oMathPara xmlns:m="http://schemas.openxmlformats.org/officeDocument/2006/math">
                    <m:oMathParaPr>
                      <m:jc m:val="centerGroup"/>
                    </m:oMathParaPr>
                    <m:oMath xmlns:m="http://schemas.openxmlformats.org/officeDocument/2006/math">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1,4</m:t>
                          </m:r>
                        </m:e>
                      </m:d>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𝜆</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1</m:t>
                              </m:r>
                            </m:num>
                            <m:den>
                              <m:r>
                                <a:rPr lang="es-ES" sz="2000" b="0" i="1" dirty="0" smtClean="0">
                                  <a:solidFill>
                                    <a:srgbClr val="0070C0"/>
                                  </a:solidFill>
                                  <a:latin typeface="Cambria Math" panose="02040503050406030204" pitchFamily="18" charset="0"/>
                                </a:rPr>
                                <m:t>2</m:t>
                              </m:r>
                            </m:den>
                          </m:f>
                          <m:r>
                            <a:rPr lang="es-ES" sz="2000" b="0" i="1" dirty="0" smtClean="0">
                              <a:solidFill>
                                <a:srgbClr val="0070C0"/>
                              </a:solidFill>
                              <a:latin typeface="Cambria Math" panose="02040503050406030204" pitchFamily="18" charset="0"/>
                            </a:rPr>
                            <m:t>,−2</m:t>
                          </m:r>
                        </m:e>
                      </m:d>
                      <m:r>
                        <a:rPr lang="es-ES" sz="2000" b="0" i="1" dirty="0" smtClean="0">
                          <a:solidFill>
                            <a:srgbClr val="0070C0"/>
                          </a:solidFill>
                          <a:latin typeface="Cambria Math" panose="02040503050406030204" pitchFamily="18" charset="0"/>
                        </a:rPr>
                        <m:t>⇒</m:t>
                      </m:r>
                      <m:d>
                        <m:dPr>
                          <m:begChr m:val="{"/>
                          <m:endChr m:val=""/>
                          <m:ctrlPr>
                            <a:rPr lang="es-ES" sz="2000" b="0" i="1" dirty="0" smtClean="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m:rPr>
                                    <m:brk m:alnAt="7"/>
                                  </m:rPr>
                                  <a:rPr lang="es-ES" sz="2000" b="0" i="1" dirty="0" smtClean="0">
                                    <a:solidFill>
                                      <a:srgbClr val="0070C0"/>
                                    </a:solidFill>
                                    <a:latin typeface="Cambria Math" panose="02040503050406030204" pitchFamily="18" charset="0"/>
                                  </a:rPr>
                                  <m:t>1</m:t>
                                </m:r>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𝜆</m:t>
                                    </m:r>
                                  </m:num>
                                  <m:den>
                                    <m:r>
                                      <a:rPr lang="es-ES" sz="2000" b="0" i="1" dirty="0" smtClean="0">
                                        <a:solidFill>
                                          <a:srgbClr val="0070C0"/>
                                        </a:solidFill>
                                        <a:latin typeface="Cambria Math" panose="02040503050406030204" pitchFamily="18" charset="0"/>
                                      </a:rPr>
                                      <m:t>2</m:t>
                                    </m:r>
                                  </m:den>
                                </m:f>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𝜆</m:t>
                                </m:r>
                                <m:r>
                                  <a:rPr lang="es-ES" sz="2000" b="0" i="1" dirty="0" smtClean="0">
                                    <a:solidFill>
                                      <a:srgbClr val="0070C0"/>
                                    </a:solidFill>
                                    <a:latin typeface="Cambria Math" panose="02040503050406030204" pitchFamily="18" charset="0"/>
                                  </a:rPr>
                                  <m:t>=−2</m:t>
                                </m:r>
                              </m:e>
                            </m:mr>
                            <m:mr>
                              <m:e>
                                <m:r>
                                  <a:rPr lang="es-ES" sz="2000" b="0" i="1" dirty="0" smtClean="0">
                                    <a:solidFill>
                                      <a:srgbClr val="0070C0"/>
                                    </a:solidFill>
                                    <a:latin typeface="Cambria Math" panose="02040503050406030204" pitchFamily="18" charset="0"/>
                                  </a:rPr>
                                  <m:t>4=−2</m:t>
                                </m:r>
                                <m:r>
                                  <a:rPr lang="es-ES" sz="2000" b="0" i="1" dirty="0" smtClean="0">
                                    <a:solidFill>
                                      <a:srgbClr val="0070C0"/>
                                    </a:solidFill>
                                    <a:latin typeface="Cambria Math" panose="02040503050406030204" pitchFamily="18" charset="0"/>
                                  </a:rPr>
                                  <m:t>𝜆</m:t>
                                </m:r>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𝜆</m:t>
                                </m:r>
                                <m:r>
                                  <a:rPr lang="es-ES" sz="2000" b="0" i="1" dirty="0" smtClean="0">
                                    <a:solidFill>
                                      <a:srgbClr val="0070C0"/>
                                    </a:solidFill>
                                    <a:latin typeface="Cambria Math" panose="02040503050406030204" pitchFamily="18" charset="0"/>
                                  </a:rPr>
                                  <m:t>=−2</m:t>
                                </m:r>
                              </m:e>
                            </m:mr>
                          </m:m>
                        </m:e>
                      </m:d>
                    </m:oMath>
                  </m:oMathPara>
                </a14:m>
                <a:endParaRPr lang="es-ES" sz="2000" dirty="0" smtClean="0">
                  <a:solidFill>
                    <a:srgbClr val="0070C0"/>
                  </a:solidFill>
                </a:endParaRPr>
              </a:p>
              <a:p>
                <a:pPr marL="0" indent="0" algn="just">
                  <a:buNone/>
                </a:pPr>
                <a:r>
                  <a:rPr lang="es-ES" sz="2000" dirty="0" smtClean="0">
                    <a:solidFill>
                      <a:srgbClr val="0070C0"/>
                    </a:solidFill>
                  </a:rPr>
                  <a:t>Es decir, </a:t>
                </a:r>
                <a14:m>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r>
                      <a:rPr lang="es-ES" sz="2000" b="0" i="1" dirty="0" smtClean="0">
                        <a:solidFill>
                          <a:srgbClr val="0070C0"/>
                        </a:solidFill>
                        <a:latin typeface="Cambria Math" panose="02040503050406030204" pitchFamily="18" charset="0"/>
                      </a:rPr>
                      <m:t>=−2</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𝑤</m:t>
                        </m:r>
                      </m:e>
                    </m:acc>
                  </m:oMath>
                </a14:m>
                <a:r>
                  <a:rPr lang="es-ES" sz="2000" dirty="0" smtClean="0">
                    <a:solidFill>
                      <a:srgbClr val="0070C0"/>
                    </a:solidFill>
                  </a:rPr>
                  <a:t>. Los vectores son proporcionales y, por tanto, no son base. Si intentamos escribir </a:t>
                </a:r>
                <a14:m>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𝑡</m:t>
                        </m:r>
                      </m:e>
                    </m:acc>
                  </m:oMath>
                </a14:m>
                <a:r>
                  <a:rPr lang="es-ES" sz="2000" dirty="0" smtClean="0">
                    <a:solidFill>
                      <a:srgbClr val="0070C0"/>
                    </a:solidFill>
                  </a:rPr>
                  <a:t> en términos de </a:t>
                </a:r>
                <a14:m>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oMath>
                </a14:m>
                <a:r>
                  <a:rPr lang="es-ES" sz="2000" dirty="0" smtClean="0">
                    <a:solidFill>
                      <a:srgbClr val="0070C0"/>
                    </a:solidFill>
                  </a:rPr>
                  <a:t> y </a:t>
                </a:r>
                <a14:m>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𝑤</m:t>
                        </m:r>
                      </m:e>
                    </m:acc>
                  </m:oMath>
                </a14:m>
                <a:r>
                  <a:rPr lang="es-ES" sz="2000" dirty="0" smtClean="0">
                    <a:solidFill>
                      <a:srgbClr val="0070C0"/>
                    </a:solidFill>
                  </a:rPr>
                  <a:t>:</a:t>
                </a: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𝑡</m:t>
                          </m:r>
                        </m:e>
                      </m:acc>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𝑎</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𝑏</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𝑤</m:t>
                          </m:r>
                        </m:e>
                      </m:acc>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7,8</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,4</m:t>
                          </m:r>
                          <m:r>
                            <a:rPr lang="es-ES" sz="2000" b="0" i="1" dirty="0" smtClean="0">
                              <a:solidFill>
                                <a:srgbClr val="0070C0"/>
                              </a:solidFill>
                              <a:latin typeface="Cambria Math" panose="02040503050406030204" pitchFamily="18" charset="0"/>
                            </a:rPr>
                            <m:t>𝑎</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𝑏</m:t>
                              </m:r>
                            </m:num>
                            <m:den>
                              <m:r>
                                <a:rPr lang="es-ES" sz="2000" b="0" i="1" dirty="0" smtClean="0">
                                  <a:solidFill>
                                    <a:srgbClr val="0070C0"/>
                                  </a:solidFill>
                                  <a:latin typeface="Cambria Math" panose="02040503050406030204" pitchFamily="18" charset="0"/>
                                </a:rPr>
                                <m:t>2</m:t>
                              </m:r>
                            </m:den>
                          </m:f>
                          <m:r>
                            <a:rPr lang="es-ES" sz="2000" b="0" i="1" dirty="0" smtClean="0">
                              <a:solidFill>
                                <a:srgbClr val="0070C0"/>
                              </a:solidFill>
                              <a:latin typeface="Cambria Math" panose="02040503050406030204" pitchFamily="18" charset="0"/>
                            </a:rPr>
                            <m:t>,−2</m:t>
                          </m:r>
                          <m:r>
                            <a:rPr lang="es-ES" sz="2000" b="0" i="1" dirty="0" smtClean="0">
                              <a:solidFill>
                                <a:srgbClr val="0070C0"/>
                              </a:solidFill>
                              <a:latin typeface="Cambria Math" panose="02040503050406030204" pitchFamily="18" charset="0"/>
                            </a:rPr>
                            <m:t>𝑏</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𝑏</m:t>
                              </m:r>
                            </m:num>
                            <m:den>
                              <m:r>
                                <a:rPr lang="es-ES" sz="2000" b="0" i="1" dirty="0" smtClean="0">
                                  <a:solidFill>
                                    <a:srgbClr val="0070C0"/>
                                  </a:solidFill>
                                  <a:latin typeface="Cambria Math" panose="02040503050406030204" pitchFamily="18" charset="0"/>
                                </a:rPr>
                                <m:t>2</m:t>
                              </m:r>
                            </m:den>
                          </m:f>
                          <m:r>
                            <a:rPr lang="es-ES" sz="2000" b="0" i="1" dirty="0" smtClean="0">
                              <a:solidFill>
                                <a:srgbClr val="0070C0"/>
                              </a:solidFill>
                              <a:latin typeface="Cambria Math" panose="02040503050406030204" pitchFamily="18" charset="0"/>
                            </a:rPr>
                            <m:t>,4</m:t>
                          </m:r>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−2</m:t>
                          </m:r>
                          <m:r>
                            <a:rPr lang="es-ES" sz="2000" b="0" i="1" dirty="0" smtClean="0">
                              <a:solidFill>
                                <a:srgbClr val="0070C0"/>
                              </a:solidFill>
                              <a:latin typeface="Cambria Math" panose="02040503050406030204" pitchFamily="18" charset="0"/>
                            </a:rPr>
                            <m:t>𝑏</m:t>
                          </m:r>
                        </m:e>
                      </m:d>
                    </m:oMath>
                  </m:oMathPara>
                </a14:m>
                <a:endParaRPr lang="es-ES" sz="2000" dirty="0" smtClean="0">
                  <a:solidFill>
                    <a:srgbClr val="0070C0"/>
                  </a:solidFill>
                </a:endParaRPr>
              </a:p>
              <a:p>
                <a:pPr marL="0" indent="0" algn="just">
                  <a:buNone/>
                </a:pPr>
                <a:r>
                  <a:rPr lang="es-ES" sz="2000" dirty="0" smtClean="0">
                    <a:solidFill>
                      <a:srgbClr val="0070C0"/>
                    </a:solidFill>
                  </a:rPr>
                  <a:t>Si intentamos resolver el sistema:</a:t>
                </a: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000" i="1" dirty="0" smtClean="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m:rPr>
                                    <m:brk m:alnAt="7"/>
                                  </m:rPr>
                                  <a:rPr lang="es-ES" sz="2000" b="0" i="1" dirty="0" smtClean="0">
                                    <a:solidFill>
                                      <a:srgbClr val="0070C0"/>
                                    </a:solidFill>
                                    <a:latin typeface="Cambria Math" panose="02040503050406030204" pitchFamily="18" charset="0"/>
                                  </a:rPr>
                                  <m:t>7</m:t>
                                </m:r>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m:rPr>
                                        <m:brk m:alnAt="7"/>
                                      </m:rPr>
                                      <a:rPr lang="es-ES" sz="2000" b="0" i="1" dirty="0" smtClean="0">
                                        <a:solidFill>
                                          <a:srgbClr val="0070C0"/>
                                        </a:solidFill>
                                        <a:latin typeface="Cambria Math" panose="02040503050406030204" pitchFamily="18" charset="0"/>
                                      </a:rPr>
                                      <m:t>𝑏</m:t>
                                    </m:r>
                                  </m:num>
                                  <m:den>
                                    <m:r>
                                      <m:rPr>
                                        <m:brk m:alnAt="7"/>
                                      </m:rPr>
                                      <a:rPr lang="es-ES" sz="2000" b="0" i="1" dirty="0" smtClean="0">
                                        <a:solidFill>
                                          <a:srgbClr val="0070C0"/>
                                        </a:solidFill>
                                        <a:latin typeface="Cambria Math" panose="02040503050406030204" pitchFamily="18" charset="0"/>
                                      </a:rPr>
                                      <m:t>2</m:t>
                                    </m:r>
                                  </m:den>
                                </m:f>
                              </m:e>
                            </m:mr>
                            <m:mr>
                              <m:e>
                                <m:r>
                                  <a:rPr lang="es-ES" sz="2000" b="0" i="1" dirty="0" smtClean="0">
                                    <a:solidFill>
                                      <a:srgbClr val="0070C0"/>
                                    </a:solidFill>
                                    <a:latin typeface="Cambria Math" panose="02040503050406030204" pitchFamily="18" charset="0"/>
                                  </a:rPr>
                                  <m:t>8=4</m:t>
                                </m:r>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−2</m:t>
                                </m:r>
                                <m:r>
                                  <a:rPr lang="es-ES" sz="2000" b="0" i="1" dirty="0" smtClean="0">
                                    <a:solidFill>
                                      <a:srgbClr val="0070C0"/>
                                    </a:solidFill>
                                    <a:latin typeface="Cambria Math" panose="02040503050406030204" pitchFamily="18" charset="0"/>
                                  </a:rPr>
                                  <m:t>𝑏</m:t>
                                </m:r>
                              </m:e>
                            </m:mr>
                          </m:m>
                          <m:r>
                            <a:rPr lang="es-ES" sz="2000" b="0" i="1" dirty="0" smtClean="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a:rPr lang="es-ES" sz="2000" b="0" i="1" dirty="0" smtClean="0">
                                        <a:solidFill>
                                          <a:srgbClr val="0070C0"/>
                                        </a:solidFill>
                                        <a:latin typeface="Cambria Math" panose="02040503050406030204" pitchFamily="18" charset="0"/>
                                      </a:rPr>
                                      <m:t>28</m:t>
                                    </m:r>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4</m:t>
                                    </m:r>
                                    <m:r>
                                      <a:rPr lang="es-ES" sz="2000" i="1" dirty="0">
                                        <a:solidFill>
                                          <a:srgbClr val="0070C0"/>
                                        </a:solidFill>
                                        <a:latin typeface="Cambria Math" panose="02040503050406030204" pitchFamily="18" charset="0"/>
                                      </a:rPr>
                                      <m:t>𝑎</m:t>
                                    </m:r>
                                    <m:r>
                                      <a:rPr lang="es-ES" sz="2000" i="1" dirty="0">
                                        <a:solidFill>
                                          <a:srgbClr val="0070C0"/>
                                        </a:solidFill>
                                        <a:latin typeface="Cambria Math" panose="02040503050406030204" pitchFamily="18" charset="0"/>
                                      </a:rPr>
                                      <m:t>−2</m:t>
                                    </m:r>
                                    <m:r>
                                      <a:rPr lang="es-ES" sz="2000" b="0" i="1" dirty="0" smtClean="0">
                                        <a:solidFill>
                                          <a:srgbClr val="0070C0"/>
                                        </a:solidFill>
                                        <a:latin typeface="Cambria Math" panose="02040503050406030204" pitchFamily="18" charset="0"/>
                                      </a:rPr>
                                      <m:t>𝑏</m:t>
                                    </m:r>
                                  </m:e>
                                </m:mr>
                                <m:mr>
                                  <m:e>
                                    <m:r>
                                      <a:rPr lang="es-ES" sz="2000" i="1" dirty="0">
                                        <a:solidFill>
                                          <a:srgbClr val="0070C0"/>
                                        </a:solidFill>
                                        <a:latin typeface="Cambria Math" panose="02040503050406030204" pitchFamily="18" charset="0"/>
                                      </a:rPr>
                                      <m:t>8=4</m:t>
                                    </m:r>
                                    <m:r>
                                      <a:rPr lang="es-ES" sz="2000" i="1" dirty="0">
                                        <a:solidFill>
                                          <a:srgbClr val="0070C0"/>
                                        </a:solidFill>
                                        <a:latin typeface="Cambria Math" panose="02040503050406030204" pitchFamily="18" charset="0"/>
                                      </a:rPr>
                                      <m:t>𝑎</m:t>
                                    </m:r>
                                    <m:r>
                                      <a:rPr lang="es-ES" sz="2000" i="1" dirty="0">
                                        <a:solidFill>
                                          <a:srgbClr val="0070C0"/>
                                        </a:solidFill>
                                        <a:latin typeface="Cambria Math" panose="02040503050406030204" pitchFamily="18" charset="0"/>
                                      </a:rPr>
                                      <m:t>−2</m:t>
                                    </m:r>
                                    <m:r>
                                      <a:rPr lang="es-ES" sz="2000" i="1" dirty="0">
                                        <a:solidFill>
                                          <a:srgbClr val="0070C0"/>
                                        </a:solidFill>
                                        <a:latin typeface="Cambria Math" panose="02040503050406030204" pitchFamily="18" charset="0"/>
                                      </a:rPr>
                                      <m:t>𝑏</m:t>
                                    </m:r>
                                  </m:e>
                                </m:mr>
                              </m:m>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20=0</m:t>
                              </m:r>
                              <m:r>
                                <a:rPr lang="es-ES" sz="2000" i="1" dirty="0">
                                  <a:solidFill>
                                    <a:srgbClr val="0070C0"/>
                                  </a:solidFill>
                                  <a:latin typeface="Cambria Math" panose="02040503050406030204" pitchFamily="18" charset="0"/>
                                </a:rPr>
                                <m:t>⇒</m:t>
                              </m:r>
                            </m:e>
                          </m:d>
                          <m:r>
                            <a:rPr lang="es-ES" sz="2000" b="0" i="1" dirty="0" smtClean="0">
                              <a:solidFill>
                                <a:srgbClr val="0070C0"/>
                              </a:solidFill>
                              <a:latin typeface="Cambria Math" panose="02040503050406030204" pitchFamily="18" charset="0"/>
                            </a:rPr>
                            <m:t>𝑆𝑖𝑠𝑡𝑒𝑚𝑎</m:t>
                          </m:r>
                          <m:r>
                            <a:rPr lang="es-ES" sz="2000" b="0" i="1" dirty="0" smtClean="0">
                              <a:solidFill>
                                <a:srgbClr val="0070C0"/>
                              </a:solidFill>
                              <a:latin typeface="Cambria Math" panose="02040503050406030204" pitchFamily="18" charset="0"/>
                            </a:rPr>
                            <m:t> </m:t>
                          </m:r>
                          <m:r>
                            <a:rPr lang="es-ES" sz="2000" b="0" i="1" dirty="0" smtClean="0">
                              <a:solidFill>
                                <a:srgbClr val="0070C0"/>
                              </a:solidFill>
                              <a:latin typeface="Cambria Math" panose="02040503050406030204" pitchFamily="18" charset="0"/>
                            </a:rPr>
                            <m:t>𝑖𝑛𝑐𝑜𝑚𝑝𝑎𝑡𝑖𝑏𝑙𝑒</m:t>
                          </m:r>
                        </m:e>
                      </m:d>
                    </m:oMath>
                  </m:oMathPara>
                </a14:m>
                <a:endParaRPr lang="es-ES" sz="20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09006" y="516482"/>
                <a:ext cx="7680960" cy="6128158"/>
              </a:xfrm>
              <a:blipFill rotWithShape="0">
                <a:blip r:embed="rId4"/>
                <a:stretch>
                  <a:fillRect l="-794" r="-873"/>
                </a:stretch>
              </a:blipFill>
            </p:spPr>
            <p:txBody>
              <a:bodyPr/>
              <a:lstStyle/>
              <a:p>
                <a:r>
                  <a:rPr lang="es-E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1942823386"/>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6116819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1. Vector. definición</a:t>
            </a:r>
            <a:endParaRPr lang="es-ES" dirty="0">
              <a:solidFill>
                <a:schemeClr val="bg1"/>
              </a:solidFill>
            </a:endParaRPr>
          </a:p>
        </p:txBody>
      </p:sp>
      <p:sp>
        <p:nvSpPr>
          <p:cNvPr id="3" name="Marcador de contenido 2"/>
          <p:cNvSpPr>
            <a:spLocks noGrp="1"/>
          </p:cNvSpPr>
          <p:nvPr>
            <p:ph idx="1"/>
          </p:nvPr>
        </p:nvSpPr>
        <p:spPr>
          <a:xfrm>
            <a:off x="444137" y="1483133"/>
            <a:ext cx="8447314" cy="2933770"/>
          </a:xfrm>
          <a:solidFill>
            <a:schemeClr val="tx1">
              <a:lumMod val="85000"/>
            </a:schemeClr>
          </a:solidFill>
        </p:spPr>
        <p:txBody>
          <a:bodyPr/>
          <a:lstStyle/>
          <a:p>
            <a:r>
              <a:rPr lang="es-ES" sz="2600" u="sng" dirty="0" smtClean="0">
                <a:solidFill>
                  <a:schemeClr val="bg1"/>
                </a:solidFill>
              </a:rPr>
              <a:t>Vectores. Definición</a:t>
            </a:r>
          </a:p>
          <a:p>
            <a:pPr lvl="1"/>
            <a:r>
              <a:rPr lang="es-ES" sz="2600" dirty="0" smtClean="0">
                <a:solidFill>
                  <a:schemeClr val="bg1"/>
                </a:solidFill>
              </a:rPr>
              <a:t>Un vector es una herramienta matemática que posee:</a:t>
            </a:r>
          </a:p>
          <a:p>
            <a:pPr lvl="2"/>
            <a:r>
              <a:rPr lang="es-ES" sz="2600" b="1" u="sng" dirty="0" smtClean="0">
                <a:solidFill>
                  <a:schemeClr val="bg1"/>
                </a:solidFill>
              </a:rPr>
              <a:t>Módulo</a:t>
            </a:r>
            <a:r>
              <a:rPr lang="es-ES" sz="2600" dirty="0" smtClean="0">
                <a:solidFill>
                  <a:schemeClr val="bg1"/>
                </a:solidFill>
              </a:rPr>
              <a:t>: tamaño del vector</a:t>
            </a:r>
          </a:p>
          <a:p>
            <a:pPr lvl="2"/>
            <a:r>
              <a:rPr lang="es-ES" sz="2600" b="1" u="sng" dirty="0" smtClean="0">
                <a:solidFill>
                  <a:schemeClr val="bg1"/>
                </a:solidFill>
              </a:rPr>
              <a:t>Dirección</a:t>
            </a:r>
            <a:r>
              <a:rPr lang="es-ES" sz="2600" dirty="0" smtClean="0">
                <a:solidFill>
                  <a:schemeClr val="bg1"/>
                </a:solidFill>
              </a:rPr>
              <a:t>: recta que contiene al vector</a:t>
            </a:r>
          </a:p>
          <a:p>
            <a:pPr lvl="2"/>
            <a:r>
              <a:rPr lang="es-ES" sz="2600" b="1" u="sng" dirty="0" smtClean="0">
                <a:solidFill>
                  <a:schemeClr val="bg1"/>
                </a:solidFill>
              </a:rPr>
              <a:t>Sentido:</a:t>
            </a:r>
            <a:r>
              <a:rPr lang="es-ES" sz="2600" b="1" dirty="0" smtClean="0">
                <a:solidFill>
                  <a:schemeClr val="bg1"/>
                </a:solidFill>
              </a:rPr>
              <a:t> </a:t>
            </a:r>
            <a:r>
              <a:rPr lang="es-ES" sz="2600" dirty="0" smtClean="0">
                <a:solidFill>
                  <a:schemeClr val="bg1"/>
                </a:solidFill>
              </a:rPr>
              <a:t>para una misma dirección, hay dos sentidos</a:t>
            </a:r>
            <a:endParaRPr lang="es-ES" sz="2600" b="1" u="sng" dirty="0" smtClean="0">
              <a:solidFill>
                <a:schemeClr val="bg1"/>
              </a:solidFill>
            </a:endParaRPr>
          </a:p>
          <a:p>
            <a:pPr lvl="1"/>
            <a:endParaRPr lang="es-ES" dirty="0"/>
          </a:p>
        </p:txBody>
      </p:sp>
      <p:pic>
        <p:nvPicPr>
          <p:cNvPr id="1028" name="Picture 4" descr="http://3.bp.blogspot.com/-TR6mC0pEUmE/Tjv5tESuH0I/AAAAAAAAAMg/Y_m-P0B2TME/s1600/vector+pelot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41808" y="4416903"/>
            <a:ext cx="3821983" cy="2115548"/>
          </a:xfrm>
          <a:prstGeom prst="rect">
            <a:avLst/>
          </a:prstGeom>
          <a:noFill/>
          <a:extLst>
            <a:ext uri="{909E8E84-426E-40DD-AFC4-6F175D3DCCD1}">
              <a14:hiddenFill xmlns:a14="http://schemas.microsoft.com/office/drawing/2010/main">
                <a:solidFill>
                  <a:srgbClr val="FFFFFF"/>
                </a:solidFill>
              </a14:hiddenFill>
            </a:ext>
          </a:extLst>
        </p:spPr>
      </p:pic>
      <p:sp>
        <p:nvSpPr>
          <p:cNvPr id="5" name="Estrella de 7 puntas 4"/>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9</a:t>
            </a:r>
            <a:endParaRPr lang="es-ES" b="1" dirty="0">
              <a:solidFill>
                <a:schemeClr val="bg1"/>
              </a:solidFill>
            </a:endParaRPr>
          </a:p>
        </p:txBody>
      </p:sp>
      <p:pic>
        <p:nvPicPr>
          <p:cNvPr id="1026" name="Picture 2" descr="Resultado de imagen de death not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0154" y="1297577"/>
            <a:ext cx="1601297" cy="8935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189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82880" y="516482"/>
                <a:ext cx="7437119" cy="5988821"/>
              </a:xfrm>
              <a:solidFill>
                <a:schemeClr val="tx1">
                  <a:lumMod val="95000"/>
                </a:schemeClr>
              </a:solidFill>
            </p:spPr>
            <p:txBody>
              <a:bodyPr>
                <a:normAutofit/>
              </a:bodyPr>
              <a:lstStyle/>
              <a:p>
                <a:pPr marL="0" indent="0" algn="just">
                  <a:buNone/>
                </a:pPr>
                <a:r>
                  <a:rPr lang="es-ES" sz="2000" dirty="0" smtClean="0">
                    <a:solidFill>
                      <a:schemeClr val="bg1"/>
                    </a:solidFill>
                  </a:rPr>
                  <a:t>3. Determina el valor de </a:t>
                </a:r>
                <a14:m>
                  <m:oMath xmlns:m="http://schemas.openxmlformats.org/officeDocument/2006/math">
                    <m:r>
                      <a:rPr lang="es-ES" sz="2000" b="0" i="1" dirty="0" smtClean="0">
                        <a:solidFill>
                          <a:schemeClr val="bg1"/>
                        </a:solidFill>
                        <a:latin typeface="Cambria Math" panose="02040503050406030204" pitchFamily="18" charset="0"/>
                      </a:rPr>
                      <m:t>𝑘</m:t>
                    </m:r>
                  </m:oMath>
                </a14:m>
                <a:r>
                  <a:rPr lang="es-ES" sz="2000" dirty="0" smtClean="0">
                    <a:solidFill>
                      <a:schemeClr val="bg1"/>
                    </a:solidFill>
                  </a:rPr>
                  <a:t> para que los vectores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𝑢</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2,7</m:t>
                        </m:r>
                      </m:e>
                    </m:d>
                  </m:oMath>
                </a14:m>
                <a:r>
                  <a:rPr lang="es-ES" sz="2000" dirty="0" smtClean="0">
                    <a:solidFill>
                      <a:schemeClr val="bg1"/>
                    </a:solidFill>
                  </a:rPr>
                  <a:t> y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−1,</m:t>
                        </m:r>
                        <m:r>
                          <a:rPr lang="es-ES" sz="2000" b="0" i="1" dirty="0" smtClean="0">
                            <a:solidFill>
                              <a:schemeClr val="bg1"/>
                            </a:solidFill>
                            <a:latin typeface="Cambria Math" panose="02040503050406030204" pitchFamily="18" charset="0"/>
                          </a:rPr>
                          <m:t>𝑘</m:t>
                        </m:r>
                      </m:e>
                    </m:d>
                  </m:oMath>
                </a14:m>
                <a:r>
                  <a:rPr lang="es-ES" sz="2000" dirty="0" smtClean="0">
                    <a:solidFill>
                      <a:schemeClr val="bg1"/>
                    </a:solidFill>
                  </a:rPr>
                  <a:t> no sean base del espacio </a:t>
                </a:r>
                <a14:m>
                  <m:oMath xmlns:m="http://schemas.openxmlformats.org/officeDocument/2006/math">
                    <m:sSup>
                      <m:sSupPr>
                        <m:ctrlPr>
                          <a:rPr lang="es-ES" sz="2000" b="0" i="1" dirty="0" smtClean="0">
                            <a:solidFill>
                              <a:schemeClr val="bg1"/>
                            </a:solidFill>
                            <a:latin typeface="Cambria Math" panose="02040503050406030204" pitchFamily="18" charset="0"/>
                          </a:rPr>
                        </m:ctrlPr>
                      </m:sSupPr>
                      <m:e>
                        <m:r>
                          <a:rPr lang="es-ES" sz="2000" b="0" i="1" dirty="0" smtClean="0">
                            <a:solidFill>
                              <a:schemeClr val="bg1"/>
                            </a:solidFill>
                            <a:latin typeface="Cambria Math" panose="02040503050406030204" pitchFamily="18" charset="0"/>
                          </a:rPr>
                          <m:t>𝑉</m:t>
                        </m:r>
                      </m:e>
                      <m:sup>
                        <m:r>
                          <a:rPr lang="es-ES" sz="2000" b="0" i="1" dirty="0" smtClean="0">
                            <a:solidFill>
                              <a:schemeClr val="bg1"/>
                            </a:solidFill>
                            <a:latin typeface="Cambria Math" panose="02040503050406030204" pitchFamily="18" charset="0"/>
                          </a:rPr>
                          <m:t>2</m:t>
                        </m:r>
                      </m:sup>
                    </m:sSup>
                  </m:oMath>
                </a14:m>
                <a:r>
                  <a:rPr lang="es-ES" sz="2000" dirty="0" smtClean="0">
                    <a:solidFill>
                      <a:schemeClr val="bg1"/>
                    </a:solidFill>
                  </a:rPr>
                  <a:t>. Escoge un valor de </a:t>
                </a:r>
                <a14:m>
                  <m:oMath xmlns:m="http://schemas.openxmlformats.org/officeDocument/2006/math">
                    <m:r>
                      <a:rPr lang="es-ES" sz="2000" b="0" i="1" dirty="0" smtClean="0">
                        <a:solidFill>
                          <a:schemeClr val="bg1"/>
                        </a:solidFill>
                        <a:latin typeface="Cambria Math" panose="02040503050406030204" pitchFamily="18" charset="0"/>
                      </a:rPr>
                      <m:t>𝑘</m:t>
                    </m:r>
                  </m:oMath>
                </a14:m>
                <a:r>
                  <a:rPr lang="es-ES" sz="2000" dirty="0" smtClean="0">
                    <a:solidFill>
                      <a:schemeClr val="bg1"/>
                    </a:solidFill>
                  </a:rPr>
                  <a:t> para el cual sí sean base, y escribe el vector </a:t>
                </a:r>
                <a14:m>
                  <m:oMath xmlns:m="http://schemas.openxmlformats.org/officeDocument/2006/math">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𝑡</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−3,4</m:t>
                        </m:r>
                      </m:e>
                    </m:d>
                  </m:oMath>
                </a14:m>
                <a:r>
                  <a:rPr lang="es-ES" sz="2000" dirty="0" smtClean="0">
                    <a:solidFill>
                      <a:schemeClr val="bg1"/>
                    </a:solidFill>
                  </a:rPr>
                  <a:t> en términos de la base </a:t>
                </a:r>
                <a14:m>
                  <m:oMath xmlns:m="http://schemas.openxmlformats.org/officeDocument/2006/math">
                    <m:r>
                      <a:rPr lang="es-ES" sz="2000" b="0" i="1" dirty="0" smtClean="0">
                        <a:solidFill>
                          <a:schemeClr val="bg1"/>
                        </a:solidFill>
                        <a:latin typeface="Cambria Math" panose="02040503050406030204" pitchFamily="18" charset="0"/>
                      </a:rPr>
                      <m:t>𝐵</m:t>
                    </m:r>
                    <m:r>
                      <a:rPr lang="es-ES" sz="2000" b="0" i="1" dirty="0" smtClean="0">
                        <a:solidFill>
                          <a:schemeClr val="bg1"/>
                        </a:solidFill>
                        <a:latin typeface="Cambria Math" panose="02040503050406030204" pitchFamily="18" charset="0"/>
                      </a:rPr>
                      <m:t>=</m:t>
                    </m:r>
                    <m:d>
                      <m:dPr>
                        <m:begChr m:val="{"/>
                        <m:endChr m:val="}"/>
                        <m:ctrlPr>
                          <a:rPr lang="es-ES" sz="2000" b="0" i="1" dirty="0" smtClean="0">
                            <a:solidFill>
                              <a:schemeClr val="bg1"/>
                            </a:solidFill>
                            <a:latin typeface="Cambria Math" panose="02040503050406030204" pitchFamily="18" charset="0"/>
                          </a:rPr>
                        </m:ctrlPr>
                      </m:dPr>
                      <m:e>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𝑢</m:t>
                            </m:r>
                          </m:e>
                        </m:acc>
                        <m:r>
                          <a:rPr lang="es-ES" sz="2000" b="0" i="1" dirty="0" smtClean="0">
                            <a:solidFill>
                              <a:schemeClr val="bg1"/>
                            </a:solidFill>
                            <a:latin typeface="Cambria Math" panose="02040503050406030204" pitchFamily="18" charset="0"/>
                          </a:rPr>
                          <m:t>,</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e>
                    </m:d>
                  </m:oMath>
                </a14:m>
                <a:endParaRPr lang="es-ES" sz="2000" dirty="0" smtClean="0">
                  <a:solidFill>
                    <a:schemeClr val="bg1"/>
                  </a:solidFill>
                </a:endParaRPr>
              </a:p>
              <a:p>
                <a:pPr marL="0" indent="0" algn="just">
                  <a:buNone/>
                </a:pPr>
                <a:r>
                  <a:rPr lang="es-ES" sz="2000" dirty="0" smtClean="0">
                    <a:solidFill>
                      <a:srgbClr val="0070C0"/>
                    </a:solidFill>
                    <a:latin typeface="Cambria Math" panose="02040503050406030204" pitchFamily="18" charset="0"/>
                  </a:rPr>
                  <a:t>a) Para que no sean base, deben ser proporcionales:</a:t>
                </a:r>
              </a:p>
              <a:p>
                <a:pPr marL="0" indent="0" algn="just">
                  <a:buNone/>
                </a:pPr>
                <a14:m>
                  <m:oMathPara xmlns:m="http://schemas.openxmlformats.org/officeDocument/2006/math">
                    <m:oMathParaPr>
                      <m:jc m:val="centerGroup"/>
                    </m:oMathParaPr>
                    <m:oMath xmlns:m="http://schemas.openxmlformats.org/officeDocument/2006/math">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2,7</m:t>
                          </m:r>
                        </m:e>
                      </m:d>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𝑎</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−1,</m:t>
                          </m:r>
                          <m:r>
                            <a:rPr lang="es-ES" sz="2000" b="0" i="1" dirty="0" smtClean="0">
                              <a:solidFill>
                                <a:srgbClr val="0070C0"/>
                              </a:solidFill>
                              <a:latin typeface="Cambria Math" panose="02040503050406030204" pitchFamily="18" charset="0"/>
                            </a:rPr>
                            <m:t>𝑘</m:t>
                          </m:r>
                        </m:e>
                      </m:d>
                      <m:r>
                        <a:rPr lang="es-ES" sz="2000" b="0" i="1" dirty="0" smtClean="0">
                          <a:solidFill>
                            <a:srgbClr val="0070C0"/>
                          </a:solidFill>
                          <a:latin typeface="Cambria Math" panose="02040503050406030204" pitchFamily="18" charset="0"/>
                        </a:rPr>
                        <m:t>⇒</m:t>
                      </m:r>
                      <m:d>
                        <m:dPr>
                          <m:begChr m:val="{"/>
                          <m:endChr m:val=""/>
                          <m:ctrlPr>
                            <a:rPr lang="es-ES" sz="2000" b="0" i="1" dirty="0" smtClean="0">
                              <a:solidFill>
                                <a:srgbClr val="0070C0"/>
                              </a:solidFill>
                              <a:latin typeface="Cambria Math" panose="02040503050406030204" pitchFamily="18" charset="0"/>
                            </a:rPr>
                          </m:ctrlPr>
                        </m:dPr>
                        <m:e>
                          <m:m>
                            <m:mPr>
                              <m:mcs>
                                <m:mc>
                                  <m:mcPr>
                                    <m:count m:val="1"/>
                                    <m:mcJc m:val="center"/>
                                  </m:mcPr>
                                </m:mc>
                              </m:mcs>
                              <m:ctrlPr>
                                <a:rPr lang="es-ES" sz="2000" b="0" i="1" dirty="0" smtClean="0">
                                  <a:solidFill>
                                    <a:srgbClr val="0070C0"/>
                                  </a:solidFill>
                                  <a:latin typeface="Cambria Math" panose="02040503050406030204" pitchFamily="18" charset="0"/>
                                </a:rPr>
                              </m:ctrlPr>
                            </m:mPr>
                            <m:mr>
                              <m:e>
                                <m:r>
                                  <m:rPr>
                                    <m:brk m:alnAt="7"/>
                                  </m:rPr>
                                  <a:rPr lang="es-ES" sz="2000" b="0" i="1" dirty="0" smtClean="0">
                                    <a:solidFill>
                                      <a:srgbClr val="0070C0"/>
                                    </a:solidFill>
                                    <a:latin typeface="Cambria Math" panose="02040503050406030204" pitchFamily="18" charset="0"/>
                                  </a:rPr>
                                  <m:t>2</m:t>
                                </m:r>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𝑎</m:t>
                                </m:r>
                              </m:e>
                            </m:mr>
                            <m:mr>
                              <m:e>
                                <m:r>
                                  <a:rPr lang="es-ES" sz="2000" b="0" i="1" dirty="0" smtClean="0">
                                    <a:solidFill>
                                      <a:srgbClr val="0070C0"/>
                                    </a:solidFill>
                                    <a:latin typeface="Cambria Math" panose="02040503050406030204" pitchFamily="18" charset="0"/>
                                  </a:rPr>
                                  <m:t>7=</m:t>
                                </m:r>
                                <m:r>
                                  <a:rPr lang="es-ES" sz="2000" b="0" i="1" dirty="0" smtClean="0">
                                    <a:solidFill>
                                      <a:srgbClr val="0070C0"/>
                                    </a:solidFill>
                                    <a:latin typeface="Cambria Math" panose="02040503050406030204" pitchFamily="18" charset="0"/>
                                  </a:rPr>
                                  <m:t>𝑎𝑘</m:t>
                                </m:r>
                              </m:e>
                            </m:mr>
                          </m:m>
                        </m:e>
                      </m:d>
                      <m:r>
                        <a:rPr lang="es-ES" sz="2000" b="0" i="1" dirty="0" smtClean="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=−2</m:t>
                                </m:r>
                              </m:e>
                            </m:mr>
                            <m:mr>
                              <m:e>
                                <m:r>
                                  <a:rPr lang="es-ES" sz="2000" b="0" i="1" dirty="0" smtClean="0">
                                    <a:solidFill>
                                      <a:srgbClr val="0070C0"/>
                                    </a:solidFill>
                                    <a:latin typeface="Cambria Math" panose="02040503050406030204" pitchFamily="18" charset="0"/>
                                  </a:rPr>
                                  <m:t>𝑘</m:t>
                                </m:r>
                                <m:r>
                                  <a:rPr lang="es-ES" sz="2000" b="0" i="1" dirty="0" smtClean="0">
                                    <a:solidFill>
                                      <a:srgbClr val="0070C0"/>
                                    </a:solidFill>
                                    <a:latin typeface="Cambria Math" panose="02040503050406030204" pitchFamily="18" charset="0"/>
                                  </a:rPr>
                                  <m:t>=−7/2</m:t>
                                </m:r>
                              </m:e>
                            </m:mr>
                          </m:m>
                        </m:e>
                      </m:d>
                    </m:oMath>
                  </m:oMathPara>
                </a14:m>
                <a:endParaRPr lang="es-ES" sz="2000" dirty="0" smtClean="0">
                  <a:solidFill>
                    <a:srgbClr val="0070C0"/>
                  </a:solidFill>
                </a:endParaRPr>
              </a:p>
              <a:p>
                <a:pPr marL="0" indent="0" algn="just">
                  <a:buNone/>
                </a:pPr>
                <a:r>
                  <a:rPr lang="es-ES" sz="2000" dirty="0" smtClean="0">
                    <a:solidFill>
                      <a:srgbClr val="0070C0"/>
                    </a:solidFill>
                  </a:rPr>
                  <a:t>b) Escogemos el valor más sencillo: </a:t>
                </a:r>
                <a14:m>
                  <m:oMath xmlns:m="http://schemas.openxmlformats.org/officeDocument/2006/math">
                    <m:r>
                      <a:rPr lang="es-ES" sz="2000" b="0" i="1" dirty="0" smtClean="0">
                        <a:solidFill>
                          <a:srgbClr val="0070C0"/>
                        </a:solidFill>
                        <a:latin typeface="Cambria Math" panose="02040503050406030204" pitchFamily="18" charset="0"/>
                      </a:rPr>
                      <m:t>𝑘</m:t>
                    </m:r>
                    <m:r>
                      <a:rPr lang="es-ES" sz="2000" b="0" i="1" dirty="0" smtClean="0">
                        <a:solidFill>
                          <a:srgbClr val="0070C0"/>
                        </a:solidFill>
                        <a:latin typeface="Cambria Math" panose="02040503050406030204" pitchFamily="18" charset="0"/>
                      </a:rPr>
                      <m:t>=0</m:t>
                    </m:r>
                  </m:oMath>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−3,4</m:t>
                          </m:r>
                        </m:e>
                      </m:d>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𝑎</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2,7</m:t>
                          </m:r>
                        </m:e>
                      </m:d>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𝑏</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−1,0</m:t>
                          </m:r>
                        </m:e>
                      </m:d>
                      <m:r>
                        <a:rPr lang="es-ES" sz="2000" b="0" i="1" dirty="0" smtClean="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a:rPr lang="es-ES" sz="2000" b="0" i="1" dirty="0" smtClean="0">
                                    <a:solidFill>
                                      <a:srgbClr val="0070C0"/>
                                    </a:solidFill>
                                    <a:latin typeface="Cambria Math" panose="02040503050406030204" pitchFamily="18" charset="0"/>
                                  </a:rPr>
                                  <m:t>4=7</m:t>
                                </m:r>
                                <m:r>
                                  <a:rPr lang="es-ES" sz="2000" b="0" i="1" dirty="0" smtClean="0">
                                    <a:solidFill>
                                      <a:srgbClr val="0070C0"/>
                                    </a:solidFill>
                                    <a:latin typeface="Cambria Math" panose="02040503050406030204" pitchFamily="18" charset="0"/>
                                  </a:rPr>
                                  <m:t>𝑎</m:t>
                                </m:r>
                              </m:e>
                            </m:mr>
                            <m:mr>
                              <m:e>
                                <m:r>
                                  <a:rPr lang="es-ES" sz="2000" b="0" i="1" dirty="0" smtClean="0">
                                    <a:solidFill>
                                      <a:srgbClr val="0070C0"/>
                                    </a:solidFill>
                                    <a:latin typeface="Cambria Math" panose="02040503050406030204" pitchFamily="18" charset="0"/>
                                  </a:rPr>
                                  <m:t>−3=2</m:t>
                                </m:r>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𝑏</m:t>
                                </m:r>
                              </m:e>
                            </m:mr>
                          </m:m>
                        </m:e>
                      </m:d>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4</m:t>
                          </m:r>
                        </m:num>
                        <m:den>
                          <m:r>
                            <a:rPr lang="es-ES" sz="2000" b="0" i="1" dirty="0" smtClean="0">
                              <a:solidFill>
                                <a:srgbClr val="0070C0"/>
                              </a:solidFill>
                              <a:latin typeface="Cambria Math" panose="02040503050406030204" pitchFamily="18" charset="0"/>
                            </a:rPr>
                            <m:t>7</m:t>
                          </m:r>
                        </m:den>
                      </m:f>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𝑏</m:t>
                      </m:r>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29</m:t>
                          </m:r>
                        </m:num>
                        <m:den>
                          <m:r>
                            <a:rPr lang="es-ES" sz="2000" b="0" i="1" dirty="0" smtClean="0">
                              <a:solidFill>
                                <a:srgbClr val="0070C0"/>
                              </a:solidFill>
                              <a:latin typeface="Cambria Math" panose="02040503050406030204" pitchFamily="18" charset="0"/>
                            </a:rPr>
                            <m:t>7</m:t>
                          </m:r>
                        </m:den>
                      </m:f>
                    </m:oMath>
                  </m:oMathPara>
                </a14:m>
                <a:endParaRPr lang="es-ES" sz="2000" dirty="0" smtClean="0">
                  <a:solidFill>
                    <a:srgbClr val="0070C0"/>
                  </a:solidFill>
                </a:endParaRPr>
              </a:p>
              <a:p>
                <a:pPr marL="0" indent="0" algn="just">
                  <a:buNone/>
                </a:pPr>
                <a:r>
                  <a:rPr lang="es-ES" sz="2000" dirty="0" smtClean="0">
                    <a:solidFill>
                      <a:srgbClr val="0070C0"/>
                    </a:solidFill>
                  </a:rPr>
                  <a:t>Las coordenadas de </a:t>
                </a:r>
                <a14:m>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𝑡</m:t>
                        </m:r>
                      </m:e>
                    </m:acc>
                  </m:oMath>
                </a14:m>
                <a:r>
                  <a:rPr lang="es-ES" sz="2000" dirty="0" smtClean="0">
                    <a:solidFill>
                      <a:srgbClr val="0070C0"/>
                    </a:solidFill>
                  </a:rPr>
                  <a:t> en esta base son </a:t>
                </a:r>
                <a14:m>
                  <m:oMath xmlns:m="http://schemas.openxmlformats.org/officeDocument/2006/math">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4</m:t>
                        </m:r>
                      </m:num>
                      <m:den>
                        <m:r>
                          <a:rPr lang="es-ES" sz="2000" b="0" i="1" dirty="0" smtClean="0">
                            <a:solidFill>
                              <a:srgbClr val="0070C0"/>
                            </a:solidFill>
                            <a:latin typeface="Cambria Math" panose="02040503050406030204" pitchFamily="18" charset="0"/>
                          </a:rPr>
                          <m:t>7</m:t>
                        </m:r>
                      </m:den>
                    </m:f>
                  </m:oMath>
                </a14:m>
                <a:r>
                  <a:rPr lang="es-ES" sz="2000" dirty="0" smtClean="0">
                    <a:solidFill>
                      <a:srgbClr val="0070C0"/>
                    </a:solidFill>
                  </a:rPr>
                  <a:t> y </a:t>
                </a:r>
                <a14:m>
                  <m:oMath xmlns:m="http://schemas.openxmlformats.org/officeDocument/2006/math">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29</m:t>
                        </m:r>
                      </m:num>
                      <m:den>
                        <m:r>
                          <a:rPr lang="es-ES" sz="2000" b="0" i="1" dirty="0" smtClean="0">
                            <a:solidFill>
                              <a:srgbClr val="0070C0"/>
                            </a:solidFill>
                            <a:latin typeface="Cambria Math" panose="02040503050406030204" pitchFamily="18" charset="0"/>
                          </a:rPr>
                          <m:t>7</m:t>
                        </m:r>
                      </m:den>
                    </m:f>
                  </m:oMath>
                </a14:m>
                <a:endParaRPr lang="es-ES" sz="20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82880" y="516482"/>
                <a:ext cx="7437119" cy="5988821"/>
              </a:xfrm>
              <a:blipFill rotWithShape="0">
                <a:blip r:embed="rId4"/>
                <a:stretch>
                  <a:fillRect l="-820" t="-611" r="-820"/>
                </a:stretch>
              </a:blipFill>
            </p:spPr>
            <p:txBody>
              <a:bodyPr/>
              <a:lstStyle/>
              <a:p>
                <a:r>
                  <a:rPr lang="es-E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1942823386"/>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8923816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09303" y="3529646"/>
            <a:ext cx="4158342" cy="3152491"/>
          </a:xfrm>
          <a:prstGeom prst="rect">
            <a:avLst/>
          </a:prstGeom>
        </p:spPr>
      </p:pic>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5. </a:t>
            </a:r>
            <a:r>
              <a:rPr lang="es-ES" dirty="0">
                <a:solidFill>
                  <a:schemeClr val="bg1"/>
                </a:solidFill>
              </a:rPr>
              <a:t>Vector. </a:t>
            </a:r>
            <a:r>
              <a:rPr lang="es-ES" dirty="0" smtClean="0">
                <a:solidFill>
                  <a:schemeClr val="bg1"/>
                </a:solidFill>
              </a:rPr>
              <a:t>Tipos de bases</a:t>
            </a:r>
            <a:endParaRPr lang="es-ES" dirty="0">
              <a:solidFill>
                <a:schemeClr val="bg1"/>
              </a:solidFill>
            </a:endParaRPr>
          </a:p>
        </p:txBody>
      </p:sp>
      <p:sp>
        <p:nvSpPr>
          <p:cNvPr id="16" name="Marcador de contenido 2"/>
          <p:cNvSpPr>
            <a:spLocks noGrp="1"/>
          </p:cNvSpPr>
          <p:nvPr>
            <p:ph idx="1"/>
          </p:nvPr>
        </p:nvSpPr>
        <p:spPr>
          <a:xfrm>
            <a:off x="243840" y="1483133"/>
            <a:ext cx="8647611" cy="1860957"/>
          </a:xfrm>
          <a:solidFill>
            <a:schemeClr val="tx1">
              <a:lumMod val="95000"/>
            </a:schemeClr>
          </a:solidFill>
        </p:spPr>
        <p:txBody>
          <a:bodyPr>
            <a:normAutofit/>
          </a:bodyPr>
          <a:lstStyle/>
          <a:p>
            <a:pPr algn="just"/>
            <a:r>
              <a:rPr lang="es-ES" sz="2600" dirty="0" smtClean="0">
                <a:solidFill>
                  <a:schemeClr val="bg1"/>
                </a:solidFill>
              </a:rPr>
              <a:t>Se dice que una base es </a:t>
            </a:r>
            <a:r>
              <a:rPr lang="es-ES" sz="2600" b="1" u="sng" dirty="0" smtClean="0">
                <a:solidFill>
                  <a:schemeClr val="bg1"/>
                </a:solidFill>
              </a:rPr>
              <a:t>ortogonal</a:t>
            </a:r>
            <a:r>
              <a:rPr lang="es-ES" sz="2600" dirty="0" smtClean="0">
                <a:solidFill>
                  <a:schemeClr val="bg1"/>
                </a:solidFill>
              </a:rPr>
              <a:t> cuando los dos vectores (además obviamente de formar base), son perpendiculares.</a:t>
            </a:r>
          </a:p>
        </p:txBody>
      </p:sp>
      <p:cxnSp>
        <p:nvCxnSpPr>
          <p:cNvPr id="13" name="Conector recto de flecha 12"/>
          <p:cNvCxnSpPr/>
          <p:nvPr/>
        </p:nvCxnSpPr>
        <p:spPr>
          <a:xfrm flipH="1" flipV="1">
            <a:off x="957943" y="4728754"/>
            <a:ext cx="678184" cy="139337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1622522" y="5094514"/>
            <a:ext cx="2435672" cy="10276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Estrella de 7 puntas 6"/>
          <p:cNvSpPr/>
          <p:nvPr/>
        </p:nvSpPr>
        <p:spPr>
          <a:xfrm>
            <a:off x="7985761" y="0"/>
            <a:ext cx="1158240" cy="850815"/>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5+2</a:t>
            </a:r>
            <a:endParaRPr lang="es-ES" b="1" dirty="0">
              <a:solidFill>
                <a:schemeClr val="bg1"/>
              </a:solidFill>
            </a:endParaRPr>
          </a:p>
        </p:txBody>
      </p:sp>
      <p:sp>
        <p:nvSpPr>
          <p:cNvPr id="4" name="Arco 3"/>
          <p:cNvSpPr/>
          <p:nvPr/>
        </p:nvSpPr>
        <p:spPr>
          <a:xfrm>
            <a:off x="1173485" y="5664929"/>
            <a:ext cx="914400" cy="914400"/>
          </a:xfrm>
          <a:prstGeom prst="arc">
            <a:avLst>
              <a:gd name="adj1" fmla="val 14577609"/>
              <a:gd name="adj2" fmla="val 20345521"/>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5" name="CuadroTexto 4"/>
              <p:cNvSpPr txBox="1"/>
              <p:nvPr/>
            </p:nvSpPr>
            <p:spPr>
              <a:xfrm>
                <a:off x="1789249" y="5297295"/>
                <a:ext cx="5918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smtClean="0">
                          <a:solidFill>
                            <a:srgbClr val="0070C0"/>
                          </a:solidFill>
                          <a:latin typeface="Cambria Math" panose="02040503050406030204" pitchFamily="18" charset="0"/>
                        </a:rPr>
                        <m:t>90°</m:t>
                      </m:r>
                    </m:oMath>
                  </m:oMathPara>
                </a14:m>
                <a:endParaRPr lang="es-ES" dirty="0">
                  <a:solidFill>
                    <a:srgbClr val="0070C0"/>
                  </a:solidFill>
                </a:endParaRPr>
              </a:p>
            </p:txBody>
          </p:sp>
        </mc:Choice>
        <mc:Fallback xmlns="">
          <p:sp>
            <p:nvSpPr>
              <p:cNvPr id="5" name="CuadroTexto 4"/>
              <p:cNvSpPr txBox="1">
                <a:spLocks noRot="1" noChangeAspect="1" noMove="1" noResize="1" noEditPoints="1" noAdjustHandles="1" noChangeArrowheads="1" noChangeShapeType="1" noTextEdit="1"/>
              </p:cNvSpPr>
              <p:nvPr/>
            </p:nvSpPr>
            <p:spPr>
              <a:xfrm>
                <a:off x="1789249" y="5297295"/>
                <a:ext cx="591829" cy="369332"/>
              </a:xfrm>
              <a:prstGeom prst="rect">
                <a:avLst/>
              </a:prstGeom>
              <a:blipFill rotWithShape="0">
                <a:blip r:embed="rId4"/>
                <a:stretch>
                  <a:fillRect/>
                </a:stretch>
              </a:blipFill>
            </p:spPr>
            <p:txBody>
              <a:bodyPr/>
              <a:lstStyle/>
              <a:p>
                <a:r>
                  <a:rPr lang="es-ES">
                    <a:noFill/>
                  </a:rPr>
                  <a:t> </a:t>
                </a:r>
              </a:p>
            </p:txBody>
          </p:sp>
        </mc:Fallback>
      </mc:AlternateContent>
      <p:pic>
        <p:nvPicPr>
          <p:cNvPr id="10"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3660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09303" y="3529646"/>
            <a:ext cx="4158342" cy="3152491"/>
          </a:xfrm>
          <a:prstGeom prst="rect">
            <a:avLst/>
          </a:prstGeom>
        </p:spPr>
      </p:pic>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5. </a:t>
            </a:r>
            <a:r>
              <a:rPr lang="es-ES" dirty="0">
                <a:solidFill>
                  <a:schemeClr val="bg1"/>
                </a:solidFill>
              </a:rPr>
              <a:t>Vector. </a:t>
            </a:r>
            <a:r>
              <a:rPr lang="es-ES" dirty="0" smtClean="0">
                <a:solidFill>
                  <a:schemeClr val="bg1"/>
                </a:solidFill>
              </a:rPr>
              <a:t>Tipos de bases</a:t>
            </a:r>
            <a:endParaRPr lang="es-ES" dirty="0">
              <a:solidFill>
                <a:schemeClr val="bg1"/>
              </a:solidFill>
            </a:endParaRPr>
          </a:p>
        </p:txBody>
      </p:sp>
      <p:sp>
        <p:nvSpPr>
          <p:cNvPr id="16" name="Marcador de contenido 2"/>
          <p:cNvSpPr>
            <a:spLocks noGrp="1"/>
          </p:cNvSpPr>
          <p:nvPr>
            <p:ph idx="1"/>
          </p:nvPr>
        </p:nvSpPr>
        <p:spPr>
          <a:xfrm>
            <a:off x="243840" y="1483133"/>
            <a:ext cx="8647611" cy="1860957"/>
          </a:xfrm>
          <a:solidFill>
            <a:schemeClr val="tx1">
              <a:lumMod val="95000"/>
            </a:schemeClr>
          </a:solidFill>
        </p:spPr>
        <p:txBody>
          <a:bodyPr>
            <a:normAutofit/>
          </a:bodyPr>
          <a:lstStyle/>
          <a:p>
            <a:pPr algn="just"/>
            <a:r>
              <a:rPr lang="es-ES" sz="2600" dirty="0" smtClean="0">
                <a:solidFill>
                  <a:schemeClr val="bg1"/>
                </a:solidFill>
              </a:rPr>
              <a:t>Se dice que una base es </a:t>
            </a:r>
            <a:r>
              <a:rPr lang="es-ES" sz="2600" b="1" u="sng" dirty="0" err="1" smtClean="0">
                <a:solidFill>
                  <a:schemeClr val="bg1"/>
                </a:solidFill>
              </a:rPr>
              <a:t>ortonormal</a:t>
            </a:r>
            <a:r>
              <a:rPr lang="es-ES" sz="2600" b="1" u="sng" dirty="0" smtClean="0">
                <a:solidFill>
                  <a:schemeClr val="bg1"/>
                </a:solidFill>
              </a:rPr>
              <a:t> </a:t>
            </a:r>
            <a:r>
              <a:rPr lang="es-ES" sz="2600" dirty="0" smtClean="0">
                <a:solidFill>
                  <a:schemeClr val="bg1"/>
                </a:solidFill>
              </a:rPr>
              <a:t>cuando los dos vectores (además obviamente de formar base), son perpendiculares, y su módulo es 1 (</a:t>
            </a:r>
            <a:r>
              <a:rPr lang="es-ES" sz="2600" dirty="0" err="1" smtClean="0">
                <a:solidFill>
                  <a:schemeClr val="bg1"/>
                </a:solidFill>
              </a:rPr>
              <a:t>unimodulares</a:t>
            </a:r>
            <a:r>
              <a:rPr lang="es-ES" sz="2600" dirty="0" smtClean="0">
                <a:solidFill>
                  <a:schemeClr val="bg1"/>
                </a:solidFill>
              </a:rPr>
              <a:t> o </a:t>
            </a:r>
            <a:r>
              <a:rPr lang="es-ES" sz="2600" b="1" dirty="0" smtClean="0">
                <a:solidFill>
                  <a:schemeClr val="bg1"/>
                </a:solidFill>
              </a:rPr>
              <a:t>unitarios</a:t>
            </a:r>
            <a:r>
              <a:rPr lang="es-ES" sz="2600" dirty="0" smtClean="0">
                <a:solidFill>
                  <a:schemeClr val="bg1"/>
                </a:solidFill>
              </a:rPr>
              <a:t>)</a:t>
            </a:r>
          </a:p>
        </p:txBody>
      </p:sp>
      <p:cxnSp>
        <p:nvCxnSpPr>
          <p:cNvPr id="13" name="Conector recto de flecha 12"/>
          <p:cNvCxnSpPr/>
          <p:nvPr/>
        </p:nvCxnSpPr>
        <p:spPr>
          <a:xfrm flipH="1" flipV="1">
            <a:off x="1454331" y="5765074"/>
            <a:ext cx="181796" cy="35705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1622522" y="5869577"/>
            <a:ext cx="458827" cy="2525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Estrella de 7 puntas 6"/>
          <p:cNvSpPr/>
          <p:nvPr/>
        </p:nvSpPr>
        <p:spPr>
          <a:xfrm>
            <a:off x="7985761" y="0"/>
            <a:ext cx="1158240" cy="850815"/>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4+2</a:t>
            </a:r>
            <a:endParaRPr lang="es-ES" b="1" dirty="0">
              <a:solidFill>
                <a:schemeClr val="bg1"/>
              </a:solidFill>
            </a:endParaRPr>
          </a:p>
        </p:txBody>
      </p:sp>
      <p:pic>
        <p:nvPicPr>
          <p:cNvPr id="8" name="Picture 4" descr="Resultado de imagen de nex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3897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5463" y="3267405"/>
            <a:ext cx="3317966" cy="3590595"/>
          </a:xfrm>
          <a:prstGeom prst="rect">
            <a:avLst/>
          </a:prstGeom>
        </p:spPr>
      </p:pic>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5. </a:t>
            </a:r>
            <a:r>
              <a:rPr lang="es-ES" dirty="0">
                <a:solidFill>
                  <a:schemeClr val="bg1"/>
                </a:solidFill>
              </a:rPr>
              <a:t>Vector. </a:t>
            </a:r>
            <a:r>
              <a:rPr lang="es-ES" dirty="0" smtClean="0">
                <a:solidFill>
                  <a:schemeClr val="bg1"/>
                </a:solidFill>
              </a:rPr>
              <a:t>Tipos de bases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483133"/>
                <a:ext cx="8647611" cy="1860957"/>
              </a:xfrm>
              <a:solidFill>
                <a:schemeClr val="tx1">
                  <a:lumMod val="95000"/>
                </a:schemeClr>
              </a:solidFill>
            </p:spPr>
            <p:txBody>
              <a:bodyPr>
                <a:normAutofit/>
              </a:bodyPr>
              <a:lstStyle/>
              <a:p>
                <a:pPr algn="just"/>
                <a:r>
                  <a:rPr lang="es-ES" sz="2600" dirty="0" smtClean="0">
                    <a:solidFill>
                      <a:schemeClr val="bg1"/>
                    </a:solidFill>
                  </a:rPr>
                  <a:t>La base por excelencia es la base </a:t>
                </a:r>
                <a:r>
                  <a:rPr lang="es-ES" sz="2600" b="1" u="sng" dirty="0" smtClean="0">
                    <a:solidFill>
                      <a:schemeClr val="bg1"/>
                    </a:solidFill>
                  </a:rPr>
                  <a:t>canónica</a:t>
                </a:r>
                <a:r>
                  <a:rPr lang="es-ES" sz="2600" dirty="0" smtClean="0">
                    <a:solidFill>
                      <a:schemeClr val="bg1"/>
                    </a:solidFill>
                  </a:rPr>
                  <a:t>, formada por los vectores </a:t>
                </a:r>
                <a14:m>
                  <m:oMath xmlns:m="http://schemas.openxmlformats.org/officeDocument/2006/math">
                    <m:acc>
                      <m:accPr>
                        <m:chr m:val="⃗"/>
                        <m:ctrlPr>
                          <a:rPr lang="es-ES" sz="2600" b="0" i="1" smtClean="0">
                            <a:solidFill>
                              <a:srgbClr val="00B050"/>
                            </a:solidFill>
                            <a:latin typeface="Cambria Math" panose="02040503050406030204" pitchFamily="18" charset="0"/>
                          </a:rPr>
                        </m:ctrlPr>
                      </m:accPr>
                      <m:e>
                        <m:r>
                          <a:rPr lang="es-ES" sz="2600" b="0" i="1" smtClean="0">
                            <a:solidFill>
                              <a:srgbClr val="00B050"/>
                            </a:solidFill>
                            <a:latin typeface="Cambria Math" panose="02040503050406030204" pitchFamily="18" charset="0"/>
                          </a:rPr>
                          <m:t>𝑖</m:t>
                        </m:r>
                      </m:e>
                    </m:acc>
                    <m:r>
                      <a:rPr lang="es-ES" sz="2600" b="0" i="1" dirty="0" smtClean="0">
                        <a:solidFill>
                          <a:srgbClr val="00B050"/>
                        </a:solidFill>
                        <a:latin typeface="Cambria Math" panose="02040503050406030204" pitchFamily="18" charset="0"/>
                      </a:rPr>
                      <m:t>=</m:t>
                    </m:r>
                    <m:d>
                      <m:dPr>
                        <m:ctrlPr>
                          <a:rPr lang="es-ES" sz="2600" b="0" i="1" dirty="0" smtClean="0">
                            <a:solidFill>
                              <a:srgbClr val="00B050"/>
                            </a:solidFill>
                            <a:latin typeface="Cambria Math" panose="02040503050406030204" pitchFamily="18" charset="0"/>
                          </a:rPr>
                        </m:ctrlPr>
                      </m:dPr>
                      <m:e>
                        <m:r>
                          <a:rPr lang="es-ES" sz="2600" b="0" i="1" dirty="0" smtClean="0">
                            <a:solidFill>
                              <a:srgbClr val="00B050"/>
                            </a:solidFill>
                            <a:latin typeface="Cambria Math" panose="02040503050406030204" pitchFamily="18" charset="0"/>
                          </a:rPr>
                          <m:t>1,0</m:t>
                        </m:r>
                      </m:e>
                    </m:d>
                  </m:oMath>
                </a14:m>
                <a:r>
                  <a:rPr lang="es-ES" sz="2600" dirty="0" smtClean="0">
                    <a:solidFill>
                      <a:schemeClr val="bg1"/>
                    </a:solidFill>
                  </a:rPr>
                  <a:t> y </a:t>
                </a:r>
                <a14:m>
                  <m:oMath xmlns:m="http://schemas.openxmlformats.org/officeDocument/2006/math">
                    <m:acc>
                      <m:accPr>
                        <m:chr m:val="⃗"/>
                        <m:ctrlPr>
                          <a:rPr lang="es-ES" sz="2600" b="0" i="1" dirty="0" smtClean="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𝑗</m:t>
                        </m:r>
                      </m:e>
                    </m:acc>
                    <m:r>
                      <a:rPr lang="es-ES" sz="2600" b="0" i="1" dirty="0" smtClean="0">
                        <a:solidFill>
                          <a:srgbClr val="FF0000"/>
                        </a:solidFill>
                        <a:latin typeface="Cambria Math" panose="02040503050406030204" pitchFamily="18" charset="0"/>
                      </a:rPr>
                      <m:t>=</m:t>
                    </m:r>
                    <m:d>
                      <m:dPr>
                        <m:ctrlPr>
                          <a:rPr lang="es-ES" sz="2600" b="0" i="1" dirty="0" smtClean="0">
                            <a:solidFill>
                              <a:srgbClr val="FF0000"/>
                            </a:solidFill>
                            <a:latin typeface="Cambria Math" panose="02040503050406030204" pitchFamily="18" charset="0"/>
                          </a:rPr>
                        </m:ctrlPr>
                      </m:dPr>
                      <m:e>
                        <m:r>
                          <a:rPr lang="es-ES" sz="2600" b="0" i="1" dirty="0" smtClean="0">
                            <a:solidFill>
                              <a:srgbClr val="FF0000"/>
                            </a:solidFill>
                            <a:latin typeface="Cambria Math" panose="02040503050406030204" pitchFamily="18" charset="0"/>
                          </a:rPr>
                          <m:t>0,1</m:t>
                        </m:r>
                      </m:e>
                    </m:d>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483133"/>
                <a:ext cx="8647611" cy="1860957"/>
              </a:xfrm>
              <a:blipFill rotWithShape="0">
                <a:blip r:embed="rId4"/>
                <a:stretch>
                  <a:fillRect l="-1621" t="-4902" r="-1268"/>
                </a:stretch>
              </a:blipFill>
            </p:spPr>
            <p:txBody>
              <a:bodyPr/>
              <a:lstStyle/>
              <a:p>
                <a:r>
                  <a:rPr lang="es-ES">
                    <a:noFill/>
                  </a:rPr>
                  <a:t> </a:t>
                </a:r>
              </a:p>
            </p:txBody>
          </p:sp>
        </mc:Fallback>
      </mc:AlternateContent>
      <p:cxnSp>
        <p:nvCxnSpPr>
          <p:cNvPr id="13" name="Conector recto de flecha 12"/>
          <p:cNvCxnSpPr/>
          <p:nvPr/>
        </p:nvCxnSpPr>
        <p:spPr>
          <a:xfrm>
            <a:off x="966651" y="5843457"/>
            <a:ext cx="661852" cy="870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943253" y="5128362"/>
            <a:ext cx="23398" cy="7238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943253" y="3842653"/>
            <a:ext cx="685250" cy="199209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Marcador de contenido 2"/>
              <p:cNvSpPr txBox="1">
                <a:spLocks/>
              </p:cNvSpPr>
              <p:nvPr/>
            </p:nvSpPr>
            <p:spPr>
              <a:xfrm>
                <a:off x="3483429" y="2413611"/>
                <a:ext cx="5408022" cy="4248446"/>
              </a:xfrm>
              <a:prstGeom prst="rect">
                <a:avLst/>
              </a:prstGeom>
              <a:solidFill>
                <a:schemeClr val="tx1">
                  <a:lumMod val="95000"/>
                </a:schemeClr>
              </a:solidFill>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just"/>
                <a:r>
                  <a:rPr lang="es-ES" sz="2600" dirty="0" smtClean="0">
                    <a:solidFill>
                      <a:schemeClr val="bg1"/>
                    </a:solidFill>
                  </a:rPr>
                  <a:t>Obviamente, es base. Cualquier vector puede conseguirse con</a:t>
                </a:r>
              </a:p>
              <a:p>
                <a:pPr marL="0" indent="0" algn="just">
                  <a:buNone/>
                </a:pPr>
                <a:r>
                  <a:rPr lang="es-ES" sz="2600" dirty="0">
                    <a:solidFill>
                      <a:schemeClr val="bg1"/>
                    </a:solidFill>
                  </a:rPr>
                  <a:t>	</a:t>
                </a:r>
                <a14:m>
                  <m:oMath xmlns:m="http://schemas.openxmlformats.org/officeDocument/2006/math">
                    <m:acc>
                      <m:accPr>
                        <m:chr m:val="⃗"/>
                        <m:ctrlPr>
                          <a:rPr lang="es-ES" sz="2600" i="1">
                            <a:solidFill>
                              <a:srgbClr val="00B050"/>
                            </a:solidFill>
                            <a:latin typeface="Cambria Math" panose="02040503050406030204" pitchFamily="18" charset="0"/>
                          </a:rPr>
                        </m:ctrlPr>
                      </m:accPr>
                      <m:e>
                        <m:r>
                          <a:rPr lang="es-ES" sz="2600" i="1">
                            <a:solidFill>
                              <a:srgbClr val="00B050"/>
                            </a:solidFill>
                            <a:latin typeface="Cambria Math" panose="02040503050406030204" pitchFamily="18" charset="0"/>
                          </a:rPr>
                          <m:t>𝑖</m:t>
                        </m:r>
                      </m:e>
                    </m:acc>
                    <m:r>
                      <a:rPr lang="es-ES" sz="2600" i="1" dirty="0">
                        <a:solidFill>
                          <a:srgbClr val="00B050"/>
                        </a:solidFill>
                        <a:latin typeface="Cambria Math" panose="02040503050406030204" pitchFamily="18" charset="0"/>
                      </a:rPr>
                      <m:t>=</m:t>
                    </m:r>
                    <m:d>
                      <m:dPr>
                        <m:ctrlPr>
                          <a:rPr lang="es-ES" sz="2600" i="1" dirty="0">
                            <a:solidFill>
                              <a:srgbClr val="00B050"/>
                            </a:solidFill>
                            <a:latin typeface="Cambria Math" panose="02040503050406030204" pitchFamily="18" charset="0"/>
                          </a:rPr>
                        </m:ctrlPr>
                      </m:dPr>
                      <m:e>
                        <m:r>
                          <a:rPr lang="es-ES" sz="2600" i="1" dirty="0">
                            <a:solidFill>
                              <a:srgbClr val="00B050"/>
                            </a:solidFill>
                            <a:latin typeface="Cambria Math" panose="02040503050406030204" pitchFamily="18" charset="0"/>
                          </a:rPr>
                          <m:t>1,0</m:t>
                        </m:r>
                      </m:e>
                    </m:d>
                  </m:oMath>
                </a14:m>
                <a:r>
                  <a:rPr lang="es-ES" sz="2600" dirty="0">
                    <a:solidFill>
                      <a:schemeClr val="bg1"/>
                    </a:solidFill>
                  </a:rPr>
                  <a:t> y </a:t>
                </a:r>
                <a14:m>
                  <m:oMath xmlns:m="http://schemas.openxmlformats.org/officeDocument/2006/math">
                    <m:acc>
                      <m:accPr>
                        <m:chr m:val="⃗"/>
                        <m:ctrlPr>
                          <a:rPr lang="es-ES" sz="2600" i="1" dirty="0">
                            <a:solidFill>
                              <a:srgbClr val="FF0000"/>
                            </a:solidFill>
                            <a:latin typeface="Cambria Math" panose="02040503050406030204" pitchFamily="18" charset="0"/>
                          </a:rPr>
                        </m:ctrlPr>
                      </m:accPr>
                      <m:e>
                        <m:r>
                          <a:rPr lang="es-ES" sz="2600" i="1" dirty="0">
                            <a:solidFill>
                              <a:srgbClr val="FF0000"/>
                            </a:solidFill>
                            <a:latin typeface="Cambria Math" panose="02040503050406030204" pitchFamily="18" charset="0"/>
                          </a:rPr>
                          <m:t>𝑗</m:t>
                        </m:r>
                      </m:e>
                    </m:acc>
                    <m:r>
                      <a:rPr lang="es-ES" sz="2600" i="1" dirty="0">
                        <a:solidFill>
                          <a:srgbClr val="FF0000"/>
                        </a:solidFill>
                        <a:latin typeface="Cambria Math" panose="02040503050406030204" pitchFamily="18" charset="0"/>
                      </a:rPr>
                      <m:t>=</m:t>
                    </m:r>
                    <m:d>
                      <m:dPr>
                        <m:ctrlPr>
                          <a:rPr lang="es-ES" sz="2600" i="1" dirty="0">
                            <a:solidFill>
                              <a:srgbClr val="FF0000"/>
                            </a:solidFill>
                            <a:latin typeface="Cambria Math" panose="02040503050406030204" pitchFamily="18" charset="0"/>
                          </a:rPr>
                        </m:ctrlPr>
                      </m:dPr>
                      <m:e>
                        <m:r>
                          <a:rPr lang="es-ES" sz="2600" i="1" dirty="0">
                            <a:solidFill>
                              <a:srgbClr val="FF0000"/>
                            </a:solidFill>
                            <a:latin typeface="Cambria Math" panose="02040503050406030204" pitchFamily="18" charset="0"/>
                          </a:rPr>
                          <m:t>0,1</m:t>
                        </m:r>
                      </m:e>
                    </m:d>
                    <m:r>
                      <a:rPr lang="es-ES" sz="2600" b="0" i="0" dirty="0" smtClean="0">
                        <a:solidFill>
                          <a:srgbClr val="FF0000"/>
                        </a:solidFill>
                        <a:latin typeface="Cambria Math" panose="02040503050406030204" pitchFamily="18" charset="0"/>
                      </a:rPr>
                      <m:t>:</m:t>
                    </m:r>
                  </m:oMath>
                </a14:m>
                <a:endParaRPr lang="es-ES" sz="2600" b="0" dirty="0" smtClean="0">
                  <a:solidFill>
                    <a:srgbClr val="FF000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600" b="0" i="1" smtClean="0">
                              <a:solidFill>
                                <a:srgbClr val="0070C0"/>
                              </a:solidFill>
                              <a:latin typeface="Cambria Math" panose="02040503050406030204" pitchFamily="18" charset="0"/>
                            </a:rPr>
                          </m:ctrlPr>
                        </m:accPr>
                        <m:e>
                          <m:r>
                            <a:rPr lang="es-ES" sz="2600" b="0" i="1" smtClean="0">
                              <a:solidFill>
                                <a:srgbClr val="0070C0"/>
                              </a:solidFill>
                              <a:latin typeface="Cambria Math" panose="02040503050406030204" pitchFamily="18" charset="0"/>
                            </a:rPr>
                            <m:t>𝑣</m:t>
                          </m:r>
                        </m:e>
                      </m:acc>
                      <m:r>
                        <a:rPr lang="es-ES" sz="2600" b="0" i="1" dirty="0" smtClean="0">
                          <a:solidFill>
                            <a:srgbClr val="0070C0"/>
                          </a:solidFill>
                          <a:latin typeface="Cambria Math" panose="02040503050406030204" pitchFamily="18" charset="0"/>
                        </a:rPr>
                        <m:t>=</m:t>
                      </m:r>
                      <m:d>
                        <m:dPr>
                          <m:ctrlPr>
                            <a:rPr lang="es-ES" sz="2600" b="0" i="1" dirty="0" smtClean="0">
                              <a:solidFill>
                                <a:srgbClr val="0070C0"/>
                              </a:solidFill>
                              <a:latin typeface="Cambria Math" panose="02040503050406030204" pitchFamily="18" charset="0"/>
                            </a:rPr>
                          </m:ctrlPr>
                        </m:dPr>
                        <m:e>
                          <m:r>
                            <a:rPr lang="es-ES" sz="2600" b="0" i="1" dirty="0" smtClean="0">
                              <a:solidFill>
                                <a:srgbClr val="0070C0"/>
                              </a:solidFill>
                              <a:latin typeface="Cambria Math" panose="02040503050406030204" pitchFamily="18" charset="0"/>
                            </a:rPr>
                            <m:t>1,3</m:t>
                          </m:r>
                        </m:e>
                      </m:d>
                    </m:oMath>
                  </m:oMathPara>
                </a14:m>
                <a:endParaRPr lang="es-ES" sz="2600" b="0" i="1" dirty="0" smtClean="0">
                  <a:solidFill>
                    <a:schemeClr val="bg1"/>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600" b="0" i="1" smtClean="0">
                              <a:solidFill>
                                <a:srgbClr val="0070C0"/>
                              </a:solidFill>
                              <a:latin typeface="Cambria Math" panose="02040503050406030204" pitchFamily="18" charset="0"/>
                            </a:rPr>
                          </m:ctrlPr>
                        </m:accPr>
                        <m:e>
                          <m:r>
                            <a:rPr lang="es-ES" sz="2600" b="0" i="1" smtClean="0">
                              <a:solidFill>
                                <a:srgbClr val="0070C0"/>
                              </a:solidFill>
                              <a:latin typeface="Cambria Math" panose="02040503050406030204" pitchFamily="18" charset="0"/>
                            </a:rPr>
                            <m:t>𝑣</m:t>
                          </m:r>
                        </m:e>
                      </m:acc>
                      <m:r>
                        <a:rPr lang="es-ES" sz="2600" b="0" i="1" dirty="0" smtClean="0">
                          <a:solidFill>
                            <a:schemeClr val="bg1"/>
                          </a:solidFill>
                          <a:latin typeface="Cambria Math" panose="02040503050406030204" pitchFamily="18" charset="0"/>
                        </a:rPr>
                        <m:t>=</m:t>
                      </m:r>
                      <m:r>
                        <a:rPr lang="es-ES" sz="2600" b="0" i="1" dirty="0" smtClean="0">
                          <a:solidFill>
                            <a:schemeClr val="bg1"/>
                          </a:solidFill>
                          <a:latin typeface="Cambria Math" panose="02040503050406030204" pitchFamily="18" charset="0"/>
                        </a:rPr>
                        <m:t>𝑎</m:t>
                      </m:r>
                      <m:acc>
                        <m:accPr>
                          <m:chr m:val="⃗"/>
                          <m:ctrlPr>
                            <a:rPr lang="es-ES" sz="2600" b="0" i="1" dirty="0" smtClean="0">
                              <a:solidFill>
                                <a:srgbClr val="00B050"/>
                              </a:solidFill>
                              <a:latin typeface="Cambria Math" panose="02040503050406030204" pitchFamily="18" charset="0"/>
                            </a:rPr>
                          </m:ctrlPr>
                        </m:accPr>
                        <m:e>
                          <m:r>
                            <a:rPr lang="es-ES" sz="2600" b="0" i="1" dirty="0" smtClean="0">
                              <a:solidFill>
                                <a:srgbClr val="00B050"/>
                              </a:solidFill>
                              <a:latin typeface="Cambria Math" panose="02040503050406030204" pitchFamily="18" charset="0"/>
                            </a:rPr>
                            <m:t>𝑖</m:t>
                          </m:r>
                        </m:e>
                      </m:acc>
                      <m:r>
                        <a:rPr lang="es-ES" sz="2600" b="0" i="1" dirty="0" smtClean="0">
                          <a:solidFill>
                            <a:schemeClr val="bg1"/>
                          </a:solidFill>
                          <a:latin typeface="Cambria Math" panose="02040503050406030204" pitchFamily="18" charset="0"/>
                        </a:rPr>
                        <m:t>+</m:t>
                      </m:r>
                      <m:r>
                        <a:rPr lang="es-ES" sz="2600" b="0" i="1" dirty="0" smtClean="0">
                          <a:solidFill>
                            <a:schemeClr val="bg1"/>
                          </a:solidFill>
                          <a:latin typeface="Cambria Math" panose="02040503050406030204" pitchFamily="18" charset="0"/>
                        </a:rPr>
                        <m:t>𝑏</m:t>
                      </m:r>
                      <m:acc>
                        <m:accPr>
                          <m:chr m:val="⃗"/>
                          <m:ctrlPr>
                            <a:rPr lang="es-ES" sz="2600" b="0" i="1" dirty="0" smtClean="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𝑗</m:t>
                          </m:r>
                        </m:e>
                      </m:acc>
                    </m:oMath>
                  </m:oMathPara>
                </a14:m>
                <a:endParaRPr lang="es-ES" sz="2600" b="0" i="1" dirty="0" smtClean="0">
                  <a:solidFill>
                    <a:schemeClr val="bg1"/>
                  </a:solidFill>
                  <a:latin typeface="Cambria Math" panose="02040503050406030204" pitchFamily="18" charset="0"/>
                </a:endParaRPr>
              </a:p>
              <a:p>
                <a:pPr marL="0" indent="0" algn="just">
                  <a:buNone/>
                </a:pPr>
                <a:r>
                  <a:rPr lang="es-ES" sz="2000" i="1" dirty="0" smtClean="0">
                    <a:solidFill>
                      <a:schemeClr val="bg1"/>
                    </a:solidFill>
                    <a:latin typeface="Cambria Math" panose="02040503050406030204" pitchFamily="18" charset="0"/>
                  </a:rPr>
                  <a:t>¿Existen </a:t>
                </a:r>
                <a14:m>
                  <m:oMath xmlns:m="http://schemas.openxmlformats.org/officeDocument/2006/math">
                    <m:r>
                      <a:rPr lang="es-ES" sz="2000" i="1">
                        <a:solidFill>
                          <a:schemeClr val="bg1"/>
                        </a:solidFill>
                        <a:latin typeface="Cambria Math" panose="02040503050406030204" pitchFamily="18" charset="0"/>
                      </a:rPr>
                      <m:t>𝑎</m:t>
                    </m:r>
                  </m:oMath>
                </a14:m>
                <a:r>
                  <a:rPr lang="es-ES" sz="2000" i="1" dirty="0" smtClean="0">
                    <a:solidFill>
                      <a:schemeClr val="bg1"/>
                    </a:solidFill>
                    <a:latin typeface="Cambria Math" panose="02040503050406030204" pitchFamily="18" charset="0"/>
                  </a:rPr>
                  <a:t> y </a:t>
                </a:r>
                <a14:m>
                  <m:oMath xmlns:m="http://schemas.openxmlformats.org/officeDocument/2006/math">
                    <m:r>
                      <a:rPr lang="es-ES" sz="2000" b="0" i="1" smtClean="0">
                        <a:solidFill>
                          <a:schemeClr val="bg1"/>
                        </a:solidFill>
                        <a:latin typeface="Cambria Math" panose="02040503050406030204" pitchFamily="18" charset="0"/>
                      </a:rPr>
                      <m:t>𝑏</m:t>
                    </m:r>
                  </m:oMath>
                </a14:m>
                <a:r>
                  <a:rPr lang="es-ES" sz="2000" i="1" dirty="0" smtClean="0">
                    <a:solidFill>
                      <a:schemeClr val="bg1"/>
                    </a:solidFill>
                    <a:latin typeface="Cambria Math" panose="02040503050406030204" pitchFamily="18" charset="0"/>
                  </a:rPr>
                  <a:t> para conseguir esto?</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chemeClr val="bg1"/>
                          </a:solidFill>
                          <a:latin typeface="Cambria Math" panose="02040503050406030204" pitchFamily="18" charset="0"/>
                        </a:rPr>
                        <m:t>𝑎</m:t>
                      </m:r>
                      <m:r>
                        <a:rPr lang="es-ES" sz="2600" b="0" i="1" smtClean="0">
                          <a:solidFill>
                            <a:schemeClr val="bg1"/>
                          </a:solidFill>
                          <a:latin typeface="Cambria Math" panose="02040503050406030204" pitchFamily="18" charset="0"/>
                        </a:rPr>
                        <m:t>=1          </m:t>
                      </m:r>
                      <m:r>
                        <a:rPr lang="es-ES" sz="2600" b="0" i="1" smtClean="0">
                          <a:solidFill>
                            <a:schemeClr val="bg1"/>
                          </a:solidFill>
                          <a:latin typeface="Cambria Math" panose="02040503050406030204" pitchFamily="18" charset="0"/>
                        </a:rPr>
                        <m:t>𝑏</m:t>
                      </m:r>
                      <m:r>
                        <a:rPr lang="es-ES" sz="2600" b="0" i="1" smtClean="0">
                          <a:solidFill>
                            <a:schemeClr val="bg1"/>
                          </a:solidFill>
                          <a:latin typeface="Cambria Math" panose="02040503050406030204" pitchFamily="18" charset="0"/>
                        </a:rPr>
                        <m:t>=</m:t>
                      </m:r>
                      <m:r>
                        <a:rPr lang="es-ES" sz="2600" b="0" i="0" smtClean="0">
                          <a:solidFill>
                            <a:schemeClr val="bg1"/>
                          </a:solidFill>
                          <a:latin typeface="Cambria Math" panose="02040503050406030204" pitchFamily="18" charset="0"/>
                        </a:rPr>
                        <m:t>3</m:t>
                      </m:r>
                    </m:oMath>
                  </m:oMathPara>
                </a14:m>
                <a:endParaRPr lang="es-ES" sz="26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600" b="0" i="1" smtClean="0">
                              <a:solidFill>
                                <a:srgbClr val="0070C0"/>
                              </a:solidFill>
                              <a:latin typeface="Cambria Math" panose="02040503050406030204" pitchFamily="18" charset="0"/>
                            </a:rPr>
                          </m:ctrlPr>
                        </m:accPr>
                        <m:e>
                          <m:r>
                            <a:rPr lang="es-ES" sz="2600" b="0" i="1" smtClean="0">
                              <a:solidFill>
                                <a:srgbClr val="0070C0"/>
                              </a:solidFill>
                              <a:latin typeface="Cambria Math" panose="02040503050406030204" pitchFamily="18" charset="0"/>
                            </a:rPr>
                            <m:t>𝑣</m:t>
                          </m:r>
                        </m:e>
                      </m:acc>
                      <m:r>
                        <a:rPr lang="es-ES" sz="2600" b="0" i="1" dirty="0" smtClean="0">
                          <a:solidFill>
                            <a:schemeClr val="bg1"/>
                          </a:solidFill>
                          <a:latin typeface="Cambria Math" panose="02040503050406030204" pitchFamily="18" charset="0"/>
                        </a:rPr>
                        <m:t>=1</m:t>
                      </m:r>
                      <m:acc>
                        <m:accPr>
                          <m:chr m:val="⃗"/>
                          <m:ctrlPr>
                            <a:rPr lang="es-ES" sz="2600" b="0" i="1" dirty="0" smtClean="0">
                              <a:solidFill>
                                <a:srgbClr val="00B050"/>
                              </a:solidFill>
                              <a:latin typeface="Cambria Math" panose="02040503050406030204" pitchFamily="18" charset="0"/>
                            </a:rPr>
                          </m:ctrlPr>
                        </m:accPr>
                        <m:e>
                          <m:r>
                            <a:rPr lang="es-ES" sz="2600" b="0" i="1" dirty="0" smtClean="0">
                              <a:solidFill>
                                <a:srgbClr val="00B050"/>
                              </a:solidFill>
                              <a:latin typeface="Cambria Math" panose="02040503050406030204" pitchFamily="18" charset="0"/>
                            </a:rPr>
                            <m:t>𝑖</m:t>
                          </m:r>
                        </m:e>
                      </m:acc>
                      <m:r>
                        <a:rPr lang="es-ES" sz="2600" b="0" i="1" dirty="0" smtClean="0">
                          <a:solidFill>
                            <a:schemeClr val="bg1"/>
                          </a:solidFill>
                          <a:latin typeface="Cambria Math" panose="02040503050406030204" pitchFamily="18" charset="0"/>
                        </a:rPr>
                        <m:t>+3</m:t>
                      </m:r>
                      <m:acc>
                        <m:accPr>
                          <m:chr m:val="⃗"/>
                          <m:ctrlPr>
                            <a:rPr lang="es-ES" sz="2600" b="0" i="1" dirty="0" smtClean="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𝑗</m:t>
                          </m:r>
                        </m:e>
                      </m:acc>
                    </m:oMath>
                  </m:oMathPara>
                </a14:m>
                <a:endParaRPr lang="es-ES" sz="2600" dirty="0" smtClean="0">
                  <a:solidFill>
                    <a:srgbClr val="0070C0"/>
                  </a:solidFill>
                </a:endParaRPr>
              </a:p>
              <a:p>
                <a:pPr marL="0" indent="0" algn="just">
                  <a:buNone/>
                </a:pPr>
                <a:r>
                  <a:rPr lang="es-ES" sz="2600" dirty="0" smtClean="0">
                    <a:solidFill>
                      <a:srgbClr val="0070C0"/>
                    </a:solidFill>
                  </a:rPr>
                  <a:t>Las coordenadas del vector </a:t>
                </a:r>
                <a14:m>
                  <m:oMath xmlns:m="http://schemas.openxmlformats.org/officeDocument/2006/math">
                    <m:acc>
                      <m:accPr>
                        <m:chr m:val="⃗"/>
                        <m:ctrlPr>
                          <a:rPr lang="es-ES" sz="2800" b="1" i="1" smtClean="0">
                            <a:solidFill>
                              <a:srgbClr val="FF0000"/>
                            </a:solidFill>
                            <a:latin typeface="Cambria Math" panose="02040503050406030204" pitchFamily="18" charset="0"/>
                          </a:rPr>
                        </m:ctrlPr>
                      </m:accPr>
                      <m:e>
                        <m:r>
                          <a:rPr lang="es-ES" sz="2800" b="1" i="1" smtClean="0">
                            <a:solidFill>
                              <a:srgbClr val="FF0000"/>
                            </a:solidFill>
                            <a:latin typeface="Cambria Math" panose="02040503050406030204" pitchFamily="18" charset="0"/>
                          </a:rPr>
                          <m:t>𝒗</m:t>
                        </m:r>
                      </m:e>
                    </m:acc>
                    <m:d>
                      <m:dPr>
                        <m:ctrlPr>
                          <a:rPr lang="es-ES" sz="2600" b="1" i="1" dirty="0" smtClean="0">
                            <a:solidFill>
                              <a:schemeClr val="bg1"/>
                            </a:solidFill>
                            <a:latin typeface="Cambria Math" panose="02040503050406030204" pitchFamily="18" charset="0"/>
                          </a:rPr>
                        </m:ctrlPr>
                      </m:dPr>
                      <m:e>
                        <m:r>
                          <a:rPr lang="es-ES" sz="2600" b="1" i="1" dirty="0" smtClean="0">
                            <a:solidFill>
                              <a:schemeClr val="bg1"/>
                            </a:solidFill>
                            <a:latin typeface="Cambria Math" panose="02040503050406030204" pitchFamily="18" charset="0"/>
                          </a:rPr>
                          <m:t>𝟏</m:t>
                        </m:r>
                        <m:r>
                          <a:rPr lang="es-ES" sz="2600" b="1" i="1" dirty="0" smtClean="0">
                            <a:solidFill>
                              <a:schemeClr val="bg1"/>
                            </a:solidFill>
                            <a:latin typeface="Cambria Math" panose="02040503050406030204" pitchFamily="18" charset="0"/>
                          </a:rPr>
                          <m:t>,</m:t>
                        </m:r>
                        <m:r>
                          <a:rPr lang="es-ES" sz="2600" b="1" i="1" dirty="0" smtClean="0">
                            <a:solidFill>
                              <a:schemeClr val="bg1"/>
                            </a:solidFill>
                            <a:latin typeface="Cambria Math" panose="02040503050406030204" pitchFamily="18" charset="0"/>
                          </a:rPr>
                          <m:t>𝟑</m:t>
                        </m:r>
                      </m:e>
                    </m:d>
                  </m:oMath>
                </a14:m>
                <a:r>
                  <a:rPr lang="es-ES" sz="2600" dirty="0" smtClean="0">
                    <a:solidFill>
                      <a:srgbClr val="0070C0"/>
                    </a:solidFill>
                  </a:rPr>
                  <a:t> en la base canónica son </a:t>
                </a:r>
                <a14:m>
                  <m:oMath xmlns:m="http://schemas.openxmlformats.org/officeDocument/2006/math">
                    <m:d>
                      <m:dPr>
                        <m:ctrlPr>
                          <a:rPr lang="es-ES" b="0" i="1" smtClean="0">
                            <a:solidFill>
                              <a:srgbClr val="FF0000"/>
                            </a:solidFill>
                            <a:latin typeface="Cambria Math" panose="02040503050406030204" pitchFamily="18" charset="0"/>
                          </a:rPr>
                        </m:ctrlPr>
                      </m:dPr>
                      <m:e>
                        <m:r>
                          <a:rPr lang="es-ES" b="0" i="1" smtClean="0">
                            <a:solidFill>
                              <a:srgbClr val="FF0000"/>
                            </a:solidFill>
                            <a:latin typeface="Cambria Math" panose="02040503050406030204" pitchFamily="18" charset="0"/>
                          </a:rPr>
                          <m:t>𝑎</m:t>
                        </m:r>
                        <m:r>
                          <a:rPr lang="es-ES" b="0" i="1" smtClean="0">
                            <a:solidFill>
                              <a:srgbClr val="FF0000"/>
                            </a:solidFill>
                            <a:latin typeface="Cambria Math" panose="02040503050406030204" pitchFamily="18" charset="0"/>
                          </a:rPr>
                          <m:t>,</m:t>
                        </m:r>
                        <m:r>
                          <a:rPr lang="es-ES" b="0" i="1" smtClean="0">
                            <a:solidFill>
                              <a:srgbClr val="FF0000"/>
                            </a:solidFill>
                            <a:latin typeface="Cambria Math" panose="02040503050406030204" pitchFamily="18" charset="0"/>
                          </a:rPr>
                          <m:t>𝑏</m:t>
                        </m:r>
                      </m:e>
                    </m:d>
                    <m:r>
                      <a:rPr lang="es-ES" b="0" i="1" smtClean="0">
                        <a:solidFill>
                          <a:srgbClr val="FF0000"/>
                        </a:solidFill>
                        <a:latin typeface="Cambria Math" panose="02040503050406030204" pitchFamily="18" charset="0"/>
                      </a:rPr>
                      <m:t>=</m:t>
                    </m:r>
                    <m:d>
                      <m:dPr>
                        <m:ctrlPr>
                          <a:rPr lang="es-ES" b="1" i="1" smtClean="0">
                            <a:solidFill>
                              <a:srgbClr val="FF0000"/>
                            </a:solidFill>
                            <a:latin typeface="Cambria Math" panose="02040503050406030204" pitchFamily="18" charset="0"/>
                          </a:rPr>
                        </m:ctrlPr>
                      </m:dPr>
                      <m:e>
                        <m:r>
                          <a:rPr lang="es-ES" b="1" i="1" smtClean="0">
                            <a:solidFill>
                              <a:srgbClr val="FF0000"/>
                            </a:solidFill>
                            <a:latin typeface="Cambria Math" panose="02040503050406030204" pitchFamily="18" charset="0"/>
                          </a:rPr>
                          <m:t>𝟏</m:t>
                        </m:r>
                        <m:r>
                          <a:rPr lang="es-ES" b="1" i="1" smtClean="0">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𝟑</m:t>
                        </m:r>
                      </m:e>
                    </m:d>
                  </m:oMath>
                </a14:m>
                <a:endParaRPr lang="es-ES" sz="2600" dirty="0" smtClean="0">
                  <a:solidFill>
                    <a:srgbClr val="0070C0"/>
                  </a:solidFill>
                </a:endParaRPr>
              </a:p>
            </p:txBody>
          </p:sp>
        </mc:Choice>
        <mc:Fallback xmlns="">
          <p:sp>
            <p:nvSpPr>
              <p:cNvPr id="12" name="Marcador de contenido 2"/>
              <p:cNvSpPr txBox="1">
                <a:spLocks noRot="1" noChangeAspect="1" noMove="1" noResize="1" noEditPoints="1" noAdjustHandles="1" noChangeArrowheads="1" noChangeShapeType="1" noTextEdit="1"/>
              </p:cNvSpPr>
              <p:nvPr/>
            </p:nvSpPr>
            <p:spPr>
              <a:xfrm>
                <a:off x="3483429" y="2413611"/>
                <a:ext cx="5408022" cy="4248446"/>
              </a:xfrm>
              <a:prstGeom prst="rect">
                <a:avLst/>
              </a:prstGeom>
              <a:blipFill rotWithShape="0">
                <a:blip r:embed="rId5"/>
                <a:stretch>
                  <a:fillRect l="-1914" t="-2296" r="-1351" b="-2152"/>
                </a:stretch>
              </a:blipFill>
            </p:spPr>
            <p:txBody>
              <a:bodyPr/>
              <a:lstStyle/>
              <a:p>
                <a:r>
                  <a:rPr lang="es-ES">
                    <a:noFill/>
                  </a:rPr>
                  <a:t> </a:t>
                </a:r>
              </a:p>
            </p:txBody>
          </p:sp>
        </mc:Fallback>
      </mc:AlternateContent>
      <p:sp>
        <p:nvSpPr>
          <p:cNvPr id="9" name="Estrella de 7 puntas 8"/>
          <p:cNvSpPr/>
          <p:nvPr/>
        </p:nvSpPr>
        <p:spPr>
          <a:xfrm>
            <a:off x="7985761" y="0"/>
            <a:ext cx="1158240" cy="850815"/>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3+2</a:t>
            </a:r>
            <a:endParaRPr lang="es-ES" b="1" dirty="0">
              <a:solidFill>
                <a:schemeClr val="bg1"/>
              </a:solidFill>
            </a:endParaRPr>
          </a:p>
        </p:txBody>
      </p:sp>
      <p:pic>
        <p:nvPicPr>
          <p:cNvPr id="11" name="Picture 4" descr="Resultado de imagen de nex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456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5463" y="3267405"/>
            <a:ext cx="3317966" cy="3590595"/>
          </a:xfrm>
          <a:prstGeom prst="rect">
            <a:avLst/>
          </a:prstGeom>
        </p:spPr>
      </p:pic>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5. </a:t>
            </a:r>
            <a:r>
              <a:rPr lang="es-ES" dirty="0">
                <a:solidFill>
                  <a:schemeClr val="bg1"/>
                </a:solidFill>
              </a:rPr>
              <a:t>Vector. </a:t>
            </a:r>
            <a:r>
              <a:rPr lang="es-ES" dirty="0" smtClean="0">
                <a:solidFill>
                  <a:schemeClr val="bg1"/>
                </a:solidFill>
              </a:rPr>
              <a:t>Tipos de bases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483133"/>
                <a:ext cx="8647611" cy="1860957"/>
              </a:xfrm>
              <a:solidFill>
                <a:schemeClr val="tx1">
                  <a:lumMod val="95000"/>
                </a:schemeClr>
              </a:solidFill>
            </p:spPr>
            <p:txBody>
              <a:bodyPr>
                <a:normAutofit/>
              </a:bodyPr>
              <a:lstStyle/>
              <a:p>
                <a:pPr algn="just"/>
                <a:r>
                  <a:rPr lang="es-ES" sz="2600" dirty="0" smtClean="0">
                    <a:solidFill>
                      <a:schemeClr val="bg1"/>
                    </a:solidFill>
                  </a:rPr>
                  <a:t>La base por excelencia es la base </a:t>
                </a:r>
                <a:r>
                  <a:rPr lang="es-ES" sz="2600" b="1" u="sng" dirty="0" smtClean="0">
                    <a:solidFill>
                      <a:schemeClr val="bg1"/>
                    </a:solidFill>
                  </a:rPr>
                  <a:t>canónica</a:t>
                </a:r>
                <a:r>
                  <a:rPr lang="es-ES" sz="2600" dirty="0" smtClean="0">
                    <a:solidFill>
                      <a:schemeClr val="bg1"/>
                    </a:solidFill>
                  </a:rPr>
                  <a:t>, formada por los vectores </a:t>
                </a:r>
                <a14:m>
                  <m:oMath xmlns:m="http://schemas.openxmlformats.org/officeDocument/2006/math">
                    <m:acc>
                      <m:accPr>
                        <m:chr m:val="⃗"/>
                        <m:ctrlPr>
                          <a:rPr lang="es-ES" sz="2600" b="0" i="1" smtClean="0">
                            <a:solidFill>
                              <a:srgbClr val="00B050"/>
                            </a:solidFill>
                            <a:latin typeface="Cambria Math" panose="02040503050406030204" pitchFamily="18" charset="0"/>
                          </a:rPr>
                        </m:ctrlPr>
                      </m:accPr>
                      <m:e>
                        <m:r>
                          <a:rPr lang="es-ES" sz="2600" b="0" i="1" smtClean="0">
                            <a:solidFill>
                              <a:srgbClr val="00B050"/>
                            </a:solidFill>
                            <a:latin typeface="Cambria Math" panose="02040503050406030204" pitchFamily="18" charset="0"/>
                          </a:rPr>
                          <m:t>𝑖</m:t>
                        </m:r>
                      </m:e>
                    </m:acc>
                    <m:r>
                      <a:rPr lang="es-ES" sz="2600" b="0" i="1" dirty="0" smtClean="0">
                        <a:solidFill>
                          <a:srgbClr val="00B050"/>
                        </a:solidFill>
                        <a:latin typeface="Cambria Math" panose="02040503050406030204" pitchFamily="18" charset="0"/>
                      </a:rPr>
                      <m:t>=</m:t>
                    </m:r>
                    <m:d>
                      <m:dPr>
                        <m:ctrlPr>
                          <a:rPr lang="es-ES" sz="2600" b="0" i="1" dirty="0" smtClean="0">
                            <a:solidFill>
                              <a:srgbClr val="00B050"/>
                            </a:solidFill>
                            <a:latin typeface="Cambria Math" panose="02040503050406030204" pitchFamily="18" charset="0"/>
                          </a:rPr>
                        </m:ctrlPr>
                      </m:dPr>
                      <m:e>
                        <m:r>
                          <a:rPr lang="es-ES" sz="2600" b="0" i="1" dirty="0" smtClean="0">
                            <a:solidFill>
                              <a:srgbClr val="00B050"/>
                            </a:solidFill>
                            <a:latin typeface="Cambria Math" panose="02040503050406030204" pitchFamily="18" charset="0"/>
                          </a:rPr>
                          <m:t>1,0</m:t>
                        </m:r>
                      </m:e>
                    </m:d>
                  </m:oMath>
                </a14:m>
                <a:r>
                  <a:rPr lang="es-ES" sz="2600" dirty="0" smtClean="0">
                    <a:solidFill>
                      <a:schemeClr val="bg1"/>
                    </a:solidFill>
                  </a:rPr>
                  <a:t> y </a:t>
                </a:r>
                <a14:m>
                  <m:oMath xmlns:m="http://schemas.openxmlformats.org/officeDocument/2006/math">
                    <m:acc>
                      <m:accPr>
                        <m:chr m:val="⃗"/>
                        <m:ctrlPr>
                          <a:rPr lang="es-ES" sz="2600" b="0" i="1" dirty="0" smtClean="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𝑗</m:t>
                        </m:r>
                      </m:e>
                    </m:acc>
                    <m:r>
                      <a:rPr lang="es-ES" sz="2600" b="0" i="1" dirty="0" smtClean="0">
                        <a:solidFill>
                          <a:srgbClr val="FF0000"/>
                        </a:solidFill>
                        <a:latin typeface="Cambria Math" panose="02040503050406030204" pitchFamily="18" charset="0"/>
                      </a:rPr>
                      <m:t>=</m:t>
                    </m:r>
                    <m:d>
                      <m:dPr>
                        <m:ctrlPr>
                          <a:rPr lang="es-ES" sz="2600" b="0" i="1" dirty="0" smtClean="0">
                            <a:solidFill>
                              <a:srgbClr val="FF0000"/>
                            </a:solidFill>
                            <a:latin typeface="Cambria Math" panose="02040503050406030204" pitchFamily="18" charset="0"/>
                          </a:rPr>
                        </m:ctrlPr>
                      </m:dPr>
                      <m:e>
                        <m:r>
                          <a:rPr lang="es-ES" sz="2600" b="0" i="1" dirty="0" smtClean="0">
                            <a:solidFill>
                              <a:srgbClr val="FF0000"/>
                            </a:solidFill>
                            <a:latin typeface="Cambria Math" panose="02040503050406030204" pitchFamily="18" charset="0"/>
                          </a:rPr>
                          <m:t>0,1</m:t>
                        </m:r>
                      </m:e>
                    </m:d>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483133"/>
                <a:ext cx="8647611" cy="1860957"/>
              </a:xfrm>
              <a:blipFill rotWithShape="0">
                <a:blip r:embed="rId4"/>
                <a:stretch>
                  <a:fillRect l="-1621" t="-4902" r="-1268"/>
                </a:stretch>
              </a:blipFill>
            </p:spPr>
            <p:txBody>
              <a:bodyPr/>
              <a:lstStyle/>
              <a:p>
                <a:r>
                  <a:rPr lang="es-ES">
                    <a:noFill/>
                  </a:rPr>
                  <a:t> </a:t>
                </a:r>
              </a:p>
            </p:txBody>
          </p:sp>
        </mc:Fallback>
      </mc:AlternateContent>
      <p:cxnSp>
        <p:nvCxnSpPr>
          <p:cNvPr id="13" name="Conector recto de flecha 12"/>
          <p:cNvCxnSpPr/>
          <p:nvPr/>
        </p:nvCxnSpPr>
        <p:spPr>
          <a:xfrm>
            <a:off x="966651" y="5843457"/>
            <a:ext cx="661852" cy="870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943253" y="5128362"/>
            <a:ext cx="23398" cy="7238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943253" y="3842653"/>
            <a:ext cx="685250" cy="199209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Marcador de contenido 2"/>
              <p:cNvSpPr txBox="1">
                <a:spLocks/>
              </p:cNvSpPr>
              <p:nvPr/>
            </p:nvSpPr>
            <p:spPr>
              <a:xfrm>
                <a:off x="3483429" y="2413611"/>
                <a:ext cx="5408022" cy="4248446"/>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just"/>
                <a:r>
                  <a:rPr lang="es-ES" sz="2600" dirty="0" smtClean="0">
                    <a:solidFill>
                      <a:schemeClr val="bg1"/>
                    </a:solidFill>
                  </a:rPr>
                  <a:t>Obviamente, es base. Cualquier vector puede conseguirse con</a:t>
                </a:r>
              </a:p>
              <a:p>
                <a:pPr marL="0" indent="0" algn="just">
                  <a:buNone/>
                </a:pPr>
                <a:r>
                  <a:rPr lang="es-ES" sz="2600" dirty="0">
                    <a:solidFill>
                      <a:schemeClr val="bg1"/>
                    </a:solidFill>
                  </a:rPr>
                  <a:t>	</a:t>
                </a:r>
                <a14:m>
                  <m:oMath xmlns:m="http://schemas.openxmlformats.org/officeDocument/2006/math">
                    <m:acc>
                      <m:accPr>
                        <m:chr m:val="⃗"/>
                        <m:ctrlPr>
                          <a:rPr lang="es-ES" sz="2600" i="1">
                            <a:solidFill>
                              <a:srgbClr val="00B050"/>
                            </a:solidFill>
                            <a:latin typeface="Cambria Math" panose="02040503050406030204" pitchFamily="18" charset="0"/>
                          </a:rPr>
                        </m:ctrlPr>
                      </m:accPr>
                      <m:e>
                        <m:r>
                          <a:rPr lang="es-ES" sz="2600" i="1">
                            <a:solidFill>
                              <a:srgbClr val="00B050"/>
                            </a:solidFill>
                            <a:latin typeface="Cambria Math" panose="02040503050406030204" pitchFamily="18" charset="0"/>
                          </a:rPr>
                          <m:t>𝑖</m:t>
                        </m:r>
                      </m:e>
                    </m:acc>
                    <m:r>
                      <a:rPr lang="es-ES" sz="2600" i="1" dirty="0">
                        <a:solidFill>
                          <a:srgbClr val="00B050"/>
                        </a:solidFill>
                        <a:latin typeface="Cambria Math" panose="02040503050406030204" pitchFamily="18" charset="0"/>
                      </a:rPr>
                      <m:t>=</m:t>
                    </m:r>
                    <m:d>
                      <m:dPr>
                        <m:ctrlPr>
                          <a:rPr lang="es-ES" sz="2600" i="1" dirty="0">
                            <a:solidFill>
                              <a:srgbClr val="00B050"/>
                            </a:solidFill>
                            <a:latin typeface="Cambria Math" panose="02040503050406030204" pitchFamily="18" charset="0"/>
                          </a:rPr>
                        </m:ctrlPr>
                      </m:dPr>
                      <m:e>
                        <m:r>
                          <a:rPr lang="es-ES" sz="2600" i="1" dirty="0">
                            <a:solidFill>
                              <a:srgbClr val="00B050"/>
                            </a:solidFill>
                            <a:latin typeface="Cambria Math" panose="02040503050406030204" pitchFamily="18" charset="0"/>
                          </a:rPr>
                          <m:t>1,0</m:t>
                        </m:r>
                      </m:e>
                    </m:d>
                  </m:oMath>
                </a14:m>
                <a:r>
                  <a:rPr lang="es-ES" sz="2600" dirty="0">
                    <a:solidFill>
                      <a:schemeClr val="bg1"/>
                    </a:solidFill>
                  </a:rPr>
                  <a:t> y </a:t>
                </a:r>
                <a14:m>
                  <m:oMath xmlns:m="http://schemas.openxmlformats.org/officeDocument/2006/math">
                    <m:acc>
                      <m:accPr>
                        <m:chr m:val="⃗"/>
                        <m:ctrlPr>
                          <a:rPr lang="es-ES" sz="2600" i="1" dirty="0">
                            <a:solidFill>
                              <a:srgbClr val="FF0000"/>
                            </a:solidFill>
                            <a:latin typeface="Cambria Math" panose="02040503050406030204" pitchFamily="18" charset="0"/>
                          </a:rPr>
                        </m:ctrlPr>
                      </m:accPr>
                      <m:e>
                        <m:r>
                          <a:rPr lang="es-ES" sz="2600" i="1" dirty="0">
                            <a:solidFill>
                              <a:srgbClr val="FF0000"/>
                            </a:solidFill>
                            <a:latin typeface="Cambria Math" panose="02040503050406030204" pitchFamily="18" charset="0"/>
                          </a:rPr>
                          <m:t>𝑗</m:t>
                        </m:r>
                      </m:e>
                    </m:acc>
                    <m:r>
                      <a:rPr lang="es-ES" sz="2600" i="1" dirty="0">
                        <a:solidFill>
                          <a:srgbClr val="FF0000"/>
                        </a:solidFill>
                        <a:latin typeface="Cambria Math" panose="02040503050406030204" pitchFamily="18" charset="0"/>
                      </a:rPr>
                      <m:t>=</m:t>
                    </m:r>
                    <m:d>
                      <m:dPr>
                        <m:ctrlPr>
                          <a:rPr lang="es-ES" sz="2600" i="1" dirty="0">
                            <a:solidFill>
                              <a:srgbClr val="FF0000"/>
                            </a:solidFill>
                            <a:latin typeface="Cambria Math" panose="02040503050406030204" pitchFamily="18" charset="0"/>
                          </a:rPr>
                        </m:ctrlPr>
                      </m:dPr>
                      <m:e>
                        <m:r>
                          <a:rPr lang="es-ES" sz="2600" i="1" dirty="0">
                            <a:solidFill>
                              <a:srgbClr val="FF0000"/>
                            </a:solidFill>
                            <a:latin typeface="Cambria Math" panose="02040503050406030204" pitchFamily="18" charset="0"/>
                          </a:rPr>
                          <m:t>0,1</m:t>
                        </m:r>
                      </m:e>
                    </m:d>
                    <m:r>
                      <a:rPr lang="es-ES" sz="2600" b="0" i="0" dirty="0" smtClean="0">
                        <a:solidFill>
                          <a:srgbClr val="FF0000"/>
                        </a:solidFill>
                        <a:latin typeface="Cambria Math" panose="02040503050406030204" pitchFamily="18" charset="0"/>
                      </a:rPr>
                      <m:t>:</m:t>
                    </m:r>
                  </m:oMath>
                </a14:m>
                <a:endParaRPr lang="es-ES" sz="2600" b="0" dirty="0" smtClean="0">
                  <a:solidFill>
                    <a:srgbClr val="FF000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600" b="0" i="1" smtClean="0">
                              <a:solidFill>
                                <a:srgbClr val="0070C0"/>
                              </a:solidFill>
                              <a:latin typeface="Cambria Math" panose="02040503050406030204" pitchFamily="18" charset="0"/>
                            </a:rPr>
                          </m:ctrlPr>
                        </m:accPr>
                        <m:e>
                          <m:r>
                            <a:rPr lang="es-ES" sz="2600" b="0" i="1" smtClean="0">
                              <a:solidFill>
                                <a:srgbClr val="0070C0"/>
                              </a:solidFill>
                              <a:latin typeface="Cambria Math" panose="02040503050406030204" pitchFamily="18" charset="0"/>
                            </a:rPr>
                            <m:t>𝑣</m:t>
                          </m:r>
                        </m:e>
                      </m:acc>
                      <m:r>
                        <a:rPr lang="es-ES" sz="2600" b="0" i="1" dirty="0" smtClean="0">
                          <a:solidFill>
                            <a:srgbClr val="0070C0"/>
                          </a:solidFill>
                          <a:latin typeface="Cambria Math" panose="02040503050406030204" pitchFamily="18" charset="0"/>
                        </a:rPr>
                        <m:t>=</m:t>
                      </m:r>
                      <m:d>
                        <m:dPr>
                          <m:ctrlPr>
                            <a:rPr lang="es-ES" sz="2600" b="0" i="1" dirty="0" smtClean="0">
                              <a:solidFill>
                                <a:srgbClr val="0070C0"/>
                              </a:solidFill>
                              <a:latin typeface="Cambria Math" panose="02040503050406030204" pitchFamily="18" charset="0"/>
                            </a:rPr>
                          </m:ctrlPr>
                        </m:dPr>
                        <m:e>
                          <m:r>
                            <a:rPr lang="es-ES" sz="2600" b="0" i="1" dirty="0" smtClean="0">
                              <a:solidFill>
                                <a:srgbClr val="0070C0"/>
                              </a:solidFill>
                              <a:latin typeface="Cambria Math" panose="02040503050406030204" pitchFamily="18" charset="0"/>
                            </a:rPr>
                            <m:t>1,3</m:t>
                          </m:r>
                        </m:e>
                      </m:d>
                    </m:oMath>
                  </m:oMathPara>
                </a14:m>
                <a:endParaRPr lang="es-ES" sz="2600" b="0" i="1" dirty="0" smtClean="0">
                  <a:solidFill>
                    <a:schemeClr val="bg1"/>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600" b="0" i="1" smtClean="0">
                              <a:solidFill>
                                <a:srgbClr val="0070C0"/>
                              </a:solidFill>
                              <a:latin typeface="Cambria Math" panose="02040503050406030204" pitchFamily="18" charset="0"/>
                            </a:rPr>
                          </m:ctrlPr>
                        </m:accPr>
                        <m:e>
                          <m:r>
                            <a:rPr lang="es-ES" sz="2600" b="0" i="1" smtClean="0">
                              <a:solidFill>
                                <a:srgbClr val="0070C0"/>
                              </a:solidFill>
                              <a:latin typeface="Cambria Math" panose="02040503050406030204" pitchFamily="18" charset="0"/>
                            </a:rPr>
                            <m:t>𝑣</m:t>
                          </m:r>
                        </m:e>
                      </m:acc>
                      <m:r>
                        <a:rPr lang="es-ES" sz="2600" b="0" i="1" dirty="0" smtClean="0">
                          <a:solidFill>
                            <a:schemeClr val="bg1"/>
                          </a:solidFill>
                          <a:latin typeface="Cambria Math" panose="02040503050406030204" pitchFamily="18" charset="0"/>
                        </a:rPr>
                        <m:t>=</m:t>
                      </m:r>
                      <m:r>
                        <a:rPr lang="es-ES" sz="2600" b="0" i="1" dirty="0" smtClean="0">
                          <a:solidFill>
                            <a:schemeClr val="bg1"/>
                          </a:solidFill>
                          <a:latin typeface="Cambria Math" panose="02040503050406030204" pitchFamily="18" charset="0"/>
                        </a:rPr>
                        <m:t>𝑎</m:t>
                      </m:r>
                      <m:acc>
                        <m:accPr>
                          <m:chr m:val="⃗"/>
                          <m:ctrlPr>
                            <a:rPr lang="es-ES" sz="2600" b="0" i="1" dirty="0" smtClean="0">
                              <a:solidFill>
                                <a:srgbClr val="00B050"/>
                              </a:solidFill>
                              <a:latin typeface="Cambria Math" panose="02040503050406030204" pitchFamily="18" charset="0"/>
                            </a:rPr>
                          </m:ctrlPr>
                        </m:accPr>
                        <m:e>
                          <m:r>
                            <a:rPr lang="es-ES" sz="2600" b="0" i="1" dirty="0" smtClean="0">
                              <a:solidFill>
                                <a:srgbClr val="00B050"/>
                              </a:solidFill>
                              <a:latin typeface="Cambria Math" panose="02040503050406030204" pitchFamily="18" charset="0"/>
                            </a:rPr>
                            <m:t>𝑖</m:t>
                          </m:r>
                        </m:e>
                      </m:acc>
                      <m:r>
                        <a:rPr lang="es-ES" sz="2600" b="0" i="1" dirty="0" smtClean="0">
                          <a:solidFill>
                            <a:schemeClr val="bg1"/>
                          </a:solidFill>
                          <a:latin typeface="Cambria Math" panose="02040503050406030204" pitchFamily="18" charset="0"/>
                        </a:rPr>
                        <m:t>+</m:t>
                      </m:r>
                      <m:r>
                        <a:rPr lang="es-ES" sz="2600" b="0" i="1" dirty="0" smtClean="0">
                          <a:solidFill>
                            <a:schemeClr val="bg1"/>
                          </a:solidFill>
                          <a:latin typeface="Cambria Math" panose="02040503050406030204" pitchFamily="18" charset="0"/>
                        </a:rPr>
                        <m:t>𝑏</m:t>
                      </m:r>
                      <m:acc>
                        <m:accPr>
                          <m:chr m:val="⃗"/>
                          <m:ctrlPr>
                            <a:rPr lang="es-ES" sz="2600" b="0" i="1" dirty="0" smtClean="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𝑗</m:t>
                          </m:r>
                        </m:e>
                      </m:acc>
                    </m:oMath>
                  </m:oMathPara>
                </a14:m>
                <a:endParaRPr lang="es-ES" sz="2600" b="0" i="1" dirty="0" smtClean="0">
                  <a:solidFill>
                    <a:schemeClr val="bg1"/>
                  </a:solidFill>
                  <a:latin typeface="Cambria Math" panose="02040503050406030204" pitchFamily="18" charset="0"/>
                </a:endParaRPr>
              </a:p>
              <a:p>
                <a:pPr marL="0" indent="0" algn="just">
                  <a:buNone/>
                </a:pPr>
                <a:r>
                  <a:rPr lang="es-ES" sz="2000" i="1" dirty="0" smtClean="0">
                    <a:solidFill>
                      <a:schemeClr val="bg1"/>
                    </a:solidFill>
                    <a:latin typeface="Cambria Math" panose="02040503050406030204" pitchFamily="18" charset="0"/>
                  </a:rPr>
                  <a:t>¿Existen </a:t>
                </a:r>
                <a14:m>
                  <m:oMath xmlns:m="http://schemas.openxmlformats.org/officeDocument/2006/math">
                    <m:r>
                      <a:rPr lang="es-ES" sz="2000" i="1">
                        <a:solidFill>
                          <a:schemeClr val="bg1"/>
                        </a:solidFill>
                        <a:latin typeface="Cambria Math" panose="02040503050406030204" pitchFamily="18" charset="0"/>
                      </a:rPr>
                      <m:t>𝑎</m:t>
                    </m:r>
                  </m:oMath>
                </a14:m>
                <a:r>
                  <a:rPr lang="es-ES" sz="2000" i="1" dirty="0" smtClean="0">
                    <a:solidFill>
                      <a:schemeClr val="bg1"/>
                    </a:solidFill>
                    <a:latin typeface="Cambria Math" panose="02040503050406030204" pitchFamily="18" charset="0"/>
                  </a:rPr>
                  <a:t> y </a:t>
                </a:r>
                <a14:m>
                  <m:oMath xmlns:m="http://schemas.openxmlformats.org/officeDocument/2006/math">
                    <m:r>
                      <a:rPr lang="es-ES" sz="2000" b="0" i="1" smtClean="0">
                        <a:solidFill>
                          <a:schemeClr val="bg1"/>
                        </a:solidFill>
                        <a:latin typeface="Cambria Math" panose="02040503050406030204" pitchFamily="18" charset="0"/>
                      </a:rPr>
                      <m:t>𝑏</m:t>
                    </m:r>
                  </m:oMath>
                </a14:m>
                <a:r>
                  <a:rPr lang="es-ES" sz="2000" i="1" dirty="0" smtClean="0">
                    <a:solidFill>
                      <a:schemeClr val="bg1"/>
                    </a:solidFill>
                    <a:latin typeface="Cambria Math" panose="02040503050406030204" pitchFamily="18" charset="0"/>
                  </a:rPr>
                  <a:t> para conseguir esto?</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chemeClr val="bg1"/>
                          </a:solidFill>
                          <a:latin typeface="Cambria Math" panose="02040503050406030204" pitchFamily="18" charset="0"/>
                        </a:rPr>
                        <m:t>𝑎</m:t>
                      </m:r>
                      <m:r>
                        <a:rPr lang="es-ES" sz="2600" b="0" i="1" smtClean="0">
                          <a:solidFill>
                            <a:schemeClr val="bg1"/>
                          </a:solidFill>
                          <a:latin typeface="Cambria Math" panose="02040503050406030204" pitchFamily="18" charset="0"/>
                        </a:rPr>
                        <m:t>=1          </m:t>
                      </m:r>
                      <m:r>
                        <a:rPr lang="es-ES" sz="2600" b="0" i="1" smtClean="0">
                          <a:solidFill>
                            <a:schemeClr val="bg1"/>
                          </a:solidFill>
                          <a:latin typeface="Cambria Math" panose="02040503050406030204" pitchFamily="18" charset="0"/>
                        </a:rPr>
                        <m:t>𝑏</m:t>
                      </m:r>
                      <m:r>
                        <a:rPr lang="es-ES" sz="2600" b="0" i="1" smtClean="0">
                          <a:solidFill>
                            <a:schemeClr val="bg1"/>
                          </a:solidFill>
                          <a:latin typeface="Cambria Math" panose="02040503050406030204" pitchFamily="18" charset="0"/>
                        </a:rPr>
                        <m:t>=3</m:t>
                      </m:r>
                    </m:oMath>
                  </m:oMathPara>
                </a14:m>
                <a:endParaRPr lang="es-ES" sz="26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600" b="0" i="1" smtClean="0">
                              <a:solidFill>
                                <a:srgbClr val="0070C0"/>
                              </a:solidFill>
                              <a:latin typeface="Cambria Math" panose="02040503050406030204" pitchFamily="18" charset="0"/>
                            </a:rPr>
                          </m:ctrlPr>
                        </m:accPr>
                        <m:e>
                          <m:r>
                            <a:rPr lang="es-ES" sz="2600" b="0" i="1" smtClean="0">
                              <a:solidFill>
                                <a:srgbClr val="0070C0"/>
                              </a:solidFill>
                              <a:latin typeface="Cambria Math" panose="02040503050406030204" pitchFamily="18" charset="0"/>
                            </a:rPr>
                            <m:t>𝑣</m:t>
                          </m:r>
                        </m:e>
                      </m:acc>
                      <m:r>
                        <a:rPr lang="es-ES" sz="2600" b="0" i="1" dirty="0" smtClean="0">
                          <a:solidFill>
                            <a:schemeClr val="bg1"/>
                          </a:solidFill>
                          <a:latin typeface="Cambria Math" panose="02040503050406030204" pitchFamily="18" charset="0"/>
                        </a:rPr>
                        <m:t>=1</m:t>
                      </m:r>
                      <m:acc>
                        <m:accPr>
                          <m:chr m:val="⃗"/>
                          <m:ctrlPr>
                            <a:rPr lang="es-ES" sz="2600" b="0" i="1" dirty="0" smtClean="0">
                              <a:solidFill>
                                <a:srgbClr val="00B050"/>
                              </a:solidFill>
                              <a:latin typeface="Cambria Math" panose="02040503050406030204" pitchFamily="18" charset="0"/>
                            </a:rPr>
                          </m:ctrlPr>
                        </m:accPr>
                        <m:e>
                          <m:r>
                            <a:rPr lang="es-ES" sz="2600" b="0" i="1" dirty="0" smtClean="0">
                              <a:solidFill>
                                <a:srgbClr val="00B050"/>
                              </a:solidFill>
                              <a:latin typeface="Cambria Math" panose="02040503050406030204" pitchFamily="18" charset="0"/>
                            </a:rPr>
                            <m:t>𝑖</m:t>
                          </m:r>
                        </m:e>
                      </m:acc>
                      <m:r>
                        <a:rPr lang="es-ES" sz="2600" b="0" i="1" dirty="0" smtClean="0">
                          <a:solidFill>
                            <a:schemeClr val="bg1"/>
                          </a:solidFill>
                          <a:latin typeface="Cambria Math" panose="02040503050406030204" pitchFamily="18" charset="0"/>
                        </a:rPr>
                        <m:t>+3</m:t>
                      </m:r>
                      <m:acc>
                        <m:accPr>
                          <m:chr m:val="⃗"/>
                          <m:ctrlPr>
                            <a:rPr lang="es-ES" sz="2600" b="0" i="1" dirty="0" smtClean="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𝑗</m:t>
                          </m:r>
                        </m:e>
                      </m:acc>
                    </m:oMath>
                  </m:oMathPara>
                </a14:m>
                <a:endParaRPr lang="es-ES" sz="2600" dirty="0" smtClean="0">
                  <a:solidFill>
                    <a:srgbClr val="0070C0"/>
                  </a:solidFill>
                </a:endParaRPr>
              </a:p>
            </p:txBody>
          </p:sp>
        </mc:Choice>
        <mc:Fallback xmlns="">
          <p:sp>
            <p:nvSpPr>
              <p:cNvPr id="12" name="Marcador de contenido 2"/>
              <p:cNvSpPr txBox="1">
                <a:spLocks noRot="1" noChangeAspect="1" noMove="1" noResize="1" noEditPoints="1" noAdjustHandles="1" noChangeArrowheads="1" noChangeShapeType="1" noTextEdit="1"/>
              </p:cNvSpPr>
              <p:nvPr/>
            </p:nvSpPr>
            <p:spPr>
              <a:xfrm>
                <a:off x="3483429" y="2413611"/>
                <a:ext cx="5408022" cy="4248446"/>
              </a:xfrm>
              <a:prstGeom prst="rect">
                <a:avLst/>
              </a:prstGeom>
              <a:blipFill rotWithShape="0">
                <a:blip r:embed="rId5"/>
                <a:stretch>
                  <a:fillRect l="-2590" t="-2152" r="-1914"/>
                </a:stretch>
              </a:blipFill>
            </p:spPr>
            <p:txBody>
              <a:bodyPr/>
              <a:lstStyle/>
              <a:p>
                <a:r>
                  <a:rPr lang="es-ES">
                    <a:noFill/>
                  </a:rPr>
                  <a:t> </a:t>
                </a:r>
              </a:p>
            </p:txBody>
          </p:sp>
        </mc:Fallback>
      </mc:AlternateContent>
      <p:cxnSp>
        <p:nvCxnSpPr>
          <p:cNvPr id="9" name="Conector recto de flecha 8"/>
          <p:cNvCxnSpPr/>
          <p:nvPr/>
        </p:nvCxnSpPr>
        <p:spPr>
          <a:xfrm flipV="1">
            <a:off x="937534" y="4475720"/>
            <a:ext cx="23398" cy="7238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952223" y="3835982"/>
            <a:ext cx="23398" cy="7238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1628503" y="5839103"/>
            <a:ext cx="661852" cy="870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Estrella de 7 puntas 16"/>
          <p:cNvSpPr/>
          <p:nvPr/>
        </p:nvSpPr>
        <p:spPr>
          <a:xfrm>
            <a:off x="7985761" y="0"/>
            <a:ext cx="1158240" cy="850815"/>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2+2</a:t>
            </a:r>
            <a:endParaRPr lang="es-ES" b="1" dirty="0">
              <a:solidFill>
                <a:schemeClr val="bg1"/>
              </a:solidFill>
            </a:endParaRPr>
          </a:p>
        </p:txBody>
      </p:sp>
      <p:pic>
        <p:nvPicPr>
          <p:cNvPr id="18" name="Picture 4" descr="Resultado de imagen de nex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8653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5463" y="3267405"/>
            <a:ext cx="3317966" cy="3590595"/>
          </a:xfrm>
          <a:prstGeom prst="rect">
            <a:avLst/>
          </a:prstGeom>
        </p:spPr>
      </p:pic>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smtClean="0">
                <a:solidFill>
                  <a:schemeClr val="bg1"/>
                </a:solidFill>
              </a:rPr>
              <a:t>5. </a:t>
            </a:r>
            <a:r>
              <a:rPr lang="es-ES" dirty="0">
                <a:solidFill>
                  <a:schemeClr val="bg1"/>
                </a:solidFill>
              </a:rPr>
              <a:t>Vector. </a:t>
            </a:r>
            <a:r>
              <a:rPr lang="es-ES" dirty="0" smtClean="0">
                <a:solidFill>
                  <a:schemeClr val="bg1"/>
                </a:solidFill>
              </a:rPr>
              <a:t>Tipos de bases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483133"/>
                <a:ext cx="8647611" cy="1860957"/>
              </a:xfrm>
              <a:solidFill>
                <a:schemeClr val="tx1">
                  <a:lumMod val="95000"/>
                </a:schemeClr>
              </a:solidFill>
            </p:spPr>
            <p:txBody>
              <a:bodyPr>
                <a:normAutofit/>
              </a:bodyPr>
              <a:lstStyle/>
              <a:p>
                <a:pPr algn="just"/>
                <a:r>
                  <a:rPr lang="es-ES" sz="2600" dirty="0" smtClean="0">
                    <a:solidFill>
                      <a:schemeClr val="bg1"/>
                    </a:solidFill>
                  </a:rPr>
                  <a:t>La base por excelencia es la base </a:t>
                </a:r>
                <a:r>
                  <a:rPr lang="es-ES" sz="2600" b="1" u="sng" dirty="0" smtClean="0">
                    <a:solidFill>
                      <a:schemeClr val="bg1"/>
                    </a:solidFill>
                  </a:rPr>
                  <a:t>canónica</a:t>
                </a:r>
                <a:r>
                  <a:rPr lang="es-ES" sz="2600" dirty="0" smtClean="0">
                    <a:solidFill>
                      <a:schemeClr val="bg1"/>
                    </a:solidFill>
                  </a:rPr>
                  <a:t>, formada por los vectores </a:t>
                </a:r>
                <a14:m>
                  <m:oMath xmlns:m="http://schemas.openxmlformats.org/officeDocument/2006/math">
                    <m:acc>
                      <m:accPr>
                        <m:chr m:val="⃗"/>
                        <m:ctrlPr>
                          <a:rPr lang="es-ES" sz="2600" b="0" i="1" smtClean="0">
                            <a:solidFill>
                              <a:srgbClr val="00B050"/>
                            </a:solidFill>
                            <a:latin typeface="Cambria Math" panose="02040503050406030204" pitchFamily="18" charset="0"/>
                          </a:rPr>
                        </m:ctrlPr>
                      </m:accPr>
                      <m:e>
                        <m:r>
                          <a:rPr lang="es-ES" sz="2600" b="0" i="1" smtClean="0">
                            <a:solidFill>
                              <a:srgbClr val="00B050"/>
                            </a:solidFill>
                            <a:latin typeface="Cambria Math" panose="02040503050406030204" pitchFamily="18" charset="0"/>
                          </a:rPr>
                          <m:t>𝑖</m:t>
                        </m:r>
                      </m:e>
                    </m:acc>
                    <m:r>
                      <a:rPr lang="es-ES" sz="2600" b="0" i="1" dirty="0" smtClean="0">
                        <a:solidFill>
                          <a:srgbClr val="00B050"/>
                        </a:solidFill>
                        <a:latin typeface="Cambria Math" panose="02040503050406030204" pitchFamily="18" charset="0"/>
                      </a:rPr>
                      <m:t>=</m:t>
                    </m:r>
                    <m:d>
                      <m:dPr>
                        <m:ctrlPr>
                          <a:rPr lang="es-ES" sz="2600" b="0" i="1" dirty="0" smtClean="0">
                            <a:solidFill>
                              <a:srgbClr val="00B050"/>
                            </a:solidFill>
                            <a:latin typeface="Cambria Math" panose="02040503050406030204" pitchFamily="18" charset="0"/>
                          </a:rPr>
                        </m:ctrlPr>
                      </m:dPr>
                      <m:e>
                        <m:r>
                          <a:rPr lang="es-ES" sz="2600" b="0" i="1" dirty="0" smtClean="0">
                            <a:solidFill>
                              <a:srgbClr val="00B050"/>
                            </a:solidFill>
                            <a:latin typeface="Cambria Math" panose="02040503050406030204" pitchFamily="18" charset="0"/>
                          </a:rPr>
                          <m:t>1,0</m:t>
                        </m:r>
                      </m:e>
                    </m:d>
                  </m:oMath>
                </a14:m>
                <a:r>
                  <a:rPr lang="es-ES" sz="2600" dirty="0" smtClean="0">
                    <a:solidFill>
                      <a:schemeClr val="bg1"/>
                    </a:solidFill>
                  </a:rPr>
                  <a:t> y </a:t>
                </a:r>
                <a14:m>
                  <m:oMath xmlns:m="http://schemas.openxmlformats.org/officeDocument/2006/math">
                    <m:acc>
                      <m:accPr>
                        <m:chr m:val="⃗"/>
                        <m:ctrlPr>
                          <a:rPr lang="es-ES" sz="2600" b="0" i="1" dirty="0" smtClean="0">
                            <a:solidFill>
                              <a:srgbClr val="FF0000"/>
                            </a:solidFill>
                            <a:latin typeface="Cambria Math" panose="02040503050406030204" pitchFamily="18" charset="0"/>
                          </a:rPr>
                        </m:ctrlPr>
                      </m:accPr>
                      <m:e>
                        <m:r>
                          <a:rPr lang="es-ES" sz="2600" b="0" i="1" dirty="0" smtClean="0">
                            <a:solidFill>
                              <a:srgbClr val="FF0000"/>
                            </a:solidFill>
                            <a:latin typeface="Cambria Math" panose="02040503050406030204" pitchFamily="18" charset="0"/>
                          </a:rPr>
                          <m:t>𝑗</m:t>
                        </m:r>
                      </m:e>
                    </m:acc>
                    <m:r>
                      <a:rPr lang="es-ES" sz="2600" b="0" i="1" dirty="0" smtClean="0">
                        <a:solidFill>
                          <a:srgbClr val="FF0000"/>
                        </a:solidFill>
                        <a:latin typeface="Cambria Math" panose="02040503050406030204" pitchFamily="18" charset="0"/>
                      </a:rPr>
                      <m:t>=</m:t>
                    </m:r>
                    <m:d>
                      <m:dPr>
                        <m:ctrlPr>
                          <a:rPr lang="es-ES" sz="2600" b="0" i="1" dirty="0" smtClean="0">
                            <a:solidFill>
                              <a:srgbClr val="FF0000"/>
                            </a:solidFill>
                            <a:latin typeface="Cambria Math" panose="02040503050406030204" pitchFamily="18" charset="0"/>
                          </a:rPr>
                        </m:ctrlPr>
                      </m:dPr>
                      <m:e>
                        <m:r>
                          <a:rPr lang="es-ES" sz="2600" b="0" i="1" dirty="0" smtClean="0">
                            <a:solidFill>
                              <a:srgbClr val="FF0000"/>
                            </a:solidFill>
                            <a:latin typeface="Cambria Math" panose="02040503050406030204" pitchFamily="18" charset="0"/>
                          </a:rPr>
                          <m:t>0,1</m:t>
                        </m:r>
                      </m:e>
                    </m:d>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483133"/>
                <a:ext cx="8647611" cy="1860957"/>
              </a:xfrm>
              <a:blipFill rotWithShape="0">
                <a:blip r:embed="rId4"/>
                <a:stretch>
                  <a:fillRect l="-1621" t="-4902" r="-1268"/>
                </a:stretch>
              </a:blipFill>
            </p:spPr>
            <p:txBody>
              <a:bodyPr/>
              <a:lstStyle/>
              <a:p>
                <a:r>
                  <a:rPr lang="es-ES">
                    <a:noFill/>
                  </a:rPr>
                  <a:t> </a:t>
                </a:r>
              </a:p>
            </p:txBody>
          </p:sp>
        </mc:Fallback>
      </mc:AlternateContent>
      <p:cxnSp>
        <p:nvCxnSpPr>
          <p:cNvPr id="13" name="Conector recto de flecha 12"/>
          <p:cNvCxnSpPr/>
          <p:nvPr/>
        </p:nvCxnSpPr>
        <p:spPr>
          <a:xfrm>
            <a:off x="966651" y="5843457"/>
            <a:ext cx="661852" cy="870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943253" y="5128362"/>
            <a:ext cx="23398" cy="7238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Marcador de contenido 2"/>
              <p:cNvSpPr txBox="1">
                <a:spLocks/>
              </p:cNvSpPr>
              <p:nvPr/>
            </p:nvSpPr>
            <p:spPr>
              <a:xfrm>
                <a:off x="3483429" y="3143793"/>
                <a:ext cx="5408022" cy="3518263"/>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just"/>
                <a:r>
                  <a:rPr lang="es-ES" sz="2600" dirty="0" smtClean="0">
                    <a:solidFill>
                      <a:schemeClr val="bg1"/>
                    </a:solidFill>
                  </a:rPr>
                  <a:t>El módulo es 1:</a:t>
                </a:r>
              </a:p>
              <a:p>
                <a:pPr marL="0" indent="0" algn="just">
                  <a:buNone/>
                </a:pPr>
                <a:r>
                  <a:rPr lang="es-ES" sz="2600" dirty="0">
                    <a:solidFill>
                      <a:schemeClr val="bg1"/>
                    </a:solidFill>
                  </a:rPr>
                  <a:t>	</a:t>
                </a:r>
                <a14:m>
                  <m:oMath xmlns:m="http://schemas.openxmlformats.org/officeDocument/2006/math">
                    <m:d>
                      <m:dPr>
                        <m:begChr m:val="|"/>
                        <m:endChr m:val="|"/>
                        <m:ctrlPr>
                          <a:rPr lang="es-ES" sz="2600" b="0" i="1" smtClean="0">
                            <a:solidFill>
                              <a:srgbClr val="00B050"/>
                            </a:solidFill>
                            <a:latin typeface="Cambria Math" panose="02040503050406030204" pitchFamily="18" charset="0"/>
                          </a:rPr>
                        </m:ctrlPr>
                      </m:dPr>
                      <m:e>
                        <m:acc>
                          <m:accPr>
                            <m:chr m:val="⃗"/>
                            <m:ctrlPr>
                              <a:rPr lang="es-ES" sz="2600" b="0" i="1" smtClean="0">
                                <a:solidFill>
                                  <a:srgbClr val="00B050"/>
                                </a:solidFill>
                                <a:latin typeface="Cambria Math" panose="02040503050406030204" pitchFamily="18" charset="0"/>
                              </a:rPr>
                            </m:ctrlPr>
                          </m:accPr>
                          <m:e>
                            <m:r>
                              <a:rPr lang="es-ES" sz="2600" b="0" i="1" smtClean="0">
                                <a:solidFill>
                                  <a:srgbClr val="00B050"/>
                                </a:solidFill>
                                <a:latin typeface="Cambria Math" panose="02040503050406030204" pitchFamily="18" charset="0"/>
                              </a:rPr>
                              <m:t>𝑖</m:t>
                            </m:r>
                          </m:e>
                        </m:acc>
                      </m:e>
                    </m:d>
                    <m:r>
                      <a:rPr lang="es-ES" sz="2600" b="0" i="1" smtClean="0">
                        <a:solidFill>
                          <a:srgbClr val="00B050"/>
                        </a:solidFill>
                        <a:latin typeface="Cambria Math" panose="02040503050406030204" pitchFamily="18" charset="0"/>
                      </a:rPr>
                      <m:t>=</m:t>
                    </m:r>
                    <m:rad>
                      <m:radPr>
                        <m:degHide m:val="on"/>
                        <m:ctrlPr>
                          <a:rPr lang="es-ES" sz="2600" b="0" i="1" smtClean="0">
                            <a:solidFill>
                              <a:srgbClr val="00B050"/>
                            </a:solidFill>
                            <a:latin typeface="Cambria Math" panose="02040503050406030204" pitchFamily="18" charset="0"/>
                          </a:rPr>
                        </m:ctrlPr>
                      </m:radPr>
                      <m:deg/>
                      <m:e>
                        <m:sSup>
                          <m:sSupPr>
                            <m:ctrlPr>
                              <a:rPr lang="es-ES" sz="2600" b="0" i="1" smtClean="0">
                                <a:solidFill>
                                  <a:srgbClr val="00B050"/>
                                </a:solidFill>
                                <a:latin typeface="Cambria Math" panose="02040503050406030204" pitchFamily="18" charset="0"/>
                              </a:rPr>
                            </m:ctrlPr>
                          </m:sSupPr>
                          <m:e>
                            <m:r>
                              <a:rPr lang="es-ES" sz="2600" b="0" i="1" smtClean="0">
                                <a:solidFill>
                                  <a:srgbClr val="00B050"/>
                                </a:solidFill>
                                <a:latin typeface="Cambria Math" panose="02040503050406030204" pitchFamily="18" charset="0"/>
                              </a:rPr>
                              <m:t>1</m:t>
                            </m:r>
                          </m:e>
                          <m:sup>
                            <m:r>
                              <a:rPr lang="es-ES" sz="2600" b="0" i="1" smtClean="0">
                                <a:solidFill>
                                  <a:srgbClr val="00B050"/>
                                </a:solidFill>
                                <a:latin typeface="Cambria Math" panose="02040503050406030204" pitchFamily="18" charset="0"/>
                              </a:rPr>
                              <m:t>2</m:t>
                            </m:r>
                          </m:sup>
                        </m:sSup>
                        <m:r>
                          <a:rPr lang="es-ES" sz="2600" b="0" i="1" smtClean="0">
                            <a:solidFill>
                              <a:srgbClr val="00B050"/>
                            </a:solidFill>
                            <a:latin typeface="Cambria Math" panose="02040503050406030204" pitchFamily="18" charset="0"/>
                          </a:rPr>
                          <m:t>+</m:t>
                        </m:r>
                        <m:sSup>
                          <m:sSupPr>
                            <m:ctrlPr>
                              <a:rPr lang="es-ES" sz="2600" b="0" i="1" smtClean="0">
                                <a:solidFill>
                                  <a:srgbClr val="00B050"/>
                                </a:solidFill>
                                <a:latin typeface="Cambria Math" panose="02040503050406030204" pitchFamily="18" charset="0"/>
                              </a:rPr>
                            </m:ctrlPr>
                          </m:sSupPr>
                          <m:e>
                            <m:r>
                              <a:rPr lang="es-ES" sz="2600" b="0" i="1" smtClean="0">
                                <a:solidFill>
                                  <a:srgbClr val="00B050"/>
                                </a:solidFill>
                                <a:latin typeface="Cambria Math" panose="02040503050406030204" pitchFamily="18" charset="0"/>
                              </a:rPr>
                              <m:t>0</m:t>
                            </m:r>
                          </m:e>
                          <m:sup>
                            <m:r>
                              <a:rPr lang="es-ES" sz="2600" b="0" i="1" smtClean="0">
                                <a:solidFill>
                                  <a:srgbClr val="00B050"/>
                                </a:solidFill>
                                <a:latin typeface="Cambria Math" panose="02040503050406030204" pitchFamily="18" charset="0"/>
                              </a:rPr>
                              <m:t>2</m:t>
                            </m:r>
                          </m:sup>
                        </m:sSup>
                      </m:e>
                    </m:rad>
                    <m:r>
                      <a:rPr lang="es-ES" sz="2600" b="0" i="1" smtClean="0">
                        <a:solidFill>
                          <a:srgbClr val="00B050"/>
                        </a:solidFill>
                        <a:latin typeface="Cambria Math" panose="02040503050406030204" pitchFamily="18" charset="0"/>
                      </a:rPr>
                      <m:t>=</m:t>
                    </m:r>
                    <m:rad>
                      <m:radPr>
                        <m:degHide m:val="on"/>
                        <m:ctrlPr>
                          <a:rPr lang="es-ES" sz="2600" b="0" i="1" smtClean="0">
                            <a:solidFill>
                              <a:srgbClr val="00B050"/>
                            </a:solidFill>
                            <a:latin typeface="Cambria Math" panose="02040503050406030204" pitchFamily="18" charset="0"/>
                          </a:rPr>
                        </m:ctrlPr>
                      </m:radPr>
                      <m:deg/>
                      <m:e>
                        <m:r>
                          <a:rPr lang="es-ES" sz="2600" b="0" i="1" smtClean="0">
                            <a:solidFill>
                              <a:srgbClr val="00B050"/>
                            </a:solidFill>
                            <a:latin typeface="Cambria Math" panose="02040503050406030204" pitchFamily="18" charset="0"/>
                          </a:rPr>
                          <m:t>1</m:t>
                        </m:r>
                      </m:e>
                    </m:rad>
                    <m:r>
                      <a:rPr lang="es-ES" sz="2600" b="0" i="1" smtClean="0">
                        <a:solidFill>
                          <a:srgbClr val="00B050"/>
                        </a:solidFill>
                        <a:latin typeface="Cambria Math" panose="02040503050406030204" pitchFamily="18" charset="0"/>
                      </a:rPr>
                      <m:t>=1</m:t>
                    </m:r>
                  </m:oMath>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600" b="0" i="1" smtClean="0">
                              <a:solidFill>
                                <a:srgbClr val="FF0000"/>
                              </a:solidFill>
                              <a:latin typeface="Cambria Math" panose="02040503050406030204" pitchFamily="18" charset="0"/>
                            </a:rPr>
                          </m:ctrlPr>
                        </m:dPr>
                        <m:e>
                          <m:acc>
                            <m:accPr>
                              <m:chr m:val="⃗"/>
                              <m:ctrlPr>
                                <a:rPr lang="es-ES" sz="2600" b="0" i="1" smtClean="0">
                                  <a:solidFill>
                                    <a:srgbClr val="FF0000"/>
                                  </a:solidFill>
                                  <a:latin typeface="Cambria Math" panose="02040503050406030204" pitchFamily="18" charset="0"/>
                                </a:rPr>
                              </m:ctrlPr>
                            </m:accPr>
                            <m:e>
                              <m:r>
                                <a:rPr lang="es-ES" sz="2600" b="0" i="1" smtClean="0">
                                  <a:solidFill>
                                    <a:srgbClr val="FF0000"/>
                                  </a:solidFill>
                                  <a:latin typeface="Cambria Math" panose="02040503050406030204" pitchFamily="18" charset="0"/>
                                </a:rPr>
                                <m:t>𝑗</m:t>
                              </m:r>
                            </m:e>
                          </m:acc>
                        </m:e>
                      </m:d>
                      <m:r>
                        <a:rPr lang="es-ES" sz="2600" b="0" i="1" smtClean="0">
                          <a:solidFill>
                            <a:srgbClr val="FF0000"/>
                          </a:solidFill>
                          <a:latin typeface="Cambria Math" panose="02040503050406030204" pitchFamily="18" charset="0"/>
                        </a:rPr>
                        <m:t>=</m:t>
                      </m:r>
                      <m:rad>
                        <m:radPr>
                          <m:degHide m:val="on"/>
                          <m:ctrlPr>
                            <a:rPr lang="es-ES" sz="2600" b="0" i="1" smtClean="0">
                              <a:solidFill>
                                <a:srgbClr val="FF0000"/>
                              </a:solidFill>
                              <a:latin typeface="Cambria Math" panose="02040503050406030204" pitchFamily="18" charset="0"/>
                            </a:rPr>
                          </m:ctrlPr>
                        </m:radPr>
                        <m:deg/>
                        <m:e>
                          <m:sSup>
                            <m:sSupPr>
                              <m:ctrlPr>
                                <a:rPr lang="es-ES" sz="2600" b="0" i="1" smtClean="0">
                                  <a:solidFill>
                                    <a:srgbClr val="FF0000"/>
                                  </a:solidFill>
                                  <a:latin typeface="Cambria Math" panose="02040503050406030204" pitchFamily="18" charset="0"/>
                                </a:rPr>
                              </m:ctrlPr>
                            </m:sSupPr>
                            <m:e>
                              <m:r>
                                <a:rPr lang="es-ES" sz="2600" b="0" i="1" smtClean="0">
                                  <a:solidFill>
                                    <a:srgbClr val="FF0000"/>
                                  </a:solidFill>
                                  <a:latin typeface="Cambria Math" panose="02040503050406030204" pitchFamily="18" charset="0"/>
                                </a:rPr>
                                <m:t>0</m:t>
                              </m:r>
                            </m:e>
                            <m:sup>
                              <m:r>
                                <a:rPr lang="es-ES" sz="2600" b="0" i="1" smtClean="0">
                                  <a:solidFill>
                                    <a:srgbClr val="FF0000"/>
                                  </a:solidFill>
                                  <a:latin typeface="Cambria Math" panose="02040503050406030204" pitchFamily="18" charset="0"/>
                                </a:rPr>
                                <m:t>2</m:t>
                              </m:r>
                            </m:sup>
                          </m:sSup>
                          <m:r>
                            <a:rPr lang="es-ES" sz="2600" b="0" i="1" smtClean="0">
                              <a:solidFill>
                                <a:srgbClr val="FF0000"/>
                              </a:solidFill>
                              <a:latin typeface="Cambria Math" panose="02040503050406030204" pitchFamily="18" charset="0"/>
                            </a:rPr>
                            <m:t>+</m:t>
                          </m:r>
                          <m:sSup>
                            <m:sSupPr>
                              <m:ctrlPr>
                                <a:rPr lang="es-ES" sz="2600" b="0" i="1" smtClean="0">
                                  <a:solidFill>
                                    <a:srgbClr val="FF0000"/>
                                  </a:solidFill>
                                  <a:latin typeface="Cambria Math" panose="02040503050406030204" pitchFamily="18" charset="0"/>
                                </a:rPr>
                              </m:ctrlPr>
                            </m:sSupPr>
                            <m:e>
                              <m:r>
                                <a:rPr lang="es-ES" sz="2600" b="0" i="1" smtClean="0">
                                  <a:solidFill>
                                    <a:srgbClr val="FF0000"/>
                                  </a:solidFill>
                                  <a:latin typeface="Cambria Math" panose="02040503050406030204" pitchFamily="18" charset="0"/>
                                </a:rPr>
                                <m:t>1</m:t>
                              </m:r>
                            </m:e>
                            <m:sup>
                              <m:r>
                                <a:rPr lang="es-ES" sz="2600" b="0" i="1" smtClean="0">
                                  <a:solidFill>
                                    <a:srgbClr val="FF0000"/>
                                  </a:solidFill>
                                  <a:latin typeface="Cambria Math" panose="02040503050406030204" pitchFamily="18" charset="0"/>
                                </a:rPr>
                                <m:t>2</m:t>
                              </m:r>
                            </m:sup>
                          </m:sSup>
                        </m:e>
                      </m:rad>
                      <m:r>
                        <a:rPr lang="es-ES" sz="2600" b="0" i="1" smtClean="0">
                          <a:solidFill>
                            <a:srgbClr val="FF0000"/>
                          </a:solidFill>
                          <a:latin typeface="Cambria Math" panose="02040503050406030204" pitchFamily="18" charset="0"/>
                        </a:rPr>
                        <m:t>=1</m:t>
                      </m:r>
                    </m:oMath>
                  </m:oMathPara>
                </a14:m>
                <a:endParaRPr lang="es-ES" sz="2600" dirty="0" smtClean="0">
                  <a:solidFill>
                    <a:srgbClr val="FF0000"/>
                  </a:solidFill>
                </a:endParaRPr>
              </a:p>
              <a:p>
                <a:pPr algn="just"/>
                <a:r>
                  <a:rPr lang="es-ES" sz="2600" dirty="0" smtClean="0">
                    <a:solidFill>
                      <a:schemeClr val="bg1"/>
                    </a:solidFill>
                  </a:rPr>
                  <a:t>Son obviamente perpendiculares</a:t>
                </a:r>
                <a:endParaRPr lang="es-ES" sz="2600" dirty="0">
                  <a:solidFill>
                    <a:schemeClr val="bg1"/>
                  </a:solidFill>
                </a:endParaRPr>
              </a:p>
              <a:p>
                <a:pPr marL="0" indent="0" algn="just">
                  <a:buNone/>
                </a:pPr>
                <a:endParaRPr lang="es-ES" sz="2600" dirty="0" smtClean="0">
                  <a:solidFill>
                    <a:srgbClr val="FF0000"/>
                  </a:solidFill>
                </a:endParaRPr>
              </a:p>
            </p:txBody>
          </p:sp>
        </mc:Choice>
        <mc:Fallback xmlns="">
          <p:sp>
            <p:nvSpPr>
              <p:cNvPr id="12" name="Marcador de contenido 2"/>
              <p:cNvSpPr txBox="1">
                <a:spLocks noRot="1" noChangeAspect="1" noMove="1" noResize="1" noEditPoints="1" noAdjustHandles="1" noChangeArrowheads="1" noChangeShapeType="1" noTextEdit="1"/>
              </p:cNvSpPr>
              <p:nvPr/>
            </p:nvSpPr>
            <p:spPr>
              <a:xfrm>
                <a:off x="3483429" y="3143793"/>
                <a:ext cx="5408022" cy="3518263"/>
              </a:xfrm>
              <a:prstGeom prst="rect">
                <a:avLst/>
              </a:prstGeom>
              <a:blipFill rotWithShape="0">
                <a:blip r:embed="rId5"/>
                <a:stretch>
                  <a:fillRect l="-2590" t="-2600"/>
                </a:stretch>
              </a:blipFill>
            </p:spPr>
            <p:txBody>
              <a:bodyPr/>
              <a:lstStyle/>
              <a:p>
                <a:r>
                  <a:rPr lang="es-ES">
                    <a:noFill/>
                  </a:rPr>
                  <a:t> </a:t>
                </a:r>
              </a:p>
            </p:txBody>
          </p:sp>
        </mc:Fallback>
      </mc:AlternateContent>
      <p:sp>
        <p:nvSpPr>
          <p:cNvPr id="8" name="Estrella de 7 puntas 7"/>
          <p:cNvSpPr/>
          <p:nvPr/>
        </p:nvSpPr>
        <p:spPr>
          <a:xfrm>
            <a:off x="7985761" y="0"/>
            <a:ext cx="1158240" cy="850815"/>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1+2</a:t>
            </a:r>
            <a:endParaRPr lang="es-ES" b="1" dirty="0">
              <a:solidFill>
                <a:schemeClr val="bg1"/>
              </a:solidFill>
            </a:endParaRPr>
          </a:p>
        </p:txBody>
      </p:sp>
      <p:pic>
        <p:nvPicPr>
          <p:cNvPr id="9" name="Picture 4" descr="Resultado de imagen de nex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309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61257" y="220391"/>
                <a:ext cx="7759337" cy="2871152"/>
              </a:xfrm>
              <a:solidFill>
                <a:schemeClr val="tx1">
                  <a:lumMod val="95000"/>
                </a:schemeClr>
              </a:solidFill>
            </p:spPr>
            <p:txBody>
              <a:bodyPr>
                <a:normAutofit fontScale="85000" lnSpcReduction="20000"/>
              </a:bodyPr>
              <a:lstStyle/>
              <a:p>
                <a:pPr algn="just"/>
                <a:r>
                  <a:rPr lang="es-ES" sz="2600" b="1" u="sng" dirty="0" smtClean="0">
                    <a:solidFill>
                      <a:schemeClr val="bg1"/>
                    </a:solidFill>
                  </a:rPr>
                  <a:t>Ejercicios</a:t>
                </a:r>
              </a:p>
              <a:p>
                <a:pPr algn="just"/>
                <a:endParaRPr lang="es-ES" sz="2600" dirty="0">
                  <a:solidFill>
                    <a:schemeClr val="bg1"/>
                  </a:solidFill>
                </a:endParaRPr>
              </a:p>
              <a:p>
                <a:pPr marL="0" indent="0" algn="just">
                  <a:buNone/>
                </a:pPr>
                <a:r>
                  <a:rPr lang="es-ES" sz="2600" dirty="0" smtClean="0">
                    <a:solidFill>
                      <a:schemeClr val="bg1"/>
                    </a:solidFill>
                  </a:rPr>
                  <a:t>Determina el valor de </a:t>
                </a:r>
                <a14:m>
                  <m:oMath xmlns:m="http://schemas.openxmlformats.org/officeDocument/2006/math">
                    <m:r>
                      <a:rPr lang="es-ES" sz="2600" i="1" dirty="0">
                        <a:solidFill>
                          <a:schemeClr val="bg1"/>
                        </a:solidFill>
                        <a:latin typeface="Cambria Math" panose="02040503050406030204" pitchFamily="18" charset="0"/>
                      </a:rPr>
                      <m:t>𝑘</m:t>
                    </m:r>
                  </m:oMath>
                </a14:m>
                <a:r>
                  <a:rPr lang="es-ES" sz="2600" dirty="0" smtClean="0">
                    <a:solidFill>
                      <a:schemeClr val="bg1"/>
                    </a:solidFill>
                  </a:rPr>
                  <a:t> para que el vector </a:t>
                </a:r>
                <a14:m>
                  <m:oMath xmlns:m="http://schemas.openxmlformats.org/officeDocument/2006/math">
                    <m:acc>
                      <m:accPr>
                        <m:chr m:val="⃗"/>
                        <m:ctrlPr>
                          <a:rPr lang="es-ES" sz="2600" b="0" i="1" smtClean="0">
                            <a:solidFill>
                              <a:schemeClr val="bg1"/>
                            </a:solidFill>
                            <a:latin typeface="Cambria Math" panose="02040503050406030204" pitchFamily="18" charset="0"/>
                          </a:rPr>
                        </m:ctrlPr>
                      </m:accPr>
                      <m:e>
                        <m:r>
                          <a:rPr lang="es-ES" sz="2600" b="0" i="1" smtClean="0">
                            <a:solidFill>
                              <a:schemeClr val="bg1"/>
                            </a:solidFill>
                            <a:latin typeface="Cambria Math" panose="02040503050406030204" pitchFamily="18" charset="0"/>
                          </a:rPr>
                          <m:t>𝑢</m:t>
                        </m:r>
                      </m:e>
                    </m:acc>
                    <m:d>
                      <m:dPr>
                        <m:ctrlPr>
                          <a:rPr lang="es-ES" sz="2600" b="0" i="1" dirty="0" smtClean="0">
                            <a:solidFill>
                              <a:schemeClr val="bg1"/>
                            </a:solidFill>
                            <a:latin typeface="Cambria Math" panose="02040503050406030204" pitchFamily="18" charset="0"/>
                          </a:rPr>
                        </m:ctrlPr>
                      </m:dPr>
                      <m:e>
                        <m:r>
                          <a:rPr lang="es-ES" sz="2600" b="0" i="1" dirty="0" smtClean="0">
                            <a:solidFill>
                              <a:schemeClr val="bg1"/>
                            </a:solidFill>
                            <a:latin typeface="Cambria Math" panose="02040503050406030204" pitchFamily="18" charset="0"/>
                          </a:rPr>
                          <m:t>𝑘</m:t>
                        </m:r>
                        <m:r>
                          <a:rPr lang="es-ES" sz="2600" b="0" i="1" dirty="0" smtClean="0">
                            <a:solidFill>
                              <a:schemeClr val="bg1"/>
                            </a:solidFill>
                            <a:latin typeface="Cambria Math" panose="02040503050406030204" pitchFamily="18" charset="0"/>
                          </a:rPr>
                          <m:t>,</m:t>
                        </m:r>
                        <m:f>
                          <m:fPr>
                            <m:ctrlPr>
                              <a:rPr lang="es-ES" sz="2600" b="0" i="1" dirty="0" smtClean="0">
                                <a:solidFill>
                                  <a:schemeClr val="bg1"/>
                                </a:solidFill>
                                <a:latin typeface="Cambria Math" panose="02040503050406030204" pitchFamily="18" charset="0"/>
                              </a:rPr>
                            </m:ctrlPr>
                          </m:fPr>
                          <m:num>
                            <m:r>
                              <a:rPr lang="es-ES" sz="2600" b="0" i="1" dirty="0" smtClean="0">
                                <a:solidFill>
                                  <a:schemeClr val="bg1"/>
                                </a:solidFill>
                                <a:latin typeface="Cambria Math" panose="02040503050406030204" pitchFamily="18" charset="0"/>
                              </a:rPr>
                              <m:t>1</m:t>
                            </m:r>
                          </m:num>
                          <m:den>
                            <m:r>
                              <a:rPr lang="es-ES" sz="2600" b="0" i="1" dirty="0" smtClean="0">
                                <a:solidFill>
                                  <a:schemeClr val="bg1"/>
                                </a:solidFill>
                                <a:latin typeface="Cambria Math" panose="02040503050406030204" pitchFamily="18" charset="0"/>
                              </a:rPr>
                              <m:t>2</m:t>
                            </m:r>
                          </m:den>
                        </m:f>
                      </m:e>
                    </m:d>
                  </m:oMath>
                </a14:m>
                <a:r>
                  <a:rPr lang="es-ES" sz="2600" dirty="0" smtClean="0">
                    <a:solidFill>
                      <a:schemeClr val="bg1"/>
                    </a:solidFill>
                  </a:rPr>
                  <a:t> sea unitario.</a:t>
                </a:r>
              </a:p>
              <a:p>
                <a:pPr marL="0" indent="0" algn="just">
                  <a:buNone/>
                </a:pPr>
                <a:r>
                  <a:rPr lang="es-ES" sz="2600" dirty="0" smtClean="0">
                    <a:solidFill>
                      <a:schemeClr val="bg1"/>
                    </a:solidFill>
                  </a:rPr>
                  <a:t>Determina el valor de </a:t>
                </a:r>
                <a14:m>
                  <m:oMath xmlns:m="http://schemas.openxmlformats.org/officeDocument/2006/math">
                    <m:r>
                      <a:rPr lang="es-ES" sz="2600" i="1" dirty="0">
                        <a:solidFill>
                          <a:schemeClr val="bg1"/>
                        </a:solidFill>
                        <a:latin typeface="Cambria Math" panose="02040503050406030204" pitchFamily="18" charset="0"/>
                      </a:rPr>
                      <m:t>𝑘</m:t>
                    </m:r>
                  </m:oMath>
                </a14:m>
                <a:r>
                  <a:rPr lang="es-ES" sz="2600" dirty="0" smtClean="0">
                    <a:solidFill>
                      <a:schemeClr val="bg1"/>
                    </a:solidFill>
                  </a:rPr>
                  <a:t> para que el vector </a:t>
                </a:r>
                <a14:m>
                  <m:oMath xmlns:m="http://schemas.openxmlformats.org/officeDocument/2006/math">
                    <m:acc>
                      <m:accPr>
                        <m:chr m:val="⃗"/>
                        <m:ctrlPr>
                          <a:rPr lang="es-ES" sz="2600" b="0" i="1" dirty="0" smtClean="0">
                            <a:solidFill>
                              <a:schemeClr val="bg1"/>
                            </a:solidFill>
                            <a:latin typeface="Cambria Math" panose="02040503050406030204" pitchFamily="18" charset="0"/>
                          </a:rPr>
                        </m:ctrlPr>
                      </m:accPr>
                      <m:e>
                        <m:r>
                          <a:rPr lang="es-ES" sz="2600" b="0" i="1" dirty="0" smtClean="0">
                            <a:solidFill>
                              <a:schemeClr val="bg1"/>
                            </a:solidFill>
                            <a:latin typeface="Cambria Math" panose="02040503050406030204" pitchFamily="18" charset="0"/>
                          </a:rPr>
                          <m:t>𝑣</m:t>
                        </m:r>
                      </m:e>
                    </m:acc>
                    <m:d>
                      <m:dPr>
                        <m:ctrlPr>
                          <a:rPr lang="es-ES" sz="2600" b="0" i="1" dirty="0" smtClean="0">
                            <a:solidFill>
                              <a:schemeClr val="bg1"/>
                            </a:solidFill>
                            <a:latin typeface="Cambria Math" panose="02040503050406030204" pitchFamily="18" charset="0"/>
                          </a:rPr>
                        </m:ctrlPr>
                      </m:dPr>
                      <m:e>
                        <m:r>
                          <a:rPr lang="es-ES" sz="2600" i="1" dirty="0">
                            <a:solidFill>
                              <a:schemeClr val="bg1"/>
                            </a:solidFill>
                            <a:latin typeface="Cambria Math" panose="02040503050406030204" pitchFamily="18" charset="0"/>
                          </a:rPr>
                          <m:t>2</m:t>
                        </m:r>
                        <m:r>
                          <a:rPr lang="es-ES" sz="2600" i="1" dirty="0">
                            <a:solidFill>
                              <a:schemeClr val="bg1"/>
                            </a:solidFill>
                            <a:latin typeface="Cambria Math" panose="02040503050406030204" pitchFamily="18" charset="0"/>
                          </a:rPr>
                          <m:t>𝑘</m:t>
                        </m:r>
                        <m:r>
                          <a:rPr lang="es-ES" sz="2600" i="1" dirty="0">
                            <a:solidFill>
                              <a:schemeClr val="bg1"/>
                            </a:solidFill>
                            <a:latin typeface="Cambria Math" panose="02040503050406030204" pitchFamily="18" charset="0"/>
                          </a:rPr>
                          <m:t>,</m:t>
                        </m:r>
                        <m:rad>
                          <m:radPr>
                            <m:degHide m:val="on"/>
                            <m:ctrlPr>
                              <a:rPr lang="es-ES" sz="2600" i="1" dirty="0">
                                <a:solidFill>
                                  <a:schemeClr val="bg1"/>
                                </a:solidFill>
                                <a:latin typeface="Cambria Math" panose="02040503050406030204" pitchFamily="18" charset="0"/>
                              </a:rPr>
                            </m:ctrlPr>
                          </m:radPr>
                          <m:deg/>
                          <m:e>
                            <m:r>
                              <a:rPr lang="es-ES" sz="2600" i="1" dirty="0">
                                <a:solidFill>
                                  <a:schemeClr val="bg1"/>
                                </a:solidFill>
                                <a:latin typeface="Cambria Math" panose="02040503050406030204" pitchFamily="18" charset="0"/>
                              </a:rPr>
                              <m:t>5</m:t>
                            </m:r>
                          </m:e>
                        </m:rad>
                        <m:sSup>
                          <m:sSupPr>
                            <m:ctrlPr>
                              <a:rPr lang="es-ES" sz="2600" i="1" dirty="0">
                                <a:solidFill>
                                  <a:schemeClr val="bg1"/>
                                </a:solidFill>
                                <a:latin typeface="Cambria Math" panose="02040503050406030204" pitchFamily="18" charset="0"/>
                              </a:rPr>
                            </m:ctrlPr>
                          </m:sSupPr>
                          <m:e>
                            <m:r>
                              <a:rPr lang="es-ES" sz="2600" i="1" dirty="0">
                                <a:solidFill>
                                  <a:schemeClr val="bg1"/>
                                </a:solidFill>
                                <a:latin typeface="Cambria Math" panose="02040503050406030204" pitchFamily="18" charset="0"/>
                              </a:rPr>
                              <m:t>𝑘</m:t>
                            </m:r>
                          </m:e>
                          <m:sup>
                            <m:r>
                              <a:rPr lang="es-ES" sz="2600" i="1" dirty="0">
                                <a:solidFill>
                                  <a:schemeClr val="bg1"/>
                                </a:solidFill>
                                <a:latin typeface="Cambria Math" panose="02040503050406030204" pitchFamily="18" charset="0"/>
                              </a:rPr>
                              <m:t>2</m:t>
                            </m:r>
                          </m:sup>
                        </m:sSup>
                      </m:e>
                    </m:d>
                  </m:oMath>
                </a14:m>
                <a:r>
                  <a:rPr lang="es-ES" sz="2600" dirty="0" smtClean="0">
                    <a:solidFill>
                      <a:schemeClr val="bg1"/>
                    </a:solidFill>
                  </a:rPr>
                  <a:t> sea unitario.</a:t>
                </a:r>
              </a:p>
              <a:p>
                <a:pPr marL="0" indent="0" algn="just">
                  <a:buNone/>
                </a:pPr>
                <a:r>
                  <a:rPr lang="es-ES" sz="2600" dirty="0" smtClean="0">
                    <a:solidFill>
                      <a:schemeClr val="bg1"/>
                    </a:solidFill>
                  </a:rPr>
                  <a:t>Construye un vector paralelo a </a:t>
                </a:r>
                <a14:m>
                  <m:oMath xmlns:m="http://schemas.openxmlformats.org/officeDocument/2006/math">
                    <m:acc>
                      <m:accPr>
                        <m:chr m:val="⃗"/>
                        <m:ctrlPr>
                          <a:rPr lang="es-ES" sz="2600" b="0" i="1" dirty="0" smtClean="0">
                            <a:solidFill>
                              <a:schemeClr val="bg1"/>
                            </a:solidFill>
                            <a:latin typeface="Cambria Math" panose="02040503050406030204" pitchFamily="18" charset="0"/>
                          </a:rPr>
                        </m:ctrlPr>
                      </m:accPr>
                      <m:e>
                        <m:r>
                          <a:rPr lang="es-ES" sz="2600" b="0" i="1" dirty="0" smtClean="0">
                            <a:solidFill>
                              <a:schemeClr val="bg1"/>
                            </a:solidFill>
                            <a:latin typeface="Cambria Math" panose="02040503050406030204" pitchFamily="18" charset="0"/>
                          </a:rPr>
                          <m:t>𝑢</m:t>
                        </m:r>
                      </m:e>
                    </m:acc>
                    <m:d>
                      <m:dPr>
                        <m:ctrlPr>
                          <a:rPr lang="es-ES" sz="2600" b="0" i="1" dirty="0" smtClean="0">
                            <a:solidFill>
                              <a:schemeClr val="bg1"/>
                            </a:solidFill>
                            <a:latin typeface="Cambria Math" panose="02040503050406030204" pitchFamily="18" charset="0"/>
                          </a:rPr>
                        </m:ctrlPr>
                      </m:dPr>
                      <m:e>
                        <m:r>
                          <a:rPr lang="es-ES" sz="2600" b="0" i="1" dirty="0" smtClean="0">
                            <a:solidFill>
                              <a:schemeClr val="bg1"/>
                            </a:solidFill>
                            <a:latin typeface="Cambria Math" panose="02040503050406030204" pitchFamily="18" charset="0"/>
                          </a:rPr>
                          <m:t>3,4</m:t>
                        </m:r>
                      </m:e>
                    </m:d>
                  </m:oMath>
                </a14:m>
                <a:r>
                  <a:rPr lang="es-ES" sz="2600" dirty="0" smtClean="0">
                    <a:solidFill>
                      <a:schemeClr val="bg1"/>
                    </a:solidFill>
                  </a:rPr>
                  <a:t> que sea unitario.</a:t>
                </a:r>
              </a:p>
              <a:p>
                <a:pPr algn="just"/>
                <a:endParaRPr lang="es-ES" sz="2600" dirty="0">
                  <a:solidFill>
                    <a:schemeClr val="bg1"/>
                  </a:solidFill>
                </a:endParaRPr>
              </a:p>
              <a:p>
                <a:pPr marL="0" indent="0" algn="just">
                  <a:buNone/>
                </a:pPr>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61257" y="220391"/>
                <a:ext cx="7759337" cy="2871152"/>
              </a:xfrm>
              <a:blipFill>
                <a:blip r:embed="rId2"/>
                <a:stretch>
                  <a:fillRect l="-1414" t="-3822" r="-1021" b="-3397"/>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965104996"/>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solidFill>
                      <a:schemeClr val="accent6">
                        <a:lumMod val="75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sp>
        <p:nvSpPr>
          <p:cNvPr id="6" name="Estrella de 7 puntas 5"/>
          <p:cNvSpPr/>
          <p:nvPr/>
        </p:nvSpPr>
        <p:spPr>
          <a:xfrm>
            <a:off x="8020594" y="0"/>
            <a:ext cx="1123407" cy="326253"/>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0+2</a:t>
            </a:r>
            <a:endParaRPr lang="es-ES" b="1" dirty="0">
              <a:solidFill>
                <a:schemeClr val="bg1"/>
              </a:solidFill>
            </a:endParaRPr>
          </a:p>
        </p:txBody>
      </p:sp>
    </p:spTree>
    <p:extLst>
      <p:ext uri="{BB962C8B-B14F-4D97-AF65-F5344CB8AC3E}">
        <p14:creationId xmlns:p14="http://schemas.microsoft.com/office/powerpoint/2010/main" val="18706916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61257" y="220391"/>
                <a:ext cx="7759337" cy="6049780"/>
              </a:xfrm>
              <a:solidFill>
                <a:schemeClr val="tx1">
                  <a:lumMod val="95000"/>
                </a:schemeClr>
              </a:solidFill>
            </p:spPr>
            <p:txBody>
              <a:bodyPr>
                <a:normAutofit fontScale="70000" lnSpcReduction="20000"/>
              </a:bodyPr>
              <a:lstStyle/>
              <a:p>
                <a:pPr marL="0" indent="0" algn="just">
                  <a:buNone/>
                </a:pPr>
                <a:r>
                  <a:rPr lang="es-ES" sz="2600" dirty="0" smtClean="0">
                    <a:solidFill>
                      <a:schemeClr val="bg1"/>
                    </a:solidFill>
                  </a:rPr>
                  <a:t>Determina el valor de </a:t>
                </a:r>
                <a14:m>
                  <m:oMath xmlns:m="http://schemas.openxmlformats.org/officeDocument/2006/math">
                    <m:r>
                      <a:rPr lang="es-ES" sz="2600" i="1" dirty="0">
                        <a:solidFill>
                          <a:schemeClr val="bg1"/>
                        </a:solidFill>
                        <a:latin typeface="Cambria Math" panose="02040503050406030204" pitchFamily="18" charset="0"/>
                      </a:rPr>
                      <m:t>𝑘</m:t>
                    </m:r>
                  </m:oMath>
                </a14:m>
                <a:r>
                  <a:rPr lang="es-ES" sz="2600" dirty="0" smtClean="0">
                    <a:solidFill>
                      <a:schemeClr val="bg1"/>
                    </a:solidFill>
                  </a:rPr>
                  <a:t> para que el vector </a:t>
                </a:r>
                <a14:m>
                  <m:oMath xmlns:m="http://schemas.openxmlformats.org/officeDocument/2006/math">
                    <m:acc>
                      <m:accPr>
                        <m:chr m:val="⃗"/>
                        <m:ctrlPr>
                          <a:rPr lang="es-ES" sz="2600" b="0" i="1" smtClean="0">
                            <a:solidFill>
                              <a:schemeClr val="bg1"/>
                            </a:solidFill>
                            <a:latin typeface="Cambria Math" panose="02040503050406030204" pitchFamily="18" charset="0"/>
                          </a:rPr>
                        </m:ctrlPr>
                      </m:accPr>
                      <m:e>
                        <m:r>
                          <a:rPr lang="es-ES" sz="2600" b="0" i="1" smtClean="0">
                            <a:solidFill>
                              <a:schemeClr val="bg1"/>
                            </a:solidFill>
                            <a:latin typeface="Cambria Math" panose="02040503050406030204" pitchFamily="18" charset="0"/>
                          </a:rPr>
                          <m:t>𝑢</m:t>
                        </m:r>
                      </m:e>
                    </m:acc>
                    <m:d>
                      <m:dPr>
                        <m:ctrlPr>
                          <a:rPr lang="es-ES" sz="2600" b="0" i="1" dirty="0" smtClean="0">
                            <a:solidFill>
                              <a:schemeClr val="bg1"/>
                            </a:solidFill>
                            <a:latin typeface="Cambria Math" panose="02040503050406030204" pitchFamily="18" charset="0"/>
                          </a:rPr>
                        </m:ctrlPr>
                      </m:dPr>
                      <m:e>
                        <m:r>
                          <a:rPr lang="es-ES" sz="2600" b="0" i="1" dirty="0" smtClean="0">
                            <a:solidFill>
                              <a:schemeClr val="bg1"/>
                            </a:solidFill>
                            <a:latin typeface="Cambria Math" panose="02040503050406030204" pitchFamily="18" charset="0"/>
                          </a:rPr>
                          <m:t>𝑘</m:t>
                        </m:r>
                        <m:r>
                          <a:rPr lang="es-ES" sz="2600" b="0" i="1" dirty="0" smtClean="0">
                            <a:solidFill>
                              <a:schemeClr val="bg1"/>
                            </a:solidFill>
                            <a:latin typeface="Cambria Math" panose="02040503050406030204" pitchFamily="18" charset="0"/>
                          </a:rPr>
                          <m:t>,</m:t>
                        </m:r>
                        <m:f>
                          <m:fPr>
                            <m:ctrlPr>
                              <a:rPr lang="es-ES" sz="2600" b="0" i="1" dirty="0" smtClean="0">
                                <a:solidFill>
                                  <a:schemeClr val="bg1"/>
                                </a:solidFill>
                                <a:latin typeface="Cambria Math" panose="02040503050406030204" pitchFamily="18" charset="0"/>
                              </a:rPr>
                            </m:ctrlPr>
                          </m:fPr>
                          <m:num>
                            <m:r>
                              <a:rPr lang="es-ES" sz="2600" b="0" i="1" dirty="0" smtClean="0">
                                <a:solidFill>
                                  <a:schemeClr val="bg1"/>
                                </a:solidFill>
                                <a:latin typeface="Cambria Math" panose="02040503050406030204" pitchFamily="18" charset="0"/>
                              </a:rPr>
                              <m:t>1</m:t>
                            </m:r>
                          </m:num>
                          <m:den>
                            <m:r>
                              <a:rPr lang="es-ES" sz="2600" b="0" i="1" dirty="0" smtClean="0">
                                <a:solidFill>
                                  <a:schemeClr val="bg1"/>
                                </a:solidFill>
                                <a:latin typeface="Cambria Math" panose="02040503050406030204" pitchFamily="18" charset="0"/>
                              </a:rPr>
                              <m:t>2</m:t>
                            </m:r>
                          </m:den>
                        </m:f>
                      </m:e>
                    </m:d>
                  </m:oMath>
                </a14:m>
                <a:r>
                  <a:rPr lang="es-ES" sz="2600" dirty="0" smtClean="0">
                    <a:solidFill>
                      <a:schemeClr val="bg1"/>
                    </a:solidFill>
                  </a:rPr>
                  <a:t> sea unitario.</a:t>
                </a: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600" b="0" i="1" dirty="0" smtClean="0">
                              <a:solidFill>
                                <a:srgbClr val="0070C0"/>
                              </a:solidFill>
                              <a:latin typeface="Cambria Math" panose="02040503050406030204" pitchFamily="18" charset="0"/>
                            </a:rPr>
                          </m:ctrlPr>
                        </m:dPr>
                        <m:e>
                          <m:acc>
                            <m:accPr>
                              <m:chr m:val="⃗"/>
                              <m:ctrlPr>
                                <a:rPr lang="es-ES" sz="2600" b="0" i="1" dirty="0" smtClean="0">
                                  <a:solidFill>
                                    <a:srgbClr val="0070C0"/>
                                  </a:solidFill>
                                  <a:latin typeface="Cambria Math" panose="02040503050406030204" pitchFamily="18" charset="0"/>
                                </a:rPr>
                              </m:ctrlPr>
                            </m:accPr>
                            <m:e>
                              <m:r>
                                <a:rPr lang="es-ES" sz="2600" b="0" i="1" dirty="0" smtClean="0">
                                  <a:solidFill>
                                    <a:srgbClr val="0070C0"/>
                                  </a:solidFill>
                                  <a:latin typeface="Cambria Math" panose="02040503050406030204" pitchFamily="18" charset="0"/>
                                </a:rPr>
                                <m:t>𝑢</m:t>
                              </m:r>
                            </m:e>
                          </m:acc>
                        </m:e>
                      </m:d>
                      <m:r>
                        <a:rPr lang="es-ES" sz="2600" b="0" i="1" dirty="0" smtClean="0">
                          <a:solidFill>
                            <a:srgbClr val="0070C0"/>
                          </a:solidFill>
                          <a:latin typeface="Cambria Math" panose="02040503050406030204" pitchFamily="18" charset="0"/>
                        </a:rPr>
                        <m:t>=</m:t>
                      </m:r>
                      <m:rad>
                        <m:radPr>
                          <m:degHide m:val="on"/>
                          <m:ctrlPr>
                            <a:rPr lang="es-ES" sz="2600" b="0" i="1" dirty="0" smtClean="0">
                              <a:solidFill>
                                <a:srgbClr val="0070C0"/>
                              </a:solidFill>
                              <a:latin typeface="Cambria Math" panose="02040503050406030204" pitchFamily="18" charset="0"/>
                            </a:rPr>
                          </m:ctrlPr>
                        </m:radPr>
                        <m:deg/>
                        <m:e>
                          <m:sSup>
                            <m:sSupPr>
                              <m:ctrlPr>
                                <a:rPr lang="es-ES" sz="2600" b="0" i="1" dirty="0" smtClean="0">
                                  <a:solidFill>
                                    <a:srgbClr val="0070C0"/>
                                  </a:solidFill>
                                  <a:latin typeface="Cambria Math" panose="02040503050406030204" pitchFamily="18" charset="0"/>
                                </a:rPr>
                              </m:ctrlPr>
                            </m:sSupPr>
                            <m:e>
                              <m:r>
                                <a:rPr lang="es-ES" sz="2600" b="0" i="1" dirty="0" smtClean="0">
                                  <a:solidFill>
                                    <a:srgbClr val="0070C0"/>
                                  </a:solidFill>
                                  <a:latin typeface="Cambria Math" panose="02040503050406030204" pitchFamily="18" charset="0"/>
                                </a:rPr>
                                <m:t>𝑘</m:t>
                              </m:r>
                            </m:e>
                            <m:sup>
                              <m:r>
                                <a:rPr lang="es-ES" sz="2600" b="0" i="1" dirty="0" smtClean="0">
                                  <a:solidFill>
                                    <a:srgbClr val="0070C0"/>
                                  </a:solidFill>
                                  <a:latin typeface="Cambria Math" panose="02040503050406030204" pitchFamily="18" charset="0"/>
                                </a:rPr>
                                <m:t>2</m:t>
                              </m:r>
                            </m:sup>
                          </m:sSup>
                          <m:r>
                            <a:rPr lang="es-ES" sz="2600" b="0" i="1" dirty="0" smtClean="0">
                              <a:solidFill>
                                <a:srgbClr val="0070C0"/>
                              </a:solidFill>
                              <a:latin typeface="Cambria Math" panose="02040503050406030204" pitchFamily="18" charset="0"/>
                            </a:rPr>
                            <m:t>+</m:t>
                          </m:r>
                          <m:sSup>
                            <m:sSupPr>
                              <m:ctrlPr>
                                <a:rPr lang="es-ES" sz="2600" b="0" i="1" dirty="0" smtClean="0">
                                  <a:solidFill>
                                    <a:srgbClr val="0070C0"/>
                                  </a:solidFill>
                                  <a:latin typeface="Cambria Math" panose="02040503050406030204" pitchFamily="18" charset="0"/>
                                </a:rPr>
                              </m:ctrlPr>
                            </m:sSupPr>
                            <m:e>
                              <m:d>
                                <m:dPr>
                                  <m:ctrlPr>
                                    <a:rPr lang="es-ES" sz="2600" b="0" i="1" dirty="0" smtClean="0">
                                      <a:solidFill>
                                        <a:srgbClr val="0070C0"/>
                                      </a:solidFill>
                                      <a:latin typeface="Cambria Math" panose="02040503050406030204" pitchFamily="18" charset="0"/>
                                    </a:rPr>
                                  </m:ctrlPr>
                                </m:dPr>
                                <m:e>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1</m:t>
                                      </m:r>
                                    </m:num>
                                    <m:den>
                                      <m:r>
                                        <a:rPr lang="es-ES" sz="2600" b="0" i="1" dirty="0" smtClean="0">
                                          <a:solidFill>
                                            <a:srgbClr val="0070C0"/>
                                          </a:solidFill>
                                          <a:latin typeface="Cambria Math" panose="02040503050406030204" pitchFamily="18" charset="0"/>
                                        </a:rPr>
                                        <m:t>2</m:t>
                                      </m:r>
                                    </m:den>
                                  </m:f>
                                </m:e>
                              </m:d>
                            </m:e>
                            <m:sup>
                              <m:r>
                                <a:rPr lang="es-ES" sz="2600" b="0" i="1" dirty="0" smtClean="0">
                                  <a:solidFill>
                                    <a:srgbClr val="0070C0"/>
                                  </a:solidFill>
                                  <a:latin typeface="Cambria Math" panose="02040503050406030204" pitchFamily="18" charset="0"/>
                                </a:rPr>
                                <m:t>2</m:t>
                              </m:r>
                            </m:sup>
                          </m:sSup>
                        </m:e>
                      </m:rad>
                      <m:r>
                        <a:rPr lang="es-ES" sz="2600" b="0" i="1" dirty="0" smtClean="0">
                          <a:solidFill>
                            <a:srgbClr val="0070C0"/>
                          </a:solidFill>
                          <a:latin typeface="Cambria Math" panose="02040503050406030204" pitchFamily="18" charset="0"/>
                        </a:rPr>
                        <m:t>=1⇒</m:t>
                      </m:r>
                      <m:sSup>
                        <m:sSupPr>
                          <m:ctrlPr>
                            <a:rPr lang="es-ES" sz="2600" b="0" i="1" dirty="0" smtClean="0">
                              <a:solidFill>
                                <a:srgbClr val="0070C0"/>
                              </a:solidFill>
                              <a:latin typeface="Cambria Math" panose="02040503050406030204" pitchFamily="18" charset="0"/>
                            </a:rPr>
                          </m:ctrlPr>
                        </m:sSupPr>
                        <m:e>
                          <m:r>
                            <a:rPr lang="es-ES" sz="2600" b="0" i="1" dirty="0" smtClean="0">
                              <a:solidFill>
                                <a:srgbClr val="0070C0"/>
                              </a:solidFill>
                              <a:latin typeface="Cambria Math" panose="02040503050406030204" pitchFamily="18" charset="0"/>
                            </a:rPr>
                            <m:t>𝑘</m:t>
                          </m:r>
                        </m:e>
                        <m:sup>
                          <m:r>
                            <a:rPr lang="es-ES" sz="2600" b="0" i="1" dirty="0" smtClean="0">
                              <a:solidFill>
                                <a:srgbClr val="0070C0"/>
                              </a:solidFill>
                              <a:latin typeface="Cambria Math" panose="02040503050406030204" pitchFamily="18" charset="0"/>
                            </a:rPr>
                            <m:t>2</m:t>
                          </m:r>
                        </m:sup>
                      </m:sSup>
                      <m:r>
                        <a:rPr lang="es-ES" sz="2600" b="0" i="1" dirty="0" smtClean="0">
                          <a:solidFill>
                            <a:srgbClr val="0070C0"/>
                          </a:solidFill>
                          <a:latin typeface="Cambria Math" panose="02040503050406030204" pitchFamily="18" charset="0"/>
                        </a:rPr>
                        <m:t>+</m:t>
                      </m:r>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1</m:t>
                          </m:r>
                        </m:num>
                        <m:den>
                          <m:r>
                            <a:rPr lang="es-ES" sz="2600" b="0" i="1" dirty="0" smtClean="0">
                              <a:solidFill>
                                <a:srgbClr val="0070C0"/>
                              </a:solidFill>
                              <a:latin typeface="Cambria Math" panose="02040503050406030204" pitchFamily="18" charset="0"/>
                            </a:rPr>
                            <m:t>4</m:t>
                          </m:r>
                        </m:den>
                      </m:f>
                      <m:r>
                        <a:rPr lang="es-ES" sz="2600" b="0" i="1" dirty="0" smtClean="0">
                          <a:solidFill>
                            <a:srgbClr val="0070C0"/>
                          </a:solidFill>
                          <a:latin typeface="Cambria Math" panose="02040503050406030204" pitchFamily="18" charset="0"/>
                        </a:rPr>
                        <m:t>=1⇒</m:t>
                      </m:r>
                      <m:sSup>
                        <m:sSupPr>
                          <m:ctrlPr>
                            <a:rPr lang="es-ES" sz="2600" b="0" i="1" dirty="0" smtClean="0">
                              <a:solidFill>
                                <a:srgbClr val="0070C0"/>
                              </a:solidFill>
                              <a:latin typeface="Cambria Math" panose="02040503050406030204" pitchFamily="18" charset="0"/>
                            </a:rPr>
                          </m:ctrlPr>
                        </m:sSupPr>
                        <m:e>
                          <m:r>
                            <a:rPr lang="es-ES" sz="2600" b="0" i="1" dirty="0" smtClean="0">
                              <a:solidFill>
                                <a:srgbClr val="0070C0"/>
                              </a:solidFill>
                              <a:latin typeface="Cambria Math" panose="02040503050406030204" pitchFamily="18" charset="0"/>
                            </a:rPr>
                            <m:t>𝑘</m:t>
                          </m:r>
                        </m:e>
                        <m:sup>
                          <m:r>
                            <a:rPr lang="es-ES" sz="2600" b="0" i="1" dirty="0" smtClean="0">
                              <a:solidFill>
                                <a:srgbClr val="0070C0"/>
                              </a:solidFill>
                              <a:latin typeface="Cambria Math" panose="02040503050406030204" pitchFamily="18" charset="0"/>
                            </a:rPr>
                            <m:t>2</m:t>
                          </m:r>
                        </m:sup>
                      </m:sSup>
                      <m:r>
                        <a:rPr lang="es-ES" sz="2600" b="0" i="1" dirty="0" smtClean="0">
                          <a:solidFill>
                            <a:srgbClr val="0070C0"/>
                          </a:solidFill>
                          <a:latin typeface="Cambria Math" panose="02040503050406030204" pitchFamily="18" charset="0"/>
                        </a:rPr>
                        <m:t>=1−</m:t>
                      </m:r>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1</m:t>
                          </m:r>
                        </m:num>
                        <m:den>
                          <m:r>
                            <a:rPr lang="es-ES" sz="2600" b="0" i="1" dirty="0" smtClean="0">
                              <a:solidFill>
                                <a:srgbClr val="0070C0"/>
                              </a:solidFill>
                              <a:latin typeface="Cambria Math" panose="02040503050406030204" pitchFamily="18" charset="0"/>
                            </a:rPr>
                            <m:t>4</m:t>
                          </m:r>
                        </m:den>
                      </m:f>
                      <m:r>
                        <a:rPr lang="es-ES" sz="2600" b="0" i="1" dirty="0" smtClean="0">
                          <a:solidFill>
                            <a:srgbClr val="0070C0"/>
                          </a:solidFill>
                          <a:latin typeface="Cambria Math" panose="02040503050406030204" pitchFamily="18" charset="0"/>
                        </a:rPr>
                        <m:t>=</m:t>
                      </m:r>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3</m:t>
                          </m:r>
                        </m:num>
                        <m:den>
                          <m:r>
                            <a:rPr lang="es-ES" sz="2600" b="0" i="1" dirty="0" smtClean="0">
                              <a:solidFill>
                                <a:srgbClr val="0070C0"/>
                              </a:solidFill>
                              <a:latin typeface="Cambria Math" panose="02040503050406030204" pitchFamily="18" charset="0"/>
                            </a:rPr>
                            <m:t>4</m:t>
                          </m:r>
                        </m:den>
                      </m:f>
                      <m:r>
                        <a:rPr lang="es-ES" sz="2600" b="0" i="1" dirty="0" smtClean="0">
                          <a:solidFill>
                            <a:srgbClr val="0070C0"/>
                          </a:solidFill>
                          <a:latin typeface="Cambria Math" panose="02040503050406030204" pitchFamily="18" charset="0"/>
                        </a:rPr>
                        <m:t>⇒</m:t>
                      </m:r>
                      <m:borderBox>
                        <m:borderBoxPr>
                          <m:ctrlPr>
                            <a:rPr lang="es-ES" sz="2600" b="0" i="1" dirty="0" smtClean="0">
                              <a:solidFill>
                                <a:srgbClr val="0070C0"/>
                              </a:solidFill>
                              <a:latin typeface="Cambria Math" panose="02040503050406030204" pitchFamily="18" charset="0"/>
                            </a:rPr>
                          </m:ctrlPr>
                        </m:borderBoxPr>
                        <m:e>
                          <m:r>
                            <a:rPr lang="es-ES" sz="2600" b="0" i="1" dirty="0" smtClean="0">
                              <a:solidFill>
                                <a:srgbClr val="0070C0"/>
                              </a:solidFill>
                              <a:latin typeface="Cambria Math" panose="02040503050406030204" pitchFamily="18" charset="0"/>
                            </a:rPr>
                            <m:t>𝑘</m:t>
                          </m:r>
                          <m:r>
                            <a:rPr lang="es-ES" sz="2600" b="0" i="1" dirty="0" smtClean="0">
                              <a:solidFill>
                                <a:srgbClr val="0070C0"/>
                              </a:solidFill>
                              <a:latin typeface="Cambria Math" panose="02040503050406030204" pitchFamily="18" charset="0"/>
                            </a:rPr>
                            <m:t>=±</m:t>
                          </m:r>
                          <m:f>
                            <m:fPr>
                              <m:ctrlPr>
                                <a:rPr lang="es-ES" sz="2600" b="0" i="1" dirty="0" smtClean="0">
                                  <a:solidFill>
                                    <a:srgbClr val="0070C0"/>
                                  </a:solidFill>
                                  <a:latin typeface="Cambria Math" panose="02040503050406030204" pitchFamily="18" charset="0"/>
                                </a:rPr>
                              </m:ctrlPr>
                            </m:fPr>
                            <m:num>
                              <m:rad>
                                <m:radPr>
                                  <m:degHide m:val="on"/>
                                  <m:ctrlPr>
                                    <a:rPr lang="es-ES" sz="2600" b="0" i="1" dirty="0" smtClean="0">
                                      <a:solidFill>
                                        <a:srgbClr val="0070C0"/>
                                      </a:solidFill>
                                      <a:latin typeface="Cambria Math" panose="02040503050406030204" pitchFamily="18" charset="0"/>
                                    </a:rPr>
                                  </m:ctrlPr>
                                </m:radPr>
                                <m:deg/>
                                <m:e>
                                  <m:r>
                                    <a:rPr lang="es-ES" sz="2600" b="0" i="1" dirty="0" smtClean="0">
                                      <a:solidFill>
                                        <a:srgbClr val="0070C0"/>
                                      </a:solidFill>
                                      <a:latin typeface="Cambria Math" panose="02040503050406030204" pitchFamily="18" charset="0"/>
                                    </a:rPr>
                                    <m:t>3</m:t>
                                  </m:r>
                                </m:e>
                              </m:rad>
                            </m:num>
                            <m:den>
                              <m:r>
                                <a:rPr lang="es-ES" sz="2600" b="0" i="1" dirty="0" smtClean="0">
                                  <a:solidFill>
                                    <a:srgbClr val="0070C0"/>
                                  </a:solidFill>
                                  <a:latin typeface="Cambria Math" panose="02040503050406030204" pitchFamily="18" charset="0"/>
                                </a:rPr>
                                <m:t>2</m:t>
                              </m:r>
                            </m:den>
                          </m:f>
                        </m:e>
                      </m:borderBox>
                    </m:oMath>
                  </m:oMathPara>
                </a14:m>
                <a:endParaRPr lang="es-ES" sz="2600" dirty="0" smtClean="0">
                  <a:solidFill>
                    <a:schemeClr val="bg1"/>
                  </a:solidFill>
                </a:endParaRPr>
              </a:p>
              <a:p>
                <a:pPr marL="0" indent="0" algn="just">
                  <a:buNone/>
                </a:pPr>
                <a:r>
                  <a:rPr lang="es-ES" sz="2600" dirty="0" smtClean="0">
                    <a:solidFill>
                      <a:schemeClr val="bg1"/>
                    </a:solidFill>
                  </a:rPr>
                  <a:t>Determina el valor de </a:t>
                </a:r>
                <a14:m>
                  <m:oMath xmlns:m="http://schemas.openxmlformats.org/officeDocument/2006/math">
                    <m:r>
                      <a:rPr lang="es-ES" sz="2600" i="1" dirty="0">
                        <a:solidFill>
                          <a:schemeClr val="bg1"/>
                        </a:solidFill>
                        <a:latin typeface="Cambria Math" panose="02040503050406030204" pitchFamily="18" charset="0"/>
                      </a:rPr>
                      <m:t>𝑘</m:t>
                    </m:r>
                  </m:oMath>
                </a14:m>
                <a:r>
                  <a:rPr lang="es-ES" sz="2600" dirty="0" smtClean="0">
                    <a:solidFill>
                      <a:schemeClr val="bg1"/>
                    </a:solidFill>
                  </a:rPr>
                  <a:t> para que el vector </a:t>
                </a:r>
                <a14:m>
                  <m:oMath xmlns:m="http://schemas.openxmlformats.org/officeDocument/2006/math">
                    <m:acc>
                      <m:accPr>
                        <m:chr m:val="⃗"/>
                        <m:ctrlPr>
                          <a:rPr lang="es-ES" sz="2600" b="0" i="1" dirty="0" smtClean="0">
                            <a:solidFill>
                              <a:schemeClr val="bg1"/>
                            </a:solidFill>
                            <a:latin typeface="Cambria Math" panose="02040503050406030204" pitchFamily="18" charset="0"/>
                          </a:rPr>
                        </m:ctrlPr>
                      </m:accPr>
                      <m:e>
                        <m:r>
                          <a:rPr lang="es-ES" sz="2600" b="0" i="1" dirty="0" smtClean="0">
                            <a:solidFill>
                              <a:schemeClr val="bg1"/>
                            </a:solidFill>
                            <a:latin typeface="Cambria Math" panose="02040503050406030204" pitchFamily="18" charset="0"/>
                          </a:rPr>
                          <m:t>𝑣</m:t>
                        </m:r>
                      </m:e>
                    </m:acc>
                    <m:d>
                      <m:dPr>
                        <m:ctrlPr>
                          <a:rPr lang="es-ES" sz="2600" b="0" i="1" dirty="0" smtClean="0">
                            <a:solidFill>
                              <a:schemeClr val="bg1"/>
                            </a:solidFill>
                            <a:latin typeface="Cambria Math" panose="02040503050406030204" pitchFamily="18" charset="0"/>
                          </a:rPr>
                        </m:ctrlPr>
                      </m:dPr>
                      <m:e>
                        <m:r>
                          <a:rPr lang="es-ES" sz="2600" b="0" i="1" dirty="0" smtClean="0">
                            <a:solidFill>
                              <a:schemeClr val="bg1"/>
                            </a:solidFill>
                            <a:latin typeface="Cambria Math" panose="02040503050406030204" pitchFamily="18" charset="0"/>
                          </a:rPr>
                          <m:t>2</m:t>
                        </m:r>
                        <m:r>
                          <a:rPr lang="es-ES" sz="2600" b="0" i="1" dirty="0" smtClean="0">
                            <a:solidFill>
                              <a:schemeClr val="bg1"/>
                            </a:solidFill>
                            <a:latin typeface="Cambria Math" panose="02040503050406030204" pitchFamily="18" charset="0"/>
                          </a:rPr>
                          <m:t>𝑘</m:t>
                        </m:r>
                        <m:r>
                          <a:rPr lang="es-ES" sz="2600" b="0" i="1" dirty="0" smtClean="0">
                            <a:solidFill>
                              <a:schemeClr val="bg1"/>
                            </a:solidFill>
                            <a:latin typeface="Cambria Math" panose="02040503050406030204" pitchFamily="18" charset="0"/>
                          </a:rPr>
                          <m:t>,</m:t>
                        </m:r>
                        <m:rad>
                          <m:radPr>
                            <m:degHide m:val="on"/>
                            <m:ctrlPr>
                              <a:rPr lang="es-ES" sz="2600" b="0" i="1" dirty="0" smtClean="0">
                                <a:solidFill>
                                  <a:schemeClr val="bg1"/>
                                </a:solidFill>
                                <a:latin typeface="Cambria Math" panose="02040503050406030204" pitchFamily="18" charset="0"/>
                              </a:rPr>
                            </m:ctrlPr>
                          </m:radPr>
                          <m:deg/>
                          <m:e>
                            <m:r>
                              <a:rPr lang="es-ES" sz="2600" b="0" i="1" dirty="0" smtClean="0">
                                <a:solidFill>
                                  <a:schemeClr val="bg1"/>
                                </a:solidFill>
                                <a:latin typeface="Cambria Math" panose="02040503050406030204" pitchFamily="18" charset="0"/>
                              </a:rPr>
                              <m:t>5</m:t>
                            </m:r>
                          </m:e>
                        </m:rad>
                        <m:sSup>
                          <m:sSupPr>
                            <m:ctrlPr>
                              <a:rPr lang="es-ES" sz="2600" b="0" i="1" dirty="0" smtClean="0">
                                <a:solidFill>
                                  <a:schemeClr val="bg1"/>
                                </a:solidFill>
                                <a:latin typeface="Cambria Math" panose="02040503050406030204" pitchFamily="18" charset="0"/>
                              </a:rPr>
                            </m:ctrlPr>
                          </m:sSupPr>
                          <m:e>
                            <m:r>
                              <a:rPr lang="es-ES" sz="2600" b="0" i="1" dirty="0" smtClean="0">
                                <a:solidFill>
                                  <a:schemeClr val="bg1"/>
                                </a:solidFill>
                                <a:latin typeface="Cambria Math" panose="02040503050406030204" pitchFamily="18" charset="0"/>
                              </a:rPr>
                              <m:t>𝑘</m:t>
                            </m:r>
                          </m:e>
                          <m:sup>
                            <m:r>
                              <a:rPr lang="es-ES" sz="2600" b="0" i="1" dirty="0" smtClean="0">
                                <a:solidFill>
                                  <a:schemeClr val="bg1"/>
                                </a:solidFill>
                                <a:latin typeface="Cambria Math" panose="02040503050406030204" pitchFamily="18" charset="0"/>
                              </a:rPr>
                              <m:t>2</m:t>
                            </m:r>
                          </m:sup>
                        </m:sSup>
                      </m:e>
                    </m:d>
                  </m:oMath>
                </a14:m>
                <a:r>
                  <a:rPr lang="es-ES" sz="2600" dirty="0" smtClean="0">
                    <a:solidFill>
                      <a:schemeClr val="bg1"/>
                    </a:solidFill>
                  </a:rPr>
                  <a:t> sea unitario.</a:t>
                </a: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600" i="1" dirty="0" smtClean="0">
                              <a:solidFill>
                                <a:srgbClr val="0070C0"/>
                              </a:solidFill>
                              <a:latin typeface="Cambria Math" panose="02040503050406030204" pitchFamily="18" charset="0"/>
                            </a:rPr>
                          </m:ctrlPr>
                        </m:dPr>
                        <m:e>
                          <m:acc>
                            <m:accPr>
                              <m:chr m:val="⃗"/>
                              <m:ctrlPr>
                                <a:rPr lang="es-ES" sz="2600" i="1" dirty="0">
                                  <a:solidFill>
                                    <a:srgbClr val="0070C0"/>
                                  </a:solidFill>
                                  <a:latin typeface="Cambria Math" panose="02040503050406030204" pitchFamily="18" charset="0"/>
                                </a:rPr>
                              </m:ctrlPr>
                            </m:accPr>
                            <m:e>
                              <m:r>
                                <a:rPr lang="es-ES" sz="2600" i="1" dirty="0">
                                  <a:solidFill>
                                    <a:srgbClr val="0070C0"/>
                                  </a:solidFill>
                                  <a:latin typeface="Cambria Math" panose="02040503050406030204" pitchFamily="18" charset="0"/>
                                </a:rPr>
                                <m:t>𝑢</m:t>
                              </m:r>
                            </m:e>
                          </m:acc>
                        </m:e>
                      </m:d>
                      <m:r>
                        <a:rPr lang="es-ES" sz="2600" i="1" dirty="0">
                          <a:solidFill>
                            <a:srgbClr val="0070C0"/>
                          </a:solidFill>
                          <a:latin typeface="Cambria Math" panose="02040503050406030204" pitchFamily="18" charset="0"/>
                        </a:rPr>
                        <m:t>=</m:t>
                      </m:r>
                      <m:rad>
                        <m:radPr>
                          <m:degHide m:val="on"/>
                          <m:ctrlPr>
                            <a:rPr lang="es-ES" sz="2600" i="1" dirty="0">
                              <a:solidFill>
                                <a:srgbClr val="0070C0"/>
                              </a:solidFill>
                              <a:latin typeface="Cambria Math" panose="02040503050406030204" pitchFamily="18" charset="0"/>
                            </a:rPr>
                          </m:ctrlPr>
                        </m:radPr>
                        <m:deg/>
                        <m:e>
                          <m:r>
                            <a:rPr lang="es-ES" sz="2600" b="0" i="1" dirty="0" smtClean="0">
                              <a:solidFill>
                                <a:srgbClr val="0070C0"/>
                              </a:solidFill>
                              <a:latin typeface="Cambria Math" panose="02040503050406030204" pitchFamily="18" charset="0"/>
                            </a:rPr>
                            <m:t>4</m:t>
                          </m:r>
                          <m:sSup>
                            <m:sSupPr>
                              <m:ctrlPr>
                                <a:rPr lang="es-ES" sz="2600" i="1" dirty="0">
                                  <a:solidFill>
                                    <a:srgbClr val="0070C0"/>
                                  </a:solidFill>
                                  <a:latin typeface="Cambria Math" panose="02040503050406030204" pitchFamily="18" charset="0"/>
                                </a:rPr>
                              </m:ctrlPr>
                            </m:sSupPr>
                            <m:e>
                              <m:r>
                                <a:rPr lang="es-ES" sz="2600" i="1" dirty="0">
                                  <a:solidFill>
                                    <a:srgbClr val="0070C0"/>
                                  </a:solidFill>
                                  <a:latin typeface="Cambria Math" panose="02040503050406030204" pitchFamily="18" charset="0"/>
                                </a:rPr>
                                <m:t>𝑘</m:t>
                              </m:r>
                            </m:e>
                            <m:sup>
                              <m:r>
                                <a:rPr lang="es-ES" sz="2600" i="1" dirty="0">
                                  <a:solidFill>
                                    <a:srgbClr val="0070C0"/>
                                  </a:solidFill>
                                  <a:latin typeface="Cambria Math" panose="02040503050406030204" pitchFamily="18" charset="0"/>
                                </a:rPr>
                                <m:t>2</m:t>
                              </m:r>
                            </m:sup>
                          </m:sSup>
                          <m:r>
                            <a:rPr lang="es-ES" sz="2600" i="1" dirty="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5</m:t>
                          </m:r>
                          <m:sSup>
                            <m:sSupPr>
                              <m:ctrlPr>
                                <a:rPr lang="es-ES" sz="2600" b="0" i="1" dirty="0" smtClean="0">
                                  <a:solidFill>
                                    <a:srgbClr val="0070C0"/>
                                  </a:solidFill>
                                  <a:latin typeface="Cambria Math" panose="02040503050406030204" pitchFamily="18" charset="0"/>
                                </a:rPr>
                              </m:ctrlPr>
                            </m:sSupPr>
                            <m:e>
                              <m:r>
                                <a:rPr lang="es-ES" sz="2600" b="0" i="1" dirty="0" smtClean="0">
                                  <a:solidFill>
                                    <a:srgbClr val="0070C0"/>
                                  </a:solidFill>
                                  <a:latin typeface="Cambria Math" panose="02040503050406030204" pitchFamily="18" charset="0"/>
                                </a:rPr>
                                <m:t>𝑘</m:t>
                              </m:r>
                            </m:e>
                            <m:sup>
                              <m:r>
                                <a:rPr lang="es-ES" sz="2600" b="0" i="1" dirty="0" smtClean="0">
                                  <a:solidFill>
                                    <a:srgbClr val="0070C0"/>
                                  </a:solidFill>
                                  <a:latin typeface="Cambria Math" panose="02040503050406030204" pitchFamily="18" charset="0"/>
                                </a:rPr>
                                <m:t>4</m:t>
                              </m:r>
                            </m:sup>
                          </m:sSup>
                        </m:e>
                      </m:rad>
                      <m:r>
                        <a:rPr lang="es-ES" sz="2600" i="1" dirty="0">
                          <a:solidFill>
                            <a:srgbClr val="0070C0"/>
                          </a:solidFill>
                          <a:latin typeface="Cambria Math" panose="02040503050406030204" pitchFamily="18" charset="0"/>
                        </a:rPr>
                        <m:t>=1⇒</m:t>
                      </m:r>
                      <m:r>
                        <a:rPr lang="es-ES" sz="2600" b="0" i="1" dirty="0" smtClean="0">
                          <a:solidFill>
                            <a:srgbClr val="0070C0"/>
                          </a:solidFill>
                          <a:latin typeface="Cambria Math" panose="02040503050406030204" pitchFamily="18" charset="0"/>
                        </a:rPr>
                        <m:t>5</m:t>
                      </m:r>
                      <m:sSup>
                        <m:sSupPr>
                          <m:ctrlPr>
                            <a:rPr lang="es-ES" sz="2600" i="1" dirty="0">
                              <a:solidFill>
                                <a:srgbClr val="0070C0"/>
                              </a:solidFill>
                              <a:latin typeface="Cambria Math" panose="02040503050406030204" pitchFamily="18" charset="0"/>
                            </a:rPr>
                          </m:ctrlPr>
                        </m:sSupPr>
                        <m:e>
                          <m:r>
                            <a:rPr lang="es-ES" sz="2600" i="1" dirty="0">
                              <a:solidFill>
                                <a:srgbClr val="0070C0"/>
                              </a:solidFill>
                              <a:latin typeface="Cambria Math" panose="02040503050406030204" pitchFamily="18" charset="0"/>
                            </a:rPr>
                            <m:t>𝑘</m:t>
                          </m:r>
                        </m:e>
                        <m:sup>
                          <m:r>
                            <a:rPr lang="es-ES" sz="2600" b="0" i="1" dirty="0" smtClean="0">
                              <a:solidFill>
                                <a:srgbClr val="0070C0"/>
                              </a:solidFill>
                              <a:latin typeface="Cambria Math" panose="02040503050406030204" pitchFamily="18" charset="0"/>
                            </a:rPr>
                            <m:t>4</m:t>
                          </m:r>
                        </m:sup>
                      </m:sSup>
                      <m:r>
                        <a:rPr lang="es-ES" sz="2600" i="1" dirty="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4</m:t>
                      </m:r>
                      <m:sSup>
                        <m:sSupPr>
                          <m:ctrlPr>
                            <a:rPr lang="es-ES" sz="2600" b="0" i="1" dirty="0" smtClean="0">
                              <a:solidFill>
                                <a:srgbClr val="0070C0"/>
                              </a:solidFill>
                              <a:latin typeface="Cambria Math" panose="02040503050406030204" pitchFamily="18" charset="0"/>
                            </a:rPr>
                          </m:ctrlPr>
                        </m:sSupPr>
                        <m:e>
                          <m:r>
                            <a:rPr lang="es-ES" sz="2600" b="0" i="1" dirty="0" smtClean="0">
                              <a:solidFill>
                                <a:srgbClr val="0070C0"/>
                              </a:solidFill>
                              <a:latin typeface="Cambria Math" panose="02040503050406030204" pitchFamily="18" charset="0"/>
                            </a:rPr>
                            <m:t>𝑘</m:t>
                          </m:r>
                        </m:e>
                        <m:sup>
                          <m:r>
                            <a:rPr lang="es-ES" sz="2600" b="0" i="1" dirty="0" smtClean="0">
                              <a:solidFill>
                                <a:srgbClr val="0070C0"/>
                              </a:solidFill>
                              <a:latin typeface="Cambria Math" panose="02040503050406030204" pitchFamily="18" charset="0"/>
                            </a:rPr>
                            <m:t>2</m:t>
                          </m:r>
                        </m:sup>
                      </m:sSup>
                      <m:r>
                        <a:rPr lang="es-ES" sz="2600" b="0" i="1" dirty="0" smtClean="0">
                          <a:solidFill>
                            <a:srgbClr val="0070C0"/>
                          </a:solidFill>
                          <a:latin typeface="Cambria Math" panose="02040503050406030204" pitchFamily="18" charset="0"/>
                        </a:rPr>
                        <m:t>−</m:t>
                      </m:r>
                      <m:r>
                        <a:rPr lang="es-ES" sz="2600" i="1" dirty="0">
                          <a:solidFill>
                            <a:srgbClr val="0070C0"/>
                          </a:solidFill>
                          <a:latin typeface="Cambria Math" panose="02040503050406030204" pitchFamily="18" charset="0"/>
                        </a:rPr>
                        <m:t>1</m:t>
                      </m:r>
                      <m:r>
                        <a:rPr lang="es-ES" sz="2600" b="0" i="1" dirty="0" smtClean="0">
                          <a:solidFill>
                            <a:srgbClr val="0070C0"/>
                          </a:solidFill>
                          <a:latin typeface="Cambria Math" panose="02040503050406030204" pitchFamily="18" charset="0"/>
                        </a:rPr>
                        <m:t>=0</m:t>
                      </m:r>
                      <m:r>
                        <a:rPr lang="es-ES" sz="2600" i="1" dirty="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5</m:t>
                      </m:r>
                      <m:sSup>
                        <m:sSupPr>
                          <m:ctrlPr>
                            <a:rPr lang="es-ES" sz="2600" b="0" i="1" dirty="0" smtClean="0">
                              <a:solidFill>
                                <a:srgbClr val="0070C0"/>
                              </a:solidFill>
                              <a:latin typeface="Cambria Math" panose="02040503050406030204" pitchFamily="18" charset="0"/>
                            </a:rPr>
                          </m:ctrlPr>
                        </m:sSupPr>
                        <m:e>
                          <m:r>
                            <a:rPr lang="es-ES" sz="2600" b="0" i="1" dirty="0" smtClean="0">
                              <a:solidFill>
                                <a:srgbClr val="0070C0"/>
                              </a:solidFill>
                              <a:latin typeface="Cambria Math" panose="02040503050406030204" pitchFamily="18" charset="0"/>
                            </a:rPr>
                            <m:t>𝑡</m:t>
                          </m:r>
                        </m:e>
                        <m:sup>
                          <m:r>
                            <a:rPr lang="es-ES" sz="2600" b="0" i="1" dirty="0" smtClean="0">
                              <a:solidFill>
                                <a:srgbClr val="0070C0"/>
                              </a:solidFill>
                              <a:latin typeface="Cambria Math" panose="02040503050406030204" pitchFamily="18" charset="0"/>
                            </a:rPr>
                            <m:t>2</m:t>
                          </m:r>
                        </m:sup>
                      </m:sSup>
                      <m:r>
                        <a:rPr lang="es-ES" sz="2600" b="0" i="1" dirty="0" smtClean="0">
                          <a:solidFill>
                            <a:srgbClr val="0070C0"/>
                          </a:solidFill>
                          <a:latin typeface="Cambria Math" panose="02040503050406030204" pitchFamily="18" charset="0"/>
                        </a:rPr>
                        <m:t>+4</m:t>
                      </m:r>
                      <m:r>
                        <a:rPr lang="es-ES" sz="2600" b="0" i="1" dirty="0" smtClean="0">
                          <a:solidFill>
                            <a:srgbClr val="0070C0"/>
                          </a:solidFill>
                          <a:latin typeface="Cambria Math" panose="02040503050406030204" pitchFamily="18" charset="0"/>
                        </a:rPr>
                        <m:t>𝑡</m:t>
                      </m:r>
                      <m:r>
                        <a:rPr lang="es-ES" sz="2600" b="0" i="1" dirty="0" smtClean="0">
                          <a:solidFill>
                            <a:srgbClr val="0070C0"/>
                          </a:solidFill>
                          <a:latin typeface="Cambria Math" panose="02040503050406030204" pitchFamily="18" charset="0"/>
                        </a:rPr>
                        <m:t>−1=0</m:t>
                      </m:r>
                    </m:oMath>
                  </m:oMathPara>
                </a14:m>
                <a:endParaRPr lang="es-ES" sz="2600" b="0" i="1" dirty="0" smtClean="0">
                  <a:solidFill>
                    <a:srgbClr val="0070C0"/>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 sz="2600" b="0" i="1" dirty="0" smtClean="0">
                          <a:solidFill>
                            <a:srgbClr val="0070C0"/>
                          </a:solidFill>
                          <a:latin typeface="Cambria Math" panose="02040503050406030204" pitchFamily="18" charset="0"/>
                        </a:rPr>
                        <m:t>𝑡</m:t>
                      </m:r>
                      <m:r>
                        <a:rPr lang="es-ES" sz="2600" b="0" i="1" dirty="0" smtClean="0">
                          <a:solidFill>
                            <a:srgbClr val="0070C0"/>
                          </a:solidFill>
                          <a:latin typeface="Cambria Math" panose="02040503050406030204" pitchFamily="18" charset="0"/>
                        </a:rPr>
                        <m:t>=</m:t>
                      </m:r>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−4±</m:t>
                          </m:r>
                          <m:rad>
                            <m:radPr>
                              <m:degHide m:val="on"/>
                              <m:ctrlPr>
                                <a:rPr lang="es-ES" sz="2600" b="0" i="1" dirty="0" smtClean="0">
                                  <a:solidFill>
                                    <a:srgbClr val="0070C0"/>
                                  </a:solidFill>
                                  <a:latin typeface="Cambria Math" panose="02040503050406030204" pitchFamily="18" charset="0"/>
                                </a:rPr>
                              </m:ctrlPr>
                            </m:radPr>
                            <m:deg/>
                            <m:e>
                              <m:r>
                                <a:rPr lang="es-ES" sz="2600" b="0" i="1" dirty="0" smtClean="0">
                                  <a:solidFill>
                                    <a:srgbClr val="0070C0"/>
                                  </a:solidFill>
                                  <a:latin typeface="Cambria Math" panose="02040503050406030204" pitchFamily="18" charset="0"/>
                                </a:rPr>
                                <m:t>16+20</m:t>
                              </m:r>
                            </m:e>
                          </m:rad>
                        </m:num>
                        <m:den>
                          <m:r>
                            <a:rPr lang="es-ES" sz="2600" b="0" i="1" dirty="0" smtClean="0">
                              <a:solidFill>
                                <a:srgbClr val="0070C0"/>
                              </a:solidFill>
                              <a:latin typeface="Cambria Math" panose="02040503050406030204" pitchFamily="18" charset="0"/>
                            </a:rPr>
                            <m:t>2·5</m:t>
                          </m:r>
                        </m:den>
                      </m:f>
                      <m:r>
                        <a:rPr lang="es-ES" sz="2600" b="0" i="1" dirty="0" smtClean="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𝑡</m:t>
                      </m:r>
                      <m:r>
                        <a:rPr lang="es-ES" sz="2600" b="0" i="1" dirty="0" smtClean="0">
                          <a:solidFill>
                            <a:srgbClr val="0070C0"/>
                          </a:solidFill>
                          <a:latin typeface="Cambria Math" panose="02040503050406030204" pitchFamily="18" charset="0"/>
                        </a:rPr>
                        <m:t>=</m:t>
                      </m:r>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−4±6</m:t>
                          </m:r>
                        </m:num>
                        <m:den>
                          <m:r>
                            <a:rPr lang="es-ES" sz="2600" b="0" i="1" dirty="0" smtClean="0">
                              <a:solidFill>
                                <a:srgbClr val="0070C0"/>
                              </a:solidFill>
                              <a:latin typeface="Cambria Math" panose="02040503050406030204" pitchFamily="18" charset="0"/>
                            </a:rPr>
                            <m:t>10</m:t>
                          </m:r>
                        </m:den>
                      </m:f>
                      <m:r>
                        <a:rPr lang="es-ES" sz="2600" b="0" i="1" dirty="0" smtClean="0">
                          <a:solidFill>
                            <a:srgbClr val="0070C0"/>
                          </a:solidFill>
                          <a:latin typeface="Cambria Math" panose="02040503050406030204" pitchFamily="18" charset="0"/>
                        </a:rPr>
                        <m:t>⇒</m:t>
                      </m:r>
                      <m:d>
                        <m:dPr>
                          <m:begChr m:val="{"/>
                          <m:endChr m:val=""/>
                          <m:ctrlPr>
                            <a:rPr lang="es-ES" sz="2600" b="0" i="1" dirty="0" smtClean="0">
                              <a:solidFill>
                                <a:srgbClr val="0070C0"/>
                              </a:solidFill>
                              <a:latin typeface="Cambria Math" panose="02040503050406030204" pitchFamily="18" charset="0"/>
                            </a:rPr>
                          </m:ctrlPr>
                        </m:dPr>
                        <m:e>
                          <m:m>
                            <m:mPr>
                              <m:mcs>
                                <m:mc>
                                  <m:mcPr>
                                    <m:count m:val="3"/>
                                    <m:mcJc m:val="center"/>
                                  </m:mcPr>
                                </m:mc>
                              </m:mcs>
                              <m:ctrlPr>
                                <a:rPr lang="es-ES" sz="2600" b="0" i="1" dirty="0" smtClean="0">
                                  <a:solidFill>
                                    <a:srgbClr val="0070C0"/>
                                  </a:solidFill>
                                  <a:latin typeface="Cambria Math" panose="02040503050406030204" pitchFamily="18" charset="0"/>
                                </a:rPr>
                              </m:ctrlPr>
                            </m:mPr>
                            <m:mr>
                              <m:e>
                                <m:sSub>
                                  <m:sSubPr>
                                    <m:ctrlPr>
                                      <a:rPr lang="es-ES" sz="2600" b="0" i="1" dirty="0" smtClean="0">
                                        <a:solidFill>
                                          <a:srgbClr val="0070C0"/>
                                        </a:solidFill>
                                        <a:latin typeface="Cambria Math" panose="02040503050406030204" pitchFamily="18" charset="0"/>
                                      </a:rPr>
                                    </m:ctrlPr>
                                  </m:sSubPr>
                                  <m:e>
                                    <m:r>
                                      <m:rPr>
                                        <m:brk m:alnAt="7"/>
                                      </m:rPr>
                                      <a:rPr lang="es-ES" sz="2600" b="0" i="1" dirty="0" smtClean="0">
                                        <a:solidFill>
                                          <a:srgbClr val="0070C0"/>
                                        </a:solidFill>
                                        <a:latin typeface="Cambria Math" panose="02040503050406030204" pitchFamily="18" charset="0"/>
                                      </a:rPr>
                                      <m:t>𝑡</m:t>
                                    </m:r>
                                  </m:e>
                                  <m:sub>
                                    <m:r>
                                      <m:rPr>
                                        <m:brk m:alnAt="7"/>
                                      </m:rPr>
                                      <a:rPr lang="es-ES" sz="2600" b="0" i="1" dirty="0" smtClean="0">
                                        <a:solidFill>
                                          <a:srgbClr val="0070C0"/>
                                        </a:solidFill>
                                        <a:latin typeface="Cambria Math" panose="02040503050406030204" pitchFamily="18" charset="0"/>
                                      </a:rPr>
                                      <m:t>1</m:t>
                                    </m:r>
                                  </m:sub>
                                </m:sSub>
                                <m:r>
                                  <m:rPr>
                                    <m:brk m:alnAt="7"/>
                                  </m:rPr>
                                  <a:rPr lang="es-ES" sz="2600" b="0" i="1" dirty="0" smtClean="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−1</m:t>
                                </m:r>
                              </m:e>
                              <m:e/>
                              <m:e>
                                <m:r>
                                  <a:rPr lang="es-ES" sz="2600" b="0" i="1" dirty="0" smtClean="0">
                                    <a:solidFill>
                                      <a:srgbClr val="0070C0"/>
                                    </a:solidFill>
                                    <a:latin typeface="Cambria Math" panose="02040503050406030204" pitchFamily="18" charset="0"/>
                                    <a:ea typeface="Cambria Math" panose="02040503050406030204" pitchFamily="18" charset="0"/>
                                  </a:rPr>
                                  <m:t>∄</m:t>
                                </m:r>
                                <m:r>
                                  <a:rPr lang="es-ES" sz="2600" b="0" i="1" dirty="0" smtClean="0">
                                    <a:solidFill>
                                      <a:srgbClr val="0070C0"/>
                                    </a:solidFill>
                                    <a:latin typeface="Cambria Math" panose="02040503050406030204" pitchFamily="18" charset="0"/>
                                    <a:ea typeface="Cambria Math" panose="02040503050406030204" pitchFamily="18" charset="0"/>
                                  </a:rPr>
                                  <m:t>𝑘</m:t>
                                </m:r>
                                <m:r>
                                  <a:rPr lang="es-ES" sz="2600" b="0" i="1" dirty="0" smtClean="0">
                                    <a:solidFill>
                                      <a:srgbClr val="0070C0"/>
                                    </a:solidFill>
                                    <a:latin typeface="Cambria Math" panose="02040503050406030204" pitchFamily="18" charset="0"/>
                                    <a:ea typeface="Cambria Math" panose="02040503050406030204" pitchFamily="18" charset="0"/>
                                  </a:rPr>
                                  <m:t>∈</m:t>
                                </m:r>
                                <m:r>
                                  <a:rPr lang="es-ES" sz="2600" b="0" i="1" dirty="0" smtClean="0">
                                    <a:solidFill>
                                      <a:srgbClr val="0070C0"/>
                                    </a:solidFill>
                                    <a:latin typeface="Cambria Math" panose="02040503050406030204" pitchFamily="18" charset="0"/>
                                    <a:ea typeface="Cambria Math" panose="02040503050406030204" pitchFamily="18" charset="0"/>
                                  </a:rPr>
                                  <m:t>ℝ</m:t>
                                </m:r>
                              </m:e>
                            </m:mr>
                            <m:mr>
                              <m:e>
                                <m:sSub>
                                  <m:sSubPr>
                                    <m:ctrlPr>
                                      <a:rPr lang="es-ES" sz="2600" b="0" i="1" dirty="0" smtClean="0">
                                        <a:solidFill>
                                          <a:srgbClr val="0070C0"/>
                                        </a:solidFill>
                                        <a:latin typeface="Cambria Math" panose="02040503050406030204" pitchFamily="18" charset="0"/>
                                      </a:rPr>
                                    </m:ctrlPr>
                                  </m:sSubPr>
                                  <m:e>
                                    <m:r>
                                      <a:rPr lang="es-ES" sz="2600" b="0" i="1" dirty="0" smtClean="0">
                                        <a:solidFill>
                                          <a:srgbClr val="0070C0"/>
                                        </a:solidFill>
                                        <a:latin typeface="Cambria Math" panose="02040503050406030204" pitchFamily="18" charset="0"/>
                                      </a:rPr>
                                      <m:t>𝑡</m:t>
                                    </m:r>
                                  </m:e>
                                  <m:sub>
                                    <m:r>
                                      <a:rPr lang="es-ES" sz="2600" b="0" i="1" dirty="0" smtClean="0">
                                        <a:solidFill>
                                          <a:srgbClr val="0070C0"/>
                                        </a:solidFill>
                                        <a:latin typeface="Cambria Math" panose="02040503050406030204" pitchFamily="18" charset="0"/>
                                      </a:rPr>
                                      <m:t>2</m:t>
                                    </m:r>
                                  </m:sub>
                                </m:sSub>
                                <m:r>
                                  <a:rPr lang="es-ES" sz="2600" b="0" i="1" dirty="0" smtClean="0">
                                    <a:solidFill>
                                      <a:srgbClr val="0070C0"/>
                                    </a:solidFill>
                                    <a:latin typeface="Cambria Math" panose="02040503050406030204" pitchFamily="18" charset="0"/>
                                  </a:rPr>
                                  <m:t>=</m:t>
                                </m:r>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1</m:t>
                                    </m:r>
                                  </m:num>
                                  <m:den>
                                    <m:r>
                                      <a:rPr lang="es-ES" sz="2600" b="0" i="1" dirty="0" smtClean="0">
                                        <a:solidFill>
                                          <a:srgbClr val="0070C0"/>
                                        </a:solidFill>
                                        <a:latin typeface="Cambria Math" panose="02040503050406030204" pitchFamily="18" charset="0"/>
                                      </a:rPr>
                                      <m:t>5</m:t>
                                    </m:r>
                                  </m:den>
                                </m:f>
                              </m:e>
                              <m:e/>
                              <m:e>
                                <m:borderBox>
                                  <m:borderBoxPr>
                                    <m:ctrlPr>
                                      <a:rPr lang="es-ES" sz="2600" b="0" i="1" dirty="0" smtClean="0">
                                        <a:solidFill>
                                          <a:srgbClr val="0070C0"/>
                                        </a:solidFill>
                                        <a:latin typeface="Cambria Math" panose="02040503050406030204" pitchFamily="18" charset="0"/>
                                      </a:rPr>
                                    </m:ctrlPr>
                                  </m:borderBoxPr>
                                  <m:e>
                                    <m:r>
                                      <a:rPr lang="es-ES" sz="2600" i="1" dirty="0">
                                        <a:solidFill>
                                          <a:srgbClr val="0070C0"/>
                                        </a:solidFill>
                                        <a:latin typeface="Cambria Math" panose="02040503050406030204" pitchFamily="18" charset="0"/>
                                      </a:rPr>
                                      <m:t>𝑘</m:t>
                                    </m:r>
                                    <m:r>
                                      <a:rPr lang="es-ES" sz="2600" i="1" dirty="0">
                                        <a:solidFill>
                                          <a:srgbClr val="0070C0"/>
                                        </a:solidFill>
                                        <a:latin typeface="Cambria Math" panose="02040503050406030204" pitchFamily="18" charset="0"/>
                                      </a:rPr>
                                      <m:t>=±</m:t>
                                    </m:r>
                                    <m:f>
                                      <m:fPr>
                                        <m:ctrlPr>
                                          <a:rPr lang="es-ES" sz="2600" i="1" dirty="0">
                                            <a:solidFill>
                                              <a:srgbClr val="0070C0"/>
                                            </a:solidFill>
                                            <a:latin typeface="Cambria Math" panose="02040503050406030204" pitchFamily="18" charset="0"/>
                                          </a:rPr>
                                        </m:ctrlPr>
                                      </m:fPr>
                                      <m:num>
                                        <m:rad>
                                          <m:radPr>
                                            <m:degHide m:val="on"/>
                                            <m:ctrlPr>
                                              <a:rPr lang="es-ES" sz="2600" i="1" dirty="0">
                                                <a:solidFill>
                                                  <a:srgbClr val="0070C0"/>
                                                </a:solidFill>
                                                <a:latin typeface="Cambria Math" panose="02040503050406030204" pitchFamily="18" charset="0"/>
                                              </a:rPr>
                                            </m:ctrlPr>
                                          </m:radPr>
                                          <m:deg/>
                                          <m:e>
                                            <m:r>
                                              <a:rPr lang="es-ES" sz="2600" i="1" dirty="0">
                                                <a:solidFill>
                                                  <a:srgbClr val="0070C0"/>
                                                </a:solidFill>
                                                <a:latin typeface="Cambria Math" panose="02040503050406030204" pitchFamily="18" charset="0"/>
                                              </a:rPr>
                                              <m:t>5</m:t>
                                            </m:r>
                                          </m:e>
                                        </m:rad>
                                      </m:num>
                                      <m:den>
                                        <m:r>
                                          <a:rPr lang="es-ES" sz="2600" i="1" dirty="0">
                                            <a:solidFill>
                                              <a:srgbClr val="0070C0"/>
                                            </a:solidFill>
                                            <a:latin typeface="Cambria Math" panose="02040503050406030204" pitchFamily="18" charset="0"/>
                                          </a:rPr>
                                          <m:t>5</m:t>
                                        </m:r>
                                      </m:den>
                                    </m:f>
                                  </m:e>
                                </m:borderBox>
                              </m:e>
                            </m:mr>
                          </m:m>
                        </m:e>
                      </m:d>
                    </m:oMath>
                  </m:oMathPara>
                </a14:m>
                <a:endParaRPr lang="es-ES" sz="2600" dirty="0" smtClean="0">
                  <a:solidFill>
                    <a:schemeClr val="bg1"/>
                  </a:solidFill>
                </a:endParaRPr>
              </a:p>
              <a:p>
                <a:pPr marL="0" indent="0" algn="just">
                  <a:buNone/>
                </a:pPr>
                <a:r>
                  <a:rPr lang="es-ES" sz="2600" dirty="0">
                    <a:solidFill>
                      <a:schemeClr val="bg1"/>
                    </a:solidFill>
                  </a:rPr>
                  <a:t>Construye un vector paralelo a </a:t>
                </a:r>
                <a14:m>
                  <m:oMath xmlns:m="http://schemas.openxmlformats.org/officeDocument/2006/math">
                    <m:acc>
                      <m:accPr>
                        <m:chr m:val="⃗"/>
                        <m:ctrlPr>
                          <a:rPr lang="es-ES" sz="2600" i="1" dirty="0">
                            <a:solidFill>
                              <a:schemeClr val="bg1"/>
                            </a:solidFill>
                            <a:latin typeface="Cambria Math" panose="02040503050406030204" pitchFamily="18" charset="0"/>
                          </a:rPr>
                        </m:ctrlPr>
                      </m:accPr>
                      <m:e>
                        <m:r>
                          <a:rPr lang="es-ES" sz="2600" i="1" dirty="0">
                            <a:solidFill>
                              <a:schemeClr val="bg1"/>
                            </a:solidFill>
                            <a:latin typeface="Cambria Math" panose="02040503050406030204" pitchFamily="18" charset="0"/>
                          </a:rPr>
                          <m:t>𝑢</m:t>
                        </m:r>
                      </m:e>
                    </m:acc>
                    <m:d>
                      <m:dPr>
                        <m:ctrlPr>
                          <a:rPr lang="es-ES" sz="2600" i="1" dirty="0">
                            <a:solidFill>
                              <a:schemeClr val="bg1"/>
                            </a:solidFill>
                            <a:latin typeface="Cambria Math" panose="02040503050406030204" pitchFamily="18" charset="0"/>
                          </a:rPr>
                        </m:ctrlPr>
                      </m:dPr>
                      <m:e>
                        <m:r>
                          <a:rPr lang="es-ES" sz="2600" i="1" dirty="0">
                            <a:solidFill>
                              <a:schemeClr val="bg1"/>
                            </a:solidFill>
                            <a:latin typeface="Cambria Math" panose="02040503050406030204" pitchFamily="18" charset="0"/>
                          </a:rPr>
                          <m:t>3,4</m:t>
                        </m:r>
                      </m:e>
                    </m:d>
                  </m:oMath>
                </a14:m>
                <a:r>
                  <a:rPr lang="es-ES" sz="2600" dirty="0">
                    <a:solidFill>
                      <a:schemeClr val="bg1"/>
                    </a:solidFill>
                  </a:rPr>
                  <a:t> que sea unitario</a:t>
                </a:r>
                <a:r>
                  <a:rPr lang="es-ES" sz="2600" dirty="0" smtClean="0">
                    <a:solidFill>
                      <a:schemeClr val="bg1"/>
                    </a:solidFill>
                  </a:rPr>
                  <a:t>.</a:t>
                </a:r>
              </a:p>
              <a:p>
                <a:pPr marL="0" indent="0" algn="just">
                  <a:buNone/>
                </a:pPr>
                <a14:m>
                  <m:oMathPara xmlns:m="http://schemas.openxmlformats.org/officeDocument/2006/math">
                    <m:oMathParaPr>
                      <m:jc m:val="centerGroup"/>
                    </m:oMathParaPr>
                    <m:oMath xmlns:m="http://schemas.openxmlformats.org/officeDocument/2006/math">
                      <m:sSub>
                        <m:sSubPr>
                          <m:ctrlPr>
                            <a:rPr lang="es-ES" sz="2600" b="0" i="1" dirty="0" smtClean="0">
                              <a:solidFill>
                                <a:srgbClr val="0070C0"/>
                              </a:solidFill>
                              <a:latin typeface="Cambria Math" panose="02040503050406030204" pitchFamily="18" charset="0"/>
                            </a:rPr>
                          </m:ctrlPr>
                        </m:sSubPr>
                        <m:e>
                          <m:acc>
                            <m:accPr>
                              <m:chr m:val="⃗"/>
                              <m:ctrlPr>
                                <a:rPr lang="es-ES" sz="2600" b="0" i="1" dirty="0" smtClean="0">
                                  <a:solidFill>
                                    <a:srgbClr val="0070C0"/>
                                  </a:solidFill>
                                  <a:latin typeface="Cambria Math" panose="02040503050406030204" pitchFamily="18" charset="0"/>
                                </a:rPr>
                              </m:ctrlPr>
                            </m:accPr>
                            <m:e>
                              <m:r>
                                <a:rPr lang="es-ES" sz="2600" b="0" i="1" dirty="0" smtClean="0">
                                  <a:solidFill>
                                    <a:srgbClr val="0070C0"/>
                                  </a:solidFill>
                                  <a:latin typeface="Cambria Math" panose="02040503050406030204" pitchFamily="18" charset="0"/>
                                </a:rPr>
                                <m:t>𝑢</m:t>
                              </m:r>
                            </m:e>
                          </m:acc>
                        </m:e>
                        <m:sub>
                          <m:r>
                            <a:rPr lang="es-ES" sz="2600" b="0" i="1" dirty="0" smtClean="0">
                              <a:solidFill>
                                <a:srgbClr val="0070C0"/>
                              </a:solidFill>
                              <a:latin typeface="Cambria Math" panose="02040503050406030204" pitchFamily="18" charset="0"/>
                            </a:rPr>
                            <m:t>∥</m:t>
                          </m:r>
                        </m:sub>
                      </m:sSub>
                      <m:r>
                        <a:rPr lang="es-ES" sz="2600" b="0" i="1" dirty="0" smtClean="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𝑘</m:t>
                      </m:r>
                      <m:d>
                        <m:dPr>
                          <m:ctrlPr>
                            <a:rPr lang="es-ES" sz="2600" b="0" i="1" dirty="0" smtClean="0">
                              <a:solidFill>
                                <a:srgbClr val="0070C0"/>
                              </a:solidFill>
                              <a:latin typeface="Cambria Math" panose="02040503050406030204" pitchFamily="18" charset="0"/>
                            </a:rPr>
                          </m:ctrlPr>
                        </m:dPr>
                        <m:e>
                          <m:r>
                            <a:rPr lang="es-ES" sz="2600" b="0" i="1" dirty="0" smtClean="0">
                              <a:solidFill>
                                <a:srgbClr val="0070C0"/>
                              </a:solidFill>
                              <a:latin typeface="Cambria Math" panose="02040503050406030204" pitchFamily="18" charset="0"/>
                            </a:rPr>
                            <m:t>3,4</m:t>
                          </m:r>
                        </m:e>
                      </m:d>
                      <m:r>
                        <a:rPr lang="es-ES" sz="2600" b="0" i="1" dirty="0" smtClean="0">
                          <a:solidFill>
                            <a:srgbClr val="0070C0"/>
                          </a:solidFill>
                          <a:latin typeface="Cambria Math" panose="02040503050406030204" pitchFamily="18" charset="0"/>
                        </a:rPr>
                        <m:t>=</m:t>
                      </m:r>
                      <m:d>
                        <m:dPr>
                          <m:ctrlPr>
                            <a:rPr lang="es-ES" sz="2600" b="0" i="1" dirty="0" smtClean="0">
                              <a:solidFill>
                                <a:srgbClr val="0070C0"/>
                              </a:solidFill>
                              <a:latin typeface="Cambria Math" panose="02040503050406030204" pitchFamily="18" charset="0"/>
                            </a:rPr>
                          </m:ctrlPr>
                        </m:dPr>
                        <m:e>
                          <m:r>
                            <a:rPr lang="es-ES" sz="2600" b="0" i="1" dirty="0" smtClean="0">
                              <a:solidFill>
                                <a:srgbClr val="0070C0"/>
                              </a:solidFill>
                              <a:latin typeface="Cambria Math" panose="02040503050406030204" pitchFamily="18" charset="0"/>
                            </a:rPr>
                            <m:t>3</m:t>
                          </m:r>
                          <m:r>
                            <a:rPr lang="es-ES" sz="2600" b="0" i="1" dirty="0" smtClean="0">
                              <a:solidFill>
                                <a:srgbClr val="0070C0"/>
                              </a:solidFill>
                              <a:latin typeface="Cambria Math" panose="02040503050406030204" pitchFamily="18" charset="0"/>
                            </a:rPr>
                            <m:t>𝑘</m:t>
                          </m:r>
                          <m:r>
                            <a:rPr lang="es-ES" sz="2600" b="0" i="1" dirty="0" smtClean="0">
                              <a:solidFill>
                                <a:srgbClr val="0070C0"/>
                              </a:solidFill>
                              <a:latin typeface="Cambria Math" panose="02040503050406030204" pitchFamily="18" charset="0"/>
                            </a:rPr>
                            <m:t>,4</m:t>
                          </m:r>
                          <m:r>
                            <a:rPr lang="es-ES" sz="2600" b="0" i="1" dirty="0" smtClean="0">
                              <a:solidFill>
                                <a:srgbClr val="0070C0"/>
                              </a:solidFill>
                              <a:latin typeface="Cambria Math" panose="02040503050406030204" pitchFamily="18" charset="0"/>
                            </a:rPr>
                            <m:t>𝑘</m:t>
                          </m:r>
                        </m:e>
                      </m:d>
                      <m:r>
                        <a:rPr lang="es-ES" sz="2600" b="0" i="1" dirty="0" smtClean="0">
                          <a:solidFill>
                            <a:srgbClr val="0070C0"/>
                          </a:solidFill>
                          <a:latin typeface="Cambria Math" panose="02040503050406030204" pitchFamily="18" charset="0"/>
                        </a:rPr>
                        <m:t> (</m:t>
                      </m:r>
                      <m:r>
                        <a:rPr lang="es-ES" sz="2600" b="0" i="1" dirty="0" smtClean="0">
                          <a:solidFill>
                            <a:srgbClr val="0070C0"/>
                          </a:solidFill>
                          <a:latin typeface="Cambria Math" panose="02040503050406030204" pitchFamily="18" charset="0"/>
                        </a:rPr>
                        <m:t>𝑝𝑟𝑜𝑝𝑜𝑟𝑐𝑖𝑜𝑛𝑎𝑙</m:t>
                      </m:r>
                      <m:r>
                        <a:rPr lang="es-ES" sz="2600" b="0" i="1" dirty="0" smtClean="0">
                          <a:solidFill>
                            <a:srgbClr val="0070C0"/>
                          </a:solidFill>
                          <a:latin typeface="Cambria Math" panose="02040503050406030204" pitchFamily="18" charset="0"/>
                        </a:rPr>
                        <m:t>)</m:t>
                      </m:r>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600" b="0" i="1" dirty="0" smtClean="0">
                              <a:solidFill>
                                <a:srgbClr val="0070C0"/>
                              </a:solidFill>
                              <a:latin typeface="Cambria Math" panose="02040503050406030204" pitchFamily="18" charset="0"/>
                            </a:rPr>
                          </m:ctrlPr>
                        </m:dPr>
                        <m:e>
                          <m:sSub>
                            <m:sSubPr>
                              <m:ctrlPr>
                                <a:rPr lang="es-ES" sz="2600" b="0" i="1" dirty="0" smtClean="0">
                                  <a:solidFill>
                                    <a:srgbClr val="0070C0"/>
                                  </a:solidFill>
                                  <a:latin typeface="Cambria Math" panose="02040503050406030204" pitchFamily="18" charset="0"/>
                                </a:rPr>
                              </m:ctrlPr>
                            </m:sSubPr>
                            <m:e>
                              <m:acc>
                                <m:accPr>
                                  <m:chr m:val="⃗"/>
                                  <m:ctrlPr>
                                    <a:rPr lang="es-ES" sz="2600" b="0" i="1" dirty="0" smtClean="0">
                                      <a:solidFill>
                                        <a:srgbClr val="0070C0"/>
                                      </a:solidFill>
                                      <a:latin typeface="Cambria Math" panose="02040503050406030204" pitchFamily="18" charset="0"/>
                                    </a:rPr>
                                  </m:ctrlPr>
                                </m:accPr>
                                <m:e>
                                  <m:r>
                                    <a:rPr lang="es-ES" sz="2600" b="0" i="1" dirty="0" smtClean="0">
                                      <a:solidFill>
                                        <a:srgbClr val="0070C0"/>
                                      </a:solidFill>
                                      <a:latin typeface="Cambria Math" panose="02040503050406030204" pitchFamily="18" charset="0"/>
                                    </a:rPr>
                                    <m:t>𝑢</m:t>
                                  </m:r>
                                </m:e>
                              </m:acc>
                            </m:e>
                            <m:sub>
                              <m:r>
                                <a:rPr lang="es-ES" sz="2600" b="0" i="1" dirty="0" smtClean="0">
                                  <a:solidFill>
                                    <a:srgbClr val="0070C0"/>
                                  </a:solidFill>
                                  <a:latin typeface="Cambria Math" panose="02040503050406030204" pitchFamily="18" charset="0"/>
                                </a:rPr>
                                <m:t>∥</m:t>
                              </m:r>
                            </m:sub>
                          </m:sSub>
                        </m:e>
                      </m:d>
                      <m:r>
                        <a:rPr lang="es-ES" sz="2600" b="0" i="1" dirty="0" smtClean="0">
                          <a:solidFill>
                            <a:srgbClr val="0070C0"/>
                          </a:solidFill>
                          <a:latin typeface="Cambria Math" panose="02040503050406030204" pitchFamily="18" charset="0"/>
                        </a:rPr>
                        <m:t>=</m:t>
                      </m:r>
                      <m:rad>
                        <m:radPr>
                          <m:degHide m:val="on"/>
                          <m:ctrlPr>
                            <a:rPr lang="es-ES" sz="2600" b="0" i="1" dirty="0" smtClean="0">
                              <a:solidFill>
                                <a:srgbClr val="0070C0"/>
                              </a:solidFill>
                              <a:latin typeface="Cambria Math" panose="02040503050406030204" pitchFamily="18" charset="0"/>
                            </a:rPr>
                          </m:ctrlPr>
                        </m:radPr>
                        <m:deg/>
                        <m:e>
                          <m:r>
                            <a:rPr lang="es-ES" sz="2600" b="0" i="1" dirty="0" smtClean="0">
                              <a:solidFill>
                                <a:srgbClr val="0070C0"/>
                              </a:solidFill>
                              <a:latin typeface="Cambria Math" panose="02040503050406030204" pitchFamily="18" charset="0"/>
                            </a:rPr>
                            <m:t>9</m:t>
                          </m:r>
                          <m:sSup>
                            <m:sSupPr>
                              <m:ctrlPr>
                                <a:rPr lang="es-ES" sz="2600" b="0" i="1" dirty="0" smtClean="0">
                                  <a:solidFill>
                                    <a:srgbClr val="0070C0"/>
                                  </a:solidFill>
                                  <a:latin typeface="Cambria Math" panose="02040503050406030204" pitchFamily="18" charset="0"/>
                                </a:rPr>
                              </m:ctrlPr>
                            </m:sSupPr>
                            <m:e>
                              <m:r>
                                <a:rPr lang="es-ES" sz="2600" b="0" i="1" dirty="0" smtClean="0">
                                  <a:solidFill>
                                    <a:srgbClr val="0070C0"/>
                                  </a:solidFill>
                                  <a:latin typeface="Cambria Math" panose="02040503050406030204" pitchFamily="18" charset="0"/>
                                </a:rPr>
                                <m:t>𝑘</m:t>
                              </m:r>
                            </m:e>
                            <m:sup>
                              <m:r>
                                <a:rPr lang="es-ES" sz="2600" b="0" i="1" dirty="0" smtClean="0">
                                  <a:solidFill>
                                    <a:srgbClr val="0070C0"/>
                                  </a:solidFill>
                                  <a:latin typeface="Cambria Math" panose="02040503050406030204" pitchFamily="18" charset="0"/>
                                </a:rPr>
                                <m:t>2</m:t>
                              </m:r>
                            </m:sup>
                          </m:sSup>
                          <m:r>
                            <a:rPr lang="es-ES" sz="2600" b="0" i="1" dirty="0" smtClean="0">
                              <a:solidFill>
                                <a:srgbClr val="0070C0"/>
                              </a:solidFill>
                              <a:latin typeface="Cambria Math" panose="02040503050406030204" pitchFamily="18" charset="0"/>
                            </a:rPr>
                            <m:t>+16</m:t>
                          </m:r>
                          <m:sSup>
                            <m:sSupPr>
                              <m:ctrlPr>
                                <a:rPr lang="es-ES" sz="2600" b="0" i="1" dirty="0" smtClean="0">
                                  <a:solidFill>
                                    <a:srgbClr val="0070C0"/>
                                  </a:solidFill>
                                  <a:latin typeface="Cambria Math" panose="02040503050406030204" pitchFamily="18" charset="0"/>
                                </a:rPr>
                              </m:ctrlPr>
                            </m:sSupPr>
                            <m:e>
                              <m:r>
                                <a:rPr lang="es-ES" sz="2600" b="0" i="1" dirty="0" smtClean="0">
                                  <a:solidFill>
                                    <a:srgbClr val="0070C0"/>
                                  </a:solidFill>
                                  <a:latin typeface="Cambria Math" panose="02040503050406030204" pitchFamily="18" charset="0"/>
                                </a:rPr>
                                <m:t>𝑘</m:t>
                              </m:r>
                            </m:e>
                            <m:sup>
                              <m:r>
                                <a:rPr lang="es-ES" sz="2600" b="0" i="1" dirty="0" smtClean="0">
                                  <a:solidFill>
                                    <a:srgbClr val="0070C0"/>
                                  </a:solidFill>
                                  <a:latin typeface="Cambria Math" panose="02040503050406030204" pitchFamily="18" charset="0"/>
                                </a:rPr>
                                <m:t>2</m:t>
                              </m:r>
                            </m:sup>
                          </m:sSup>
                        </m:e>
                      </m:rad>
                      <m:r>
                        <a:rPr lang="es-ES" sz="2600" b="0" i="1" dirty="0" smtClean="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𝑘</m:t>
                      </m:r>
                      <m:rad>
                        <m:radPr>
                          <m:degHide m:val="on"/>
                          <m:ctrlPr>
                            <a:rPr lang="es-ES" sz="2600" b="0" i="1" dirty="0" smtClean="0">
                              <a:solidFill>
                                <a:srgbClr val="0070C0"/>
                              </a:solidFill>
                              <a:latin typeface="Cambria Math" panose="02040503050406030204" pitchFamily="18" charset="0"/>
                            </a:rPr>
                          </m:ctrlPr>
                        </m:radPr>
                        <m:deg/>
                        <m:e>
                          <m:r>
                            <a:rPr lang="es-ES" sz="2600" b="0" i="1" dirty="0" smtClean="0">
                              <a:solidFill>
                                <a:srgbClr val="0070C0"/>
                              </a:solidFill>
                              <a:latin typeface="Cambria Math" panose="02040503050406030204" pitchFamily="18" charset="0"/>
                            </a:rPr>
                            <m:t>9+16</m:t>
                          </m:r>
                        </m:e>
                      </m:rad>
                      <m:r>
                        <a:rPr lang="es-ES" sz="2600" b="0" i="1" dirty="0" smtClean="0">
                          <a:solidFill>
                            <a:srgbClr val="0070C0"/>
                          </a:solidFill>
                          <a:latin typeface="Cambria Math" panose="02040503050406030204" pitchFamily="18" charset="0"/>
                        </a:rPr>
                        <m:t>=5</m:t>
                      </m:r>
                      <m:r>
                        <a:rPr lang="es-ES" sz="2600" b="0" i="1" dirty="0" smtClean="0">
                          <a:solidFill>
                            <a:srgbClr val="0070C0"/>
                          </a:solidFill>
                          <a:latin typeface="Cambria Math" panose="02040503050406030204" pitchFamily="18" charset="0"/>
                        </a:rPr>
                        <m:t>𝑘</m:t>
                      </m:r>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600" b="0" i="1" dirty="0" smtClean="0">
                              <a:solidFill>
                                <a:srgbClr val="0070C0"/>
                              </a:solidFill>
                              <a:latin typeface="Cambria Math" panose="02040503050406030204" pitchFamily="18" charset="0"/>
                            </a:rPr>
                          </m:ctrlPr>
                        </m:dPr>
                        <m:e>
                          <m:sSub>
                            <m:sSubPr>
                              <m:ctrlPr>
                                <a:rPr lang="es-ES" sz="2600" b="0" i="1" dirty="0" smtClean="0">
                                  <a:solidFill>
                                    <a:srgbClr val="0070C0"/>
                                  </a:solidFill>
                                  <a:latin typeface="Cambria Math" panose="02040503050406030204" pitchFamily="18" charset="0"/>
                                </a:rPr>
                              </m:ctrlPr>
                            </m:sSubPr>
                            <m:e>
                              <m:acc>
                                <m:accPr>
                                  <m:chr m:val="⃗"/>
                                  <m:ctrlPr>
                                    <a:rPr lang="es-ES" sz="2600" b="0" i="1" dirty="0" smtClean="0">
                                      <a:solidFill>
                                        <a:srgbClr val="0070C0"/>
                                      </a:solidFill>
                                      <a:latin typeface="Cambria Math" panose="02040503050406030204" pitchFamily="18" charset="0"/>
                                    </a:rPr>
                                  </m:ctrlPr>
                                </m:accPr>
                                <m:e>
                                  <m:r>
                                    <a:rPr lang="es-ES" sz="2600" b="0" i="1" dirty="0" smtClean="0">
                                      <a:solidFill>
                                        <a:srgbClr val="0070C0"/>
                                      </a:solidFill>
                                      <a:latin typeface="Cambria Math" panose="02040503050406030204" pitchFamily="18" charset="0"/>
                                    </a:rPr>
                                    <m:t>𝑢</m:t>
                                  </m:r>
                                </m:e>
                              </m:acc>
                            </m:e>
                            <m:sub>
                              <m:r>
                                <a:rPr lang="es-ES" sz="2600" b="0" i="1" dirty="0" smtClean="0">
                                  <a:solidFill>
                                    <a:srgbClr val="0070C0"/>
                                  </a:solidFill>
                                  <a:latin typeface="Cambria Math" panose="02040503050406030204" pitchFamily="18" charset="0"/>
                                </a:rPr>
                                <m:t>∥</m:t>
                              </m:r>
                            </m:sub>
                          </m:sSub>
                        </m:e>
                      </m:d>
                      <m:r>
                        <a:rPr lang="es-ES" sz="2600" b="0" i="1" dirty="0" smtClean="0">
                          <a:solidFill>
                            <a:srgbClr val="0070C0"/>
                          </a:solidFill>
                          <a:latin typeface="Cambria Math" panose="02040503050406030204" pitchFamily="18" charset="0"/>
                        </a:rPr>
                        <m:t>=1⇒5</m:t>
                      </m:r>
                      <m:r>
                        <a:rPr lang="es-ES" sz="2600" b="0" i="1" dirty="0" smtClean="0">
                          <a:solidFill>
                            <a:srgbClr val="0070C0"/>
                          </a:solidFill>
                          <a:latin typeface="Cambria Math" panose="02040503050406030204" pitchFamily="18" charset="0"/>
                        </a:rPr>
                        <m:t>𝑘</m:t>
                      </m:r>
                      <m:r>
                        <a:rPr lang="es-ES" sz="2600" b="0" i="1" dirty="0" smtClean="0">
                          <a:solidFill>
                            <a:srgbClr val="0070C0"/>
                          </a:solidFill>
                          <a:latin typeface="Cambria Math" panose="02040503050406030204" pitchFamily="18" charset="0"/>
                        </a:rPr>
                        <m:t>=1⇒</m:t>
                      </m:r>
                      <m:r>
                        <a:rPr lang="es-ES" sz="2600" b="0" i="1" dirty="0" smtClean="0">
                          <a:solidFill>
                            <a:srgbClr val="0070C0"/>
                          </a:solidFill>
                          <a:latin typeface="Cambria Math" panose="02040503050406030204" pitchFamily="18" charset="0"/>
                        </a:rPr>
                        <m:t>𝑘</m:t>
                      </m:r>
                      <m:r>
                        <a:rPr lang="es-ES" sz="2600" b="0" i="1" dirty="0" smtClean="0">
                          <a:solidFill>
                            <a:srgbClr val="0070C0"/>
                          </a:solidFill>
                          <a:latin typeface="Cambria Math" panose="02040503050406030204" pitchFamily="18" charset="0"/>
                        </a:rPr>
                        <m:t>=1/5</m:t>
                      </m:r>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600" b="0" i="1" dirty="0" smtClean="0">
                              <a:solidFill>
                                <a:srgbClr val="0070C0"/>
                              </a:solidFill>
                              <a:latin typeface="Cambria Math" panose="02040503050406030204" pitchFamily="18" charset="0"/>
                            </a:rPr>
                          </m:ctrlPr>
                        </m:borderBoxPr>
                        <m:e>
                          <m:sSub>
                            <m:sSubPr>
                              <m:ctrlPr>
                                <a:rPr lang="es-ES" sz="2600" b="0" i="1" dirty="0" smtClean="0">
                                  <a:solidFill>
                                    <a:srgbClr val="0070C0"/>
                                  </a:solidFill>
                                  <a:latin typeface="Cambria Math" panose="02040503050406030204" pitchFamily="18" charset="0"/>
                                </a:rPr>
                              </m:ctrlPr>
                            </m:sSubPr>
                            <m:e>
                              <m:acc>
                                <m:accPr>
                                  <m:chr m:val="⃗"/>
                                  <m:ctrlPr>
                                    <a:rPr lang="es-ES" sz="2600" b="0" i="1" dirty="0" smtClean="0">
                                      <a:solidFill>
                                        <a:srgbClr val="0070C0"/>
                                      </a:solidFill>
                                      <a:latin typeface="Cambria Math" panose="02040503050406030204" pitchFamily="18" charset="0"/>
                                    </a:rPr>
                                  </m:ctrlPr>
                                </m:accPr>
                                <m:e>
                                  <m:r>
                                    <a:rPr lang="es-ES" sz="2600" b="0" i="1" dirty="0" smtClean="0">
                                      <a:solidFill>
                                        <a:srgbClr val="0070C0"/>
                                      </a:solidFill>
                                      <a:latin typeface="Cambria Math" panose="02040503050406030204" pitchFamily="18" charset="0"/>
                                    </a:rPr>
                                    <m:t>𝑢</m:t>
                                  </m:r>
                                </m:e>
                              </m:acc>
                            </m:e>
                            <m:sub>
                              <m:r>
                                <a:rPr lang="es-ES" sz="2600" b="0" i="1" dirty="0" smtClean="0">
                                  <a:solidFill>
                                    <a:srgbClr val="0070C0"/>
                                  </a:solidFill>
                                  <a:latin typeface="Cambria Math" panose="02040503050406030204" pitchFamily="18" charset="0"/>
                                </a:rPr>
                                <m:t>∥</m:t>
                              </m:r>
                            </m:sub>
                          </m:sSub>
                          <m:r>
                            <a:rPr lang="es-ES" sz="2600" b="0" i="1" dirty="0" smtClean="0">
                              <a:solidFill>
                                <a:srgbClr val="0070C0"/>
                              </a:solidFill>
                              <a:latin typeface="Cambria Math" panose="02040503050406030204" pitchFamily="18" charset="0"/>
                            </a:rPr>
                            <m:t>=</m:t>
                          </m:r>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1</m:t>
                              </m:r>
                            </m:num>
                            <m:den>
                              <m:r>
                                <a:rPr lang="es-ES" sz="2600" b="0" i="1" dirty="0" smtClean="0">
                                  <a:solidFill>
                                    <a:srgbClr val="0070C0"/>
                                  </a:solidFill>
                                  <a:latin typeface="Cambria Math" panose="02040503050406030204" pitchFamily="18" charset="0"/>
                                </a:rPr>
                                <m:t>5</m:t>
                              </m:r>
                            </m:den>
                          </m:f>
                          <m:d>
                            <m:dPr>
                              <m:ctrlPr>
                                <a:rPr lang="es-ES" sz="2600" b="0" i="1" dirty="0" smtClean="0">
                                  <a:solidFill>
                                    <a:srgbClr val="0070C0"/>
                                  </a:solidFill>
                                  <a:latin typeface="Cambria Math" panose="02040503050406030204" pitchFamily="18" charset="0"/>
                                </a:rPr>
                              </m:ctrlPr>
                            </m:dPr>
                            <m:e>
                              <m:r>
                                <a:rPr lang="es-ES" sz="2600" b="0" i="1" dirty="0" smtClean="0">
                                  <a:solidFill>
                                    <a:srgbClr val="0070C0"/>
                                  </a:solidFill>
                                  <a:latin typeface="Cambria Math" panose="02040503050406030204" pitchFamily="18" charset="0"/>
                                </a:rPr>
                                <m:t>3,4</m:t>
                              </m:r>
                            </m:e>
                          </m:d>
                          <m:r>
                            <a:rPr lang="es-ES" sz="2600" b="0" i="1" dirty="0" smtClean="0">
                              <a:solidFill>
                                <a:srgbClr val="0070C0"/>
                              </a:solidFill>
                              <a:latin typeface="Cambria Math" panose="02040503050406030204" pitchFamily="18" charset="0"/>
                            </a:rPr>
                            <m:t>=</m:t>
                          </m:r>
                          <m:d>
                            <m:dPr>
                              <m:ctrlPr>
                                <a:rPr lang="es-ES" sz="2600" b="0" i="1" dirty="0" smtClean="0">
                                  <a:solidFill>
                                    <a:srgbClr val="0070C0"/>
                                  </a:solidFill>
                                  <a:latin typeface="Cambria Math" panose="02040503050406030204" pitchFamily="18" charset="0"/>
                                </a:rPr>
                              </m:ctrlPr>
                            </m:dPr>
                            <m:e>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3</m:t>
                                  </m:r>
                                </m:num>
                                <m:den>
                                  <m:r>
                                    <a:rPr lang="es-ES" sz="2600" b="0" i="1" dirty="0" smtClean="0">
                                      <a:solidFill>
                                        <a:srgbClr val="0070C0"/>
                                      </a:solidFill>
                                      <a:latin typeface="Cambria Math" panose="02040503050406030204" pitchFamily="18" charset="0"/>
                                    </a:rPr>
                                    <m:t>5</m:t>
                                  </m:r>
                                </m:den>
                              </m:f>
                              <m:r>
                                <a:rPr lang="es-ES" sz="2600" b="0" i="1" dirty="0" smtClean="0">
                                  <a:solidFill>
                                    <a:srgbClr val="0070C0"/>
                                  </a:solidFill>
                                  <a:latin typeface="Cambria Math" panose="02040503050406030204" pitchFamily="18" charset="0"/>
                                </a:rPr>
                                <m:t>,</m:t>
                              </m:r>
                              <m:f>
                                <m:fPr>
                                  <m:ctrlPr>
                                    <a:rPr lang="es-ES" sz="2600" b="0" i="1" dirty="0" smtClean="0">
                                      <a:solidFill>
                                        <a:srgbClr val="0070C0"/>
                                      </a:solidFill>
                                      <a:latin typeface="Cambria Math" panose="02040503050406030204" pitchFamily="18" charset="0"/>
                                    </a:rPr>
                                  </m:ctrlPr>
                                </m:fPr>
                                <m:num>
                                  <m:r>
                                    <a:rPr lang="es-ES" sz="2600" b="0" i="1" dirty="0" smtClean="0">
                                      <a:solidFill>
                                        <a:srgbClr val="0070C0"/>
                                      </a:solidFill>
                                      <a:latin typeface="Cambria Math" panose="02040503050406030204" pitchFamily="18" charset="0"/>
                                    </a:rPr>
                                    <m:t>4</m:t>
                                  </m:r>
                                </m:num>
                                <m:den>
                                  <m:r>
                                    <a:rPr lang="es-ES" sz="2600" b="0" i="1" dirty="0" smtClean="0">
                                      <a:solidFill>
                                        <a:srgbClr val="0070C0"/>
                                      </a:solidFill>
                                      <a:latin typeface="Cambria Math" panose="02040503050406030204" pitchFamily="18" charset="0"/>
                                    </a:rPr>
                                    <m:t>5</m:t>
                                  </m:r>
                                </m:den>
                              </m:f>
                            </m:e>
                          </m:d>
                        </m:e>
                      </m:borderBox>
                    </m:oMath>
                  </m:oMathPara>
                </a14:m>
                <a:endParaRPr lang="es-ES" sz="2600" dirty="0">
                  <a:solidFill>
                    <a:schemeClr val="bg1"/>
                  </a:solidFill>
                </a:endParaRPr>
              </a:p>
              <a:p>
                <a:pPr marL="0" indent="0" algn="just">
                  <a:buNone/>
                </a:pPr>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61257" y="220391"/>
                <a:ext cx="7759337" cy="6049780"/>
              </a:xfrm>
              <a:blipFill rotWithShape="0">
                <a:blip r:embed="rId3"/>
                <a:stretch>
                  <a:fillRect l="-707"/>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965104996"/>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solidFill>
                      <a:schemeClr val="accent6">
                        <a:lumMod val="75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bl>
          </a:graphicData>
        </a:graphic>
      </p:graphicFrame>
      <p:sp>
        <p:nvSpPr>
          <p:cNvPr id="6" name="Estrella de 7 puntas 5"/>
          <p:cNvSpPr/>
          <p:nvPr/>
        </p:nvSpPr>
        <p:spPr>
          <a:xfrm>
            <a:off x="8020594" y="0"/>
            <a:ext cx="1123407" cy="326253"/>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0+2</a:t>
            </a:r>
            <a:endParaRPr lang="es-ES" b="1" dirty="0">
              <a:solidFill>
                <a:schemeClr val="bg1"/>
              </a:solidFill>
            </a:endParaRPr>
          </a:p>
        </p:txBody>
      </p:sp>
    </p:spTree>
    <p:extLst>
      <p:ext uri="{BB962C8B-B14F-4D97-AF65-F5344CB8AC3E}">
        <p14:creationId xmlns:p14="http://schemas.microsoft.com/office/powerpoint/2010/main" val="1386172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1000"/>
                                        <p:tgtEl>
                                          <p:spTgt spid="16">
                                            <p:txEl>
                                              <p:pRg st="2" end="2"/>
                                            </p:txEl>
                                          </p:spTgt>
                                        </p:tgtEl>
                                      </p:cBhvr>
                                    </p:animEffect>
                                    <p:anim calcmode="lin" valueType="num">
                                      <p:cBhvr>
                                        <p:cTn id="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fade">
                                      <p:cBhvr>
                                        <p:cTn id="12" dur="1000"/>
                                        <p:tgtEl>
                                          <p:spTgt spid="16">
                                            <p:txEl>
                                              <p:pRg st="3" end="3"/>
                                            </p:txEl>
                                          </p:spTgt>
                                        </p:tgtEl>
                                      </p:cBhvr>
                                    </p:animEffect>
                                    <p:anim calcmode="lin" valueType="num">
                                      <p:cBhvr>
                                        <p:cTn id="13"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fade">
                                      <p:cBhvr>
                                        <p:cTn id="17" dur="1000"/>
                                        <p:tgtEl>
                                          <p:spTgt spid="16">
                                            <p:txEl>
                                              <p:pRg st="4" end="4"/>
                                            </p:txEl>
                                          </p:spTgt>
                                        </p:tgtEl>
                                      </p:cBhvr>
                                    </p:animEffect>
                                    <p:anim calcmode="lin" valueType="num">
                                      <p:cBhvr>
                                        <p:cTn id="18"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1000"/>
                                        <p:tgtEl>
                                          <p:spTgt spid="16">
                                            <p:txEl>
                                              <p:pRg st="5" end="5"/>
                                            </p:txEl>
                                          </p:spTgt>
                                        </p:tgtEl>
                                      </p:cBhvr>
                                    </p:animEffect>
                                    <p:anim calcmode="lin" valueType="num">
                                      <p:cBhvr>
                                        <p:cTn id="25"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xEl>
                                              <p:pRg st="6" end="6"/>
                                            </p:txEl>
                                          </p:spTgt>
                                        </p:tgtEl>
                                        <p:attrNameLst>
                                          <p:attrName>style.visibility</p:attrName>
                                        </p:attrNameLst>
                                      </p:cBhvr>
                                      <p:to>
                                        <p:strVal val="visible"/>
                                      </p:to>
                                    </p:set>
                                    <p:animEffect transition="in" filter="fade">
                                      <p:cBhvr>
                                        <p:cTn id="29" dur="1000"/>
                                        <p:tgtEl>
                                          <p:spTgt spid="16">
                                            <p:txEl>
                                              <p:pRg st="6" end="6"/>
                                            </p:txEl>
                                          </p:spTgt>
                                        </p:tgtEl>
                                      </p:cBhvr>
                                    </p:animEffect>
                                    <p:anim calcmode="lin" valueType="num">
                                      <p:cBhvr>
                                        <p:cTn id="30"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xEl>
                                              <p:pRg st="7" end="7"/>
                                            </p:txEl>
                                          </p:spTgt>
                                        </p:tgtEl>
                                        <p:attrNameLst>
                                          <p:attrName>style.visibility</p:attrName>
                                        </p:attrNameLst>
                                      </p:cBhvr>
                                      <p:to>
                                        <p:strVal val="visible"/>
                                      </p:to>
                                    </p:set>
                                    <p:animEffect transition="in" filter="fade">
                                      <p:cBhvr>
                                        <p:cTn id="34" dur="1000"/>
                                        <p:tgtEl>
                                          <p:spTgt spid="16">
                                            <p:txEl>
                                              <p:pRg st="7" end="7"/>
                                            </p:txEl>
                                          </p:spTgt>
                                        </p:tgtEl>
                                      </p:cBhvr>
                                    </p:animEffect>
                                    <p:anim calcmode="lin" valueType="num">
                                      <p:cBhvr>
                                        <p:cTn id="35" dur="10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16">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animEffect transition="in" filter="fade">
                                      <p:cBhvr>
                                        <p:cTn id="39" dur="1000"/>
                                        <p:tgtEl>
                                          <p:spTgt spid="16">
                                            <p:txEl>
                                              <p:pRg st="8" end="8"/>
                                            </p:txEl>
                                          </p:spTgt>
                                        </p:tgtEl>
                                      </p:cBhvr>
                                    </p:animEffect>
                                    <p:anim calcmode="lin" valueType="num">
                                      <p:cBhvr>
                                        <p:cTn id="40" dur="10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16">
                                            <p:txEl>
                                              <p:pRg st="8" end="8"/>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6">
                                            <p:txEl>
                                              <p:pRg st="9" end="9"/>
                                            </p:txEl>
                                          </p:spTgt>
                                        </p:tgtEl>
                                        <p:attrNameLst>
                                          <p:attrName>style.visibility</p:attrName>
                                        </p:attrNameLst>
                                      </p:cBhvr>
                                      <p:to>
                                        <p:strVal val="visible"/>
                                      </p:to>
                                    </p:set>
                                    <p:animEffect transition="in" filter="fade">
                                      <p:cBhvr>
                                        <p:cTn id="44" dur="1000"/>
                                        <p:tgtEl>
                                          <p:spTgt spid="16">
                                            <p:txEl>
                                              <p:pRg st="9" end="9"/>
                                            </p:txEl>
                                          </p:spTgt>
                                        </p:tgtEl>
                                      </p:cBhvr>
                                    </p:animEffect>
                                    <p:anim calcmode="lin" valueType="num">
                                      <p:cBhvr>
                                        <p:cTn id="45" dur="1000" fill="hold"/>
                                        <p:tgtEl>
                                          <p:spTgt spid="16">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1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ES" dirty="0" smtClean="0">
                <a:solidFill>
                  <a:schemeClr val="bg1"/>
                </a:solidFill>
              </a:rPr>
              <a:t>6* Operaciones con vectores.</a:t>
            </a:r>
            <a:br>
              <a:rPr lang="es-ES" dirty="0" smtClean="0">
                <a:solidFill>
                  <a:schemeClr val="bg1"/>
                </a:solidFill>
              </a:rPr>
            </a:br>
            <a:r>
              <a:rPr lang="es-ES" dirty="0" smtClean="0">
                <a:solidFill>
                  <a:schemeClr val="bg1"/>
                </a:solidFill>
              </a:rPr>
              <a:t>Producto escalar !!</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0" y="1725990"/>
                <a:ext cx="8647611" cy="4605142"/>
              </a:xfrm>
              <a:solidFill>
                <a:schemeClr val="tx1">
                  <a:lumMod val="95000"/>
                </a:schemeClr>
              </a:solidFill>
            </p:spPr>
            <p:txBody>
              <a:bodyPr>
                <a:normAutofit fontScale="85000" lnSpcReduction="20000"/>
              </a:bodyPr>
              <a:lstStyle/>
              <a:p>
                <a:pPr algn="just"/>
                <a:r>
                  <a:rPr lang="es-ES" sz="2600" dirty="0" smtClean="0">
                    <a:solidFill>
                      <a:schemeClr val="bg1"/>
                    </a:solidFill>
                  </a:rPr>
                  <a:t>Dos vectores pueden multiplicarse entre ellos. El resultado es un número, que da una idea de la posición relativa de ambos vectores.</a:t>
                </a:r>
              </a:p>
              <a:p>
                <a:pPr algn="just"/>
                <a:r>
                  <a:rPr lang="es-ES" sz="2600" dirty="0" smtClean="0">
                    <a:solidFill>
                      <a:schemeClr val="bg1"/>
                    </a:solidFill>
                  </a:rPr>
                  <a:t>Se llama producto escalar porque el resultado es un escalar (un número)</a:t>
                </a:r>
              </a:p>
              <a:p>
                <a:pPr algn="just"/>
                <a:r>
                  <a:rPr lang="es-ES" sz="2600" dirty="0" smtClean="0">
                    <a:solidFill>
                      <a:schemeClr val="bg1"/>
                    </a:solidFill>
                  </a:rPr>
                  <a:t>Hay dos formas de calcular el producto escalar de dos vectores. Sean los vectores </a:t>
                </a:r>
                <a14:m>
                  <m:oMath xmlns:m="http://schemas.openxmlformats.org/officeDocument/2006/math">
                    <m:acc>
                      <m:accPr>
                        <m:chr m:val="⃗"/>
                        <m:ctrlPr>
                          <a:rPr lang="es-ES" sz="2800" i="1" dirty="0" smtClean="0">
                            <a:solidFill>
                              <a:srgbClr val="FF0000"/>
                            </a:solidFill>
                            <a:latin typeface="Cambria Math" panose="02040503050406030204" pitchFamily="18" charset="0"/>
                          </a:rPr>
                        </m:ctrlPr>
                      </m:accPr>
                      <m:e>
                        <m:r>
                          <a:rPr lang="es-ES" sz="2800" i="1" dirty="0">
                            <a:solidFill>
                              <a:srgbClr val="FF0000"/>
                            </a:solidFill>
                            <a:latin typeface="Cambria Math" panose="02040503050406030204" pitchFamily="18" charset="0"/>
                          </a:rPr>
                          <m:t>𝑣</m:t>
                        </m:r>
                      </m:e>
                    </m:acc>
                    <m:r>
                      <a:rPr lang="es-ES" sz="2800" b="0" i="1" dirty="0" smtClean="0">
                        <a:solidFill>
                          <a:srgbClr val="FF0000"/>
                        </a:solidFill>
                        <a:latin typeface="Cambria Math" panose="02040503050406030204" pitchFamily="18" charset="0"/>
                      </a:rPr>
                      <m:t>=</m:t>
                    </m:r>
                    <m:d>
                      <m:dPr>
                        <m:ctrlPr>
                          <a:rPr lang="es-ES" sz="2800" b="0" i="1" dirty="0" smtClean="0">
                            <a:solidFill>
                              <a:srgbClr val="FF0000"/>
                            </a:solidFill>
                            <a:latin typeface="Cambria Math" panose="02040503050406030204" pitchFamily="18" charset="0"/>
                          </a:rPr>
                        </m:ctrlPr>
                      </m:dPr>
                      <m:e>
                        <m:sSub>
                          <m:sSubPr>
                            <m:ctrlPr>
                              <a:rPr lang="es-ES" sz="2800" b="0" i="1" dirty="0" smtClean="0">
                                <a:solidFill>
                                  <a:srgbClr val="FF0000"/>
                                </a:solidFill>
                                <a:latin typeface="Cambria Math" panose="02040503050406030204" pitchFamily="18" charset="0"/>
                              </a:rPr>
                            </m:ctrlPr>
                          </m:sSubPr>
                          <m:e>
                            <m:r>
                              <a:rPr lang="es-ES" sz="2800" b="0" i="1" dirty="0" smtClean="0">
                                <a:solidFill>
                                  <a:srgbClr val="FF0000"/>
                                </a:solidFill>
                                <a:latin typeface="Cambria Math" panose="02040503050406030204" pitchFamily="18" charset="0"/>
                              </a:rPr>
                              <m:t>𝑣</m:t>
                            </m:r>
                          </m:e>
                          <m:sub>
                            <m:r>
                              <a:rPr lang="es-ES" sz="2800" b="0" i="1" dirty="0" smtClean="0">
                                <a:solidFill>
                                  <a:srgbClr val="FF0000"/>
                                </a:solidFill>
                                <a:latin typeface="Cambria Math" panose="02040503050406030204" pitchFamily="18" charset="0"/>
                              </a:rPr>
                              <m:t>𝑥</m:t>
                            </m:r>
                          </m:sub>
                        </m:sSub>
                        <m:r>
                          <a:rPr lang="es-ES" sz="2800" b="0" i="1" dirty="0" smtClean="0">
                            <a:solidFill>
                              <a:srgbClr val="FF0000"/>
                            </a:solidFill>
                            <a:latin typeface="Cambria Math" panose="02040503050406030204" pitchFamily="18" charset="0"/>
                          </a:rPr>
                          <m:t>,</m:t>
                        </m:r>
                        <m:sSub>
                          <m:sSubPr>
                            <m:ctrlPr>
                              <a:rPr lang="es-ES" sz="2800" b="0" i="1" dirty="0" smtClean="0">
                                <a:solidFill>
                                  <a:srgbClr val="FF0000"/>
                                </a:solidFill>
                                <a:latin typeface="Cambria Math" panose="02040503050406030204" pitchFamily="18" charset="0"/>
                              </a:rPr>
                            </m:ctrlPr>
                          </m:sSubPr>
                          <m:e>
                            <m:r>
                              <a:rPr lang="es-ES" sz="2800" b="0" i="1" dirty="0" smtClean="0">
                                <a:solidFill>
                                  <a:srgbClr val="FF0000"/>
                                </a:solidFill>
                                <a:latin typeface="Cambria Math" panose="02040503050406030204" pitchFamily="18" charset="0"/>
                              </a:rPr>
                              <m:t>𝑣</m:t>
                            </m:r>
                          </m:e>
                          <m:sub>
                            <m:r>
                              <a:rPr lang="es-ES" sz="2800" b="0" i="1" dirty="0" smtClean="0">
                                <a:solidFill>
                                  <a:srgbClr val="FF0000"/>
                                </a:solidFill>
                                <a:latin typeface="Cambria Math" panose="02040503050406030204" pitchFamily="18" charset="0"/>
                              </a:rPr>
                              <m:t>𝑦</m:t>
                            </m:r>
                          </m:sub>
                        </m:sSub>
                      </m:e>
                    </m:d>
                  </m:oMath>
                </a14:m>
                <a:r>
                  <a:rPr lang="es-ES" sz="2600" dirty="0" smtClean="0">
                    <a:solidFill>
                      <a:schemeClr val="bg1"/>
                    </a:solidFill>
                  </a:rPr>
                  <a:t> y </a:t>
                </a:r>
                <a14:m>
                  <m:oMath xmlns:m="http://schemas.openxmlformats.org/officeDocument/2006/math">
                    <m:acc>
                      <m:accPr>
                        <m:chr m:val="⃗"/>
                        <m:ctrlPr>
                          <a:rPr lang="es-ES" sz="2800" b="0" i="1" dirty="0" smtClean="0">
                            <a:solidFill>
                              <a:srgbClr val="00B050"/>
                            </a:solidFill>
                            <a:latin typeface="Cambria Math" panose="02040503050406030204" pitchFamily="18" charset="0"/>
                          </a:rPr>
                        </m:ctrlPr>
                      </m:accPr>
                      <m:e>
                        <m:r>
                          <a:rPr lang="es-ES" sz="2800" b="0" i="1" dirty="0" smtClean="0">
                            <a:solidFill>
                              <a:srgbClr val="00B050"/>
                            </a:solidFill>
                            <a:latin typeface="Cambria Math" panose="02040503050406030204" pitchFamily="18" charset="0"/>
                          </a:rPr>
                          <m:t>𝑤</m:t>
                        </m:r>
                      </m:e>
                    </m:acc>
                    <m:r>
                      <a:rPr lang="es-ES" sz="2600" b="0" i="1" dirty="0" smtClean="0">
                        <a:solidFill>
                          <a:srgbClr val="00B050"/>
                        </a:solidFill>
                        <a:latin typeface="Cambria Math" panose="02040503050406030204" pitchFamily="18" charset="0"/>
                      </a:rPr>
                      <m:t>=</m:t>
                    </m:r>
                    <m:d>
                      <m:dPr>
                        <m:ctrlPr>
                          <a:rPr lang="es-ES" sz="2600" b="0" i="1" dirty="0" smtClean="0">
                            <a:solidFill>
                              <a:srgbClr val="00B050"/>
                            </a:solidFill>
                            <a:latin typeface="Cambria Math" panose="02040503050406030204" pitchFamily="18" charset="0"/>
                          </a:rPr>
                        </m:ctrlPr>
                      </m:dPr>
                      <m:e>
                        <m:sSub>
                          <m:sSubPr>
                            <m:ctrlPr>
                              <a:rPr lang="es-ES" sz="2600" b="0" i="1" dirty="0" smtClean="0">
                                <a:solidFill>
                                  <a:srgbClr val="00B050"/>
                                </a:solidFill>
                                <a:latin typeface="Cambria Math" panose="02040503050406030204" pitchFamily="18" charset="0"/>
                              </a:rPr>
                            </m:ctrlPr>
                          </m:sSubPr>
                          <m:e>
                            <m:r>
                              <a:rPr lang="es-ES" sz="2600" b="0" i="1" dirty="0" smtClean="0">
                                <a:solidFill>
                                  <a:srgbClr val="00B050"/>
                                </a:solidFill>
                                <a:latin typeface="Cambria Math" panose="02040503050406030204" pitchFamily="18" charset="0"/>
                              </a:rPr>
                              <m:t>𝑤</m:t>
                            </m:r>
                          </m:e>
                          <m:sub>
                            <m:r>
                              <a:rPr lang="es-ES" sz="2600" b="0" i="1" dirty="0" smtClean="0">
                                <a:solidFill>
                                  <a:srgbClr val="00B050"/>
                                </a:solidFill>
                                <a:latin typeface="Cambria Math" panose="02040503050406030204" pitchFamily="18" charset="0"/>
                              </a:rPr>
                              <m:t>𝑥</m:t>
                            </m:r>
                          </m:sub>
                        </m:sSub>
                        <m:r>
                          <a:rPr lang="es-ES" sz="2600" b="0" i="1" dirty="0" smtClean="0">
                            <a:solidFill>
                              <a:srgbClr val="00B050"/>
                            </a:solidFill>
                            <a:latin typeface="Cambria Math" panose="02040503050406030204" pitchFamily="18" charset="0"/>
                          </a:rPr>
                          <m:t>,</m:t>
                        </m:r>
                        <m:sSub>
                          <m:sSubPr>
                            <m:ctrlPr>
                              <a:rPr lang="es-ES" sz="2600" b="0" i="1" dirty="0" smtClean="0">
                                <a:solidFill>
                                  <a:srgbClr val="00B050"/>
                                </a:solidFill>
                                <a:latin typeface="Cambria Math" panose="02040503050406030204" pitchFamily="18" charset="0"/>
                              </a:rPr>
                            </m:ctrlPr>
                          </m:sSubPr>
                          <m:e>
                            <m:r>
                              <a:rPr lang="es-ES" sz="2600" b="0" i="1" dirty="0" smtClean="0">
                                <a:solidFill>
                                  <a:srgbClr val="00B050"/>
                                </a:solidFill>
                                <a:latin typeface="Cambria Math" panose="02040503050406030204" pitchFamily="18" charset="0"/>
                              </a:rPr>
                              <m:t>𝑤</m:t>
                            </m:r>
                          </m:e>
                          <m:sub>
                            <m:r>
                              <a:rPr lang="es-ES" sz="2600" b="0" i="1" dirty="0" smtClean="0">
                                <a:solidFill>
                                  <a:srgbClr val="00B050"/>
                                </a:solidFill>
                                <a:latin typeface="Cambria Math" panose="02040503050406030204" pitchFamily="18" charset="0"/>
                              </a:rPr>
                              <m:t>𝑦</m:t>
                            </m:r>
                          </m:sub>
                        </m:sSub>
                      </m:e>
                    </m:d>
                  </m:oMath>
                </a14:m>
                <a:endParaRPr lang="es-ES" sz="2600" dirty="0" smtClean="0">
                  <a:solidFill>
                    <a:schemeClr val="bg1"/>
                  </a:solidFill>
                </a:endParaRPr>
              </a:p>
              <a:p>
                <a:pPr marL="971550" lvl="1" indent="-514350" algn="just">
                  <a:buFont typeface="+mj-lt"/>
                  <a:buAutoNum type="arabicPeriod"/>
                </a:pPr>
                <a:r>
                  <a:rPr lang="es-ES" sz="2200" dirty="0" smtClean="0">
                    <a:solidFill>
                      <a:schemeClr val="bg1"/>
                    </a:solidFill>
                  </a:rPr>
                  <a:t>La primera forma dice que el producto </a:t>
                </a:r>
                <a14:m>
                  <m:oMath xmlns:m="http://schemas.openxmlformats.org/officeDocument/2006/math">
                    <m:acc>
                      <m:accPr>
                        <m:chr m:val="⃗"/>
                        <m:ctrlPr>
                          <a:rPr lang="es-ES" i="1" dirty="0">
                            <a:solidFill>
                              <a:schemeClr val="bg1"/>
                            </a:solidFill>
                            <a:latin typeface="Cambria Math" panose="02040503050406030204" pitchFamily="18" charset="0"/>
                          </a:rPr>
                        </m:ctrlPr>
                      </m:accPr>
                      <m:e>
                        <m:r>
                          <a:rPr lang="es-ES" i="1" dirty="0">
                            <a:solidFill>
                              <a:schemeClr val="bg1"/>
                            </a:solidFill>
                            <a:latin typeface="Cambria Math" panose="02040503050406030204" pitchFamily="18" charset="0"/>
                          </a:rPr>
                          <m:t>𝑣</m:t>
                        </m:r>
                      </m:e>
                    </m:acc>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𝑤</m:t>
                        </m:r>
                      </m:e>
                    </m:acc>
                  </m:oMath>
                </a14:m>
                <a:r>
                  <a:rPr lang="es-ES" sz="2200" dirty="0" smtClean="0">
                    <a:solidFill>
                      <a:schemeClr val="bg1"/>
                    </a:solidFill>
                  </a:rPr>
                  <a:t> viene dado por:</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3200" i="1" dirty="0" smtClean="0">
                              <a:solidFill>
                                <a:srgbClr val="FF0000"/>
                              </a:solidFill>
                              <a:latin typeface="Cambria Math" panose="02040503050406030204" pitchFamily="18" charset="0"/>
                            </a:rPr>
                          </m:ctrlPr>
                        </m:borderBoxPr>
                        <m:e>
                          <m:acc>
                            <m:accPr>
                              <m:chr m:val="⃗"/>
                              <m:ctrlPr>
                                <a:rPr lang="es-ES" sz="3200" i="1" dirty="0">
                                  <a:solidFill>
                                    <a:srgbClr val="FF0000"/>
                                  </a:solidFill>
                                  <a:latin typeface="Cambria Math" panose="02040503050406030204" pitchFamily="18" charset="0"/>
                                </a:rPr>
                              </m:ctrlPr>
                            </m:accPr>
                            <m:e>
                              <m:r>
                                <a:rPr lang="es-ES" sz="3200" i="1" dirty="0">
                                  <a:solidFill>
                                    <a:srgbClr val="FF0000"/>
                                  </a:solidFill>
                                  <a:latin typeface="Cambria Math" panose="02040503050406030204" pitchFamily="18" charset="0"/>
                                </a:rPr>
                                <m:t>𝑣</m:t>
                              </m:r>
                            </m:e>
                          </m:acc>
                          <m:r>
                            <a:rPr lang="es-ES" sz="3200" i="1" dirty="0">
                              <a:solidFill>
                                <a:schemeClr val="bg1"/>
                              </a:solidFill>
                              <a:latin typeface="Cambria Math" panose="02040503050406030204" pitchFamily="18" charset="0"/>
                            </a:rPr>
                            <m:t>·</m:t>
                          </m:r>
                          <m:acc>
                            <m:accPr>
                              <m:chr m:val="⃗"/>
                              <m:ctrlPr>
                                <a:rPr lang="es-ES" sz="3200" i="1" dirty="0">
                                  <a:solidFill>
                                    <a:srgbClr val="00B050"/>
                                  </a:solidFill>
                                  <a:latin typeface="Cambria Math" panose="02040503050406030204" pitchFamily="18" charset="0"/>
                                </a:rPr>
                              </m:ctrlPr>
                            </m:accPr>
                            <m:e>
                              <m:r>
                                <a:rPr lang="es-ES" sz="3200" i="1" dirty="0">
                                  <a:solidFill>
                                    <a:srgbClr val="00B050"/>
                                  </a:solidFill>
                                  <a:latin typeface="Cambria Math" panose="02040503050406030204" pitchFamily="18" charset="0"/>
                                </a:rPr>
                                <m:t>𝑤</m:t>
                              </m:r>
                            </m:e>
                          </m:acc>
                          <m:r>
                            <a:rPr lang="es-ES" sz="2800" i="1" dirty="0">
                              <a:solidFill>
                                <a:schemeClr val="bg1"/>
                              </a:solidFill>
                              <a:latin typeface="Cambria Math" panose="02040503050406030204" pitchFamily="18" charset="0"/>
                            </a:rPr>
                            <m:t>=</m:t>
                          </m:r>
                          <m:sSub>
                            <m:sSubPr>
                              <m:ctrlPr>
                                <a:rPr lang="es-ES" sz="2800" i="1" dirty="0">
                                  <a:solidFill>
                                    <a:srgbClr val="FF0000"/>
                                  </a:solidFill>
                                  <a:latin typeface="Cambria Math" panose="02040503050406030204" pitchFamily="18" charset="0"/>
                                </a:rPr>
                              </m:ctrlPr>
                            </m:sSubPr>
                            <m:e>
                              <m:r>
                                <a:rPr lang="es-ES" sz="2800" i="1" dirty="0">
                                  <a:solidFill>
                                    <a:srgbClr val="FF0000"/>
                                  </a:solidFill>
                                  <a:latin typeface="Cambria Math" panose="02040503050406030204" pitchFamily="18" charset="0"/>
                                </a:rPr>
                                <m:t>𝑣</m:t>
                              </m:r>
                            </m:e>
                            <m:sub>
                              <m:r>
                                <a:rPr lang="es-ES" sz="2800" i="1" dirty="0">
                                  <a:solidFill>
                                    <a:srgbClr val="FF0000"/>
                                  </a:solidFill>
                                  <a:latin typeface="Cambria Math" panose="02040503050406030204" pitchFamily="18" charset="0"/>
                                </a:rPr>
                                <m:t>𝑥</m:t>
                              </m:r>
                            </m:sub>
                          </m:sSub>
                          <m:r>
                            <a:rPr lang="es-ES" sz="2800" i="1" dirty="0">
                              <a:solidFill>
                                <a:schemeClr val="bg1"/>
                              </a:solidFill>
                              <a:latin typeface="Cambria Math" panose="02040503050406030204" pitchFamily="18" charset="0"/>
                            </a:rPr>
                            <m:t>·</m:t>
                          </m:r>
                          <m:sSub>
                            <m:sSubPr>
                              <m:ctrlPr>
                                <a:rPr lang="es-ES" sz="2800" i="1" dirty="0">
                                  <a:solidFill>
                                    <a:srgbClr val="00B050"/>
                                  </a:solidFill>
                                  <a:latin typeface="Cambria Math" panose="02040503050406030204" pitchFamily="18" charset="0"/>
                                </a:rPr>
                              </m:ctrlPr>
                            </m:sSubPr>
                            <m:e>
                              <m:r>
                                <a:rPr lang="es-ES" sz="2800" i="1" dirty="0">
                                  <a:solidFill>
                                    <a:srgbClr val="00B050"/>
                                  </a:solidFill>
                                  <a:latin typeface="Cambria Math" panose="02040503050406030204" pitchFamily="18" charset="0"/>
                                </a:rPr>
                                <m:t>𝑤</m:t>
                              </m:r>
                            </m:e>
                            <m:sub>
                              <m:r>
                                <a:rPr lang="es-ES" sz="2800" i="1" dirty="0">
                                  <a:solidFill>
                                    <a:srgbClr val="00B050"/>
                                  </a:solidFill>
                                  <a:latin typeface="Cambria Math" panose="02040503050406030204" pitchFamily="18" charset="0"/>
                                </a:rPr>
                                <m:t>𝑥</m:t>
                              </m:r>
                            </m:sub>
                          </m:sSub>
                          <m:r>
                            <a:rPr lang="es-ES" sz="2800" i="1" dirty="0">
                              <a:solidFill>
                                <a:schemeClr val="bg1"/>
                              </a:solidFill>
                              <a:latin typeface="Cambria Math" panose="02040503050406030204" pitchFamily="18" charset="0"/>
                            </a:rPr>
                            <m:t>+</m:t>
                          </m:r>
                          <m:sSub>
                            <m:sSubPr>
                              <m:ctrlPr>
                                <a:rPr lang="es-ES" sz="2800" i="1" dirty="0">
                                  <a:solidFill>
                                    <a:srgbClr val="FF0000"/>
                                  </a:solidFill>
                                  <a:latin typeface="Cambria Math" panose="02040503050406030204" pitchFamily="18" charset="0"/>
                                </a:rPr>
                              </m:ctrlPr>
                            </m:sSubPr>
                            <m:e>
                              <m:r>
                                <a:rPr lang="es-ES" sz="2800" i="1" dirty="0">
                                  <a:solidFill>
                                    <a:srgbClr val="FF0000"/>
                                  </a:solidFill>
                                  <a:latin typeface="Cambria Math" panose="02040503050406030204" pitchFamily="18" charset="0"/>
                                </a:rPr>
                                <m:t>𝑣</m:t>
                              </m:r>
                            </m:e>
                            <m:sub>
                              <m:r>
                                <a:rPr lang="es-ES" sz="2800" i="1" dirty="0">
                                  <a:solidFill>
                                    <a:srgbClr val="FF0000"/>
                                  </a:solidFill>
                                  <a:latin typeface="Cambria Math" panose="02040503050406030204" pitchFamily="18" charset="0"/>
                                </a:rPr>
                                <m:t>𝑦</m:t>
                              </m:r>
                            </m:sub>
                          </m:sSub>
                          <m:r>
                            <a:rPr lang="es-ES" sz="2800" i="1" dirty="0">
                              <a:solidFill>
                                <a:schemeClr val="bg1"/>
                              </a:solidFill>
                              <a:latin typeface="Cambria Math" panose="02040503050406030204" pitchFamily="18" charset="0"/>
                            </a:rPr>
                            <m:t>·</m:t>
                          </m:r>
                          <m:sSub>
                            <m:sSubPr>
                              <m:ctrlPr>
                                <a:rPr lang="es-ES" sz="2800" i="1" dirty="0">
                                  <a:solidFill>
                                    <a:srgbClr val="00B050"/>
                                  </a:solidFill>
                                  <a:latin typeface="Cambria Math" panose="02040503050406030204" pitchFamily="18" charset="0"/>
                                </a:rPr>
                              </m:ctrlPr>
                            </m:sSubPr>
                            <m:e>
                              <m:r>
                                <a:rPr lang="es-ES" sz="2800" i="1" dirty="0">
                                  <a:solidFill>
                                    <a:srgbClr val="00B050"/>
                                  </a:solidFill>
                                  <a:latin typeface="Cambria Math" panose="02040503050406030204" pitchFamily="18" charset="0"/>
                                </a:rPr>
                                <m:t>𝑤</m:t>
                              </m:r>
                            </m:e>
                            <m:sub>
                              <m:r>
                                <a:rPr lang="es-ES" sz="2800" i="1" dirty="0">
                                  <a:solidFill>
                                    <a:srgbClr val="00B050"/>
                                  </a:solidFill>
                                  <a:latin typeface="Cambria Math" panose="02040503050406030204" pitchFamily="18" charset="0"/>
                                </a:rPr>
                                <m:t>𝑦</m:t>
                              </m:r>
                            </m:sub>
                          </m:sSub>
                        </m:e>
                      </m:borderBox>
                    </m:oMath>
                  </m:oMathPara>
                </a14:m>
                <a:endParaRPr lang="es-ES" sz="2600" dirty="0" smtClean="0">
                  <a:solidFill>
                    <a:schemeClr val="bg1"/>
                  </a:solidFill>
                </a:endParaRPr>
              </a:p>
              <a:p>
                <a:pPr marL="971550" lvl="1" indent="-514350" algn="just">
                  <a:buFont typeface="+mj-lt"/>
                  <a:buAutoNum type="arabicPeriod" startAt="2"/>
                </a:pPr>
                <a:r>
                  <a:rPr lang="es-ES" sz="2200" dirty="0" smtClean="0">
                    <a:solidFill>
                      <a:schemeClr val="bg1"/>
                    </a:solidFill>
                  </a:rPr>
                  <a:t>La segunda forma dice que el producto escalar viene dado por:</a:t>
                </a:r>
              </a:p>
              <a:p>
                <a:pPr marL="457200" lvl="1" indent="0" algn="just">
                  <a:buNone/>
                </a:pPr>
                <a14:m>
                  <m:oMathPara xmlns:m="http://schemas.openxmlformats.org/officeDocument/2006/math">
                    <m:oMathParaPr>
                      <m:jc m:val="centerGroup"/>
                    </m:oMathParaPr>
                    <m:oMath xmlns:m="http://schemas.openxmlformats.org/officeDocument/2006/math">
                      <m:borderBox>
                        <m:borderBoxPr>
                          <m:ctrlPr>
                            <a:rPr lang="es-ES" i="1" dirty="0" smtClean="0">
                              <a:solidFill>
                                <a:srgbClr val="FF0000"/>
                              </a:solidFill>
                              <a:latin typeface="Cambria Math" panose="02040503050406030204" pitchFamily="18" charset="0"/>
                            </a:rPr>
                          </m:ctrlPr>
                        </m:borderBoxPr>
                        <m:e>
                          <m:acc>
                            <m:accPr>
                              <m:chr m:val="⃗"/>
                              <m:ctrlPr>
                                <a:rPr lang="es-ES" i="1" dirty="0">
                                  <a:solidFill>
                                    <a:srgbClr val="FF0000"/>
                                  </a:solidFill>
                                  <a:latin typeface="Cambria Math" panose="02040503050406030204" pitchFamily="18" charset="0"/>
                                </a:rPr>
                              </m:ctrlPr>
                            </m:accPr>
                            <m:e>
                              <m:r>
                                <a:rPr lang="es-ES" i="1" dirty="0">
                                  <a:solidFill>
                                    <a:srgbClr val="FF0000"/>
                                  </a:solidFill>
                                  <a:latin typeface="Cambria Math" panose="02040503050406030204" pitchFamily="18" charset="0"/>
                                </a:rPr>
                                <m:t>𝑣</m:t>
                              </m:r>
                            </m:e>
                          </m:acc>
                          <m:r>
                            <a:rPr lang="es-ES" i="1" dirty="0">
                              <a:solidFill>
                                <a:schemeClr val="bg1"/>
                              </a:solidFill>
                              <a:latin typeface="Cambria Math" panose="02040503050406030204" pitchFamily="18" charset="0"/>
                            </a:rPr>
                            <m:t>·</m:t>
                          </m:r>
                          <m:acc>
                            <m:accPr>
                              <m:chr m:val="⃗"/>
                              <m:ctrlPr>
                                <a:rPr lang="es-ES" i="1" dirty="0">
                                  <a:solidFill>
                                    <a:srgbClr val="00B050"/>
                                  </a:solidFill>
                                  <a:latin typeface="Cambria Math" panose="02040503050406030204" pitchFamily="18" charset="0"/>
                                </a:rPr>
                              </m:ctrlPr>
                            </m:accPr>
                            <m:e>
                              <m:r>
                                <a:rPr lang="es-ES" i="1" dirty="0">
                                  <a:solidFill>
                                    <a:srgbClr val="00B050"/>
                                  </a:solidFill>
                                  <a:latin typeface="Cambria Math" panose="02040503050406030204" pitchFamily="18" charset="0"/>
                                </a:rPr>
                                <m:t>𝑤</m:t>
                              </m:r>
                            </m:e>
                          </m:acc>
                          <m:r>
                            <a:rPr lang="es-ES" sz="2400" i="1" dirty="0">
                              <a:solidFill>
                                <a:schemeClr val="bg1"/>
                              </a:solidFill>
                              <a:latin typeface="Cambria Math" panose="02040503050406030204" pitchFamily="18" charset="0"/>
                            </a:rPr>
                            <m:t>=</m:t>
                          </m:r>
                          <m:d>
                            <m:dPr>
                              <m:begChr m:val="|"/>
                              <m:endChr m:val="|"/>
                              <m:ctrlPr>
                                <a:rPr lang="es-ES" sz="2400" i="1" dirty="0">
                                  <a:solidFill>
                                    <a:schemeClr val="bg1"/>
                                  </a:solidFill>
                                  <a:latin typeface="Cambria Math" panose="02040503050406030204" pitchFamily="18" charset="0"/>
                                </a:rPr>
                              </m:ctrlPr>
                            </m:dPr>
                            <m:e>
                              <m:acc>
                                <m:accPr>
                                  <m:chr m:val="⃗"/>
                                  <m:ctrlPr>
                                    <a:rPr lang="es-ES" sz="2400" i="1" dirty="0">
                                      <a:solidFill>
                                        <a:srgbClr val="FF0000"/>
                                      </a:solidFill>
                                      <a:latin typeface="Cambria Math" panose="02040503050406030204" pitchFamily="18" charset="0"/>
                                    </a:rPr>
                                  </m:ctrlPr>
                                </m:accPr>
                                <m:e>
                                  <m:r>
                                    <a:rPr lang="es-ES" sz="2400" i="1" dirty="0">
                                      <a:solidFill>
                                        <a:srgbClr val="FF0000"/>
                                      </a:solidFill>
                                      <a:latin typeface="Cambria Math" panose="02040503050406030204" pitchFamily="18" charset="0"/>
                                    </a:rPr>
                                    <m:t>𝑣</m:t>
                                  </m:r>
                                </m:e>
                              </m:acc>
                            </m:e>
                          </m:d>
                          <m:r>
                            <a:rPr lang="es-ES" sz="2400" i="1" dirty="0">
                              <a:solidFill>
                                <a:schemeClr val="bg1"/>
                              </a:solidFill>
                              <a:latin typeface="Cambria Math" panose="02040503050406030204" pitchFamily="18" charset="0"/>
                            </a:rPr>
                            <m:t>·</m:t>
                          </m:r>
                          <m:d>
                            <m:dPr>
                              <m:begChr m:val="|"/>
                              <m:endChr m:val="|"/>
                              <m:ctrlPr>
                                <a:rPr lang="es-ES" sz="2400" i="1" dirty="0">
                                  <a:solidFill>
                                    <a:schemeClr val="bg1"/>
                                  </a:solidFill>
                                  <a:latin typeface="Cambria Math" panose="02040503050406030204" pitchFamily="18" charset="0"/>
                                </a:rPr>
                              </m:ctrlPr>
                            </m:dPr>
                            <m:e>
                              <m:acc>
                                <m:accPr>
                                  <m:chr m:val="⃗"/>
                                  <m:ctrlPr>
                                    <a:rPr lang="es-ES" sz="2400" i="1" dirty="0">
                                      <a:solidFill>
                                        <a:srgbClr val="00B050"/>
                                      </a:solidFill>
                                      <a:latin typeface="Cambria Math" panose="02040503050406030204" pitchFamily="18" charset="0"/>
                                    </a:rPr>
                                  </m:ctrlPr>
                                </m:accPr>
                                <m:e>
                                  <m:r>
                                    <a:rPr lang="es-ES" sz="2400" i="1" dirty="0">
                                      <a:solidFill>
                                        <a:srgbClr val="00B050"/>
                                      </a:solidFill>
                                      <a:latin typeface="Cambria Math" panose="02040503050406030204" pitchFamily="18" charset="0"/>
                                    </a:rPr>
                                    <m:t>𝑤</m:t>
                                  </m:r>
                                </m:e>
                              </m:acc>
                            </m:e>
                          </m:d>
                          <m:r>
                            <a:rPr lang="es-ES" sz="2400" i="1" dirty="0">
                              <a:solidFill>
                                <a:schemeClr val="bg1"/>
                              </a:solidFill>
                              <a:latin typeface="Cambria Math" panose="02040503050406030204" pitchFamily="18" charset="0"/>
                            </a:rPr>
                            <m:t>·</m:t>
                          </m:r>
                          <m:r>
                            <a:rPr lang="es-ES" sz="2400" i="1" dirty="0">
                              <a:solidFill>
                                <a:schemeClr val="bg1"/>
                              </a:solidFill>
                              <a:latin typeface="Cambria Math" panose="02040503050406030204" pitchFamily="18" charset="0"/>
                            </a:rPr>
                            <m:t>𝑐𝑜𝑠</m:t>
                          </m:r>
                          <m:r>
                            <a:rPr lang="es-ES" sz="2400" i="1" dirty="0">
                              <a:solidFill>
                                <a:schemeClr val="bg1"/>
                              </a:solidFill>
                              <a:latin typeface="Cambria Math" panose="02040503050406030204" pitchFamily="18" charset="0"/>
                            </a:rPr>
                            <m:t>𝛼</m:t>
                          </m:r>
                          <m:r>
                            <m:rPr>
                              <m:nor/>
                            </m:rPr>
                            <a:rPr lang="es-ES" dirty="0">
                              <a:solidFill>
                                <a:schemeClr val="bg1"/>
                              </a:solidFill>
                            </a:rPr>
                            <m:t> </m:t>
                          </m:r>
                        </m:e>
                      </m:borderBox>
                    </m:oMath>
                  </m:oMathPara>
                </a14:m>
                <a:endParaRPr lang="es-ES" sz="2200" dirty="0" smtClean="0">
                  <a:solidFill>
                    <a:schemeClr val="bg1"/>
                  </a:solidFill>
                </a:endParaRPr>
              </a:p>
              <a:p>
                <a:pPr marL="457200" lvl="1" indent="0" algn="just">
                  <a:buNone/>
                </a:pPr>
                <a:r>
                  <a:rPr lang="es-ES" sz="2200" dirty="0" smtClean="0">
                    <a:solidFill>
                      <a:schemeClr val="bg1"/>
                    </a:solidFill>
                  </a:rPr>
                  <a:t>	Donde </a:t>
                </a:r>
                <a14:m>
                  <m:oMath xmlns:m="http://schemas.openxmlformats.org/officeDocument/2006/math">
                    <m:r>
                      <a:rPr lang="es-ES" sz="2400" b="0" i="1" dirty="0" smtClean="0">
                        <a:solidFill>
                          <a:schemeClr val="bg1"/>
                        </a:solidFill>
                        <a:latin typeface="Cambria Math" panose="02040503050406030204" pitchFamily="18" charset="0"/>
                      </a:rPr>
                      <m:t>𝛼</m:t>
                    </m:r>
                  </m:oMath>
                </a14:m>
                <a:r>
                  <a:rPr lang="es-ES" sz="2200" dirty="0" smtClean="0">
                    <a:solidFill>
                      <a:schemeClr val="bg1"/>
                    </a:solidFill>
                  </a:rPr>
                  <a:t> es el ángulo que forman entre ellos</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0" y="1725990"/>
                <a:ext cx="8647611" cy="4605142"/>
              </a:xfrm>
              <a:blipFill rotWithShape="0">
                <a:blip r:embed="rId3"/>
                <a:stretch>
                  <a:fillRect l="-1198" t="-2381" r="-916"/>
                </a:stretch>
              </a:blipFill>
            </p:spPr>
            <p:txBody>
              <a:bodyPr/>
              <a:lstStyle/>
              <a:p>
                <a:r>
                  <a:rPr lang="es-ES">
                    <a:noFill/>
                  </a:rPr>
                  <a:t> </a:t>
                </a:r>
              </a:p>
            </p:txBody>
          </p:sp>
        </mc:Fallback>
      </mc:AlternateContent>
      <p:sp>
        <p:nvSpPr>
          <p:cNvPr id="4" name="Estrella de 7 puntas 3"/>
          <p:cNvSpPr/>
          <p:nvPr/>
        </p:nvSpPr>
        <p:spPr>
          <a:xfrm>
            <a:off x="7985761" y="0"/>
            <a:ext cx="1158240" cy="850815"/>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0+2</a:t>
            </a:r>
            <a:endParaRPr lang="es-ES" b="1" dirty="0">
              <a:solidFill>
                <a:schemeClr val="bg1"/>
              </a:solidFill>
            </a:endParaRPr>
          </a:p>
        </p:txBody>
      </p:sp>
      <p:pic>
        <p:nvPicPr>
          <p:cNvPr id="5" name="Picture 4" descr="Resultado de imagen de nex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0922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 calcmode="lin" valueType="num">
                                      <p:cBhvr additive="base">
                                        <p:cTn id="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 calcmode="lin" valueType="num">
                                      <p:cBhvr additive="base">
                                        <p:cTn id="1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 calcmode="lin" valueType="num">
                                      <p:cBhvr additive="base">
                                        <p:cTn id="23"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anim calcmode="lin" valueType="num">
                                      <p:cBhvr additive="base">
                                        <p:cTn id="29"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xEl>
                                              <p:pRg st="6" end="6"/>
                                            </p:txEl>
                                          </p:spTgt>
                                        </p:tgtEl>
                                        <p:attrNameLst>
                                          <p:attrName>style.visibility</p:attrName>
                                        </p:attrNameLst>
                                      </p:cBhvr>
                                      <p:to>
                                        <p:strVal val="visible"/>
                                      </p:to>
                                    </p:set>
                                    <p:anim calcmode="lin" valueType="num">
                                      <p:cBhvr additive="base">
                                        <p:cTn id="33"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xEl>
                                              <p:pRg st="7" end="7"/>
                                            </p:txEl>
                                          </p:spTgt>
                                        </p:tgtEl>
                                        <p:attrNameLst>
                                          <p:attrName>style.visibility</p:attrName>
                                        </p:attrNameLst>
                                      </p:cBhvr>
                                      <p:to>
                                        <p:strVal val="visible"/>
                                      </p:to>
                                    </p:set>
                                    <p:anim calcmode="lin" valueType="num">
                                      <p:cBhvr additive="base">
                                        <p:cTn id="37"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txEl>
                                              <p:pRg st="7" end="7"/>
                                            </p:txEl>
                                          </p:spTgt>
                                        </p:tgtEl>
                                        <p:attrNameLst>
                                          <p:attrName>ppt_y</p:attrName>
                                        </p:attrNameLst>
                                      </p:cBhvr>
                                      <p:tavLst>
                                        <p:tav tm="0">
                                          <p:val>
                                            <p:strVal val="1+#ppt_h/2"/>
                                          </p:val>
                                        </p:tav>
                                        <p:tav tm="100000">
                                          <p:val>
                                            <p:strVal val="#ppt_y"/>
                                          </p:val>
                                        </p:tav>
                                      </p:tavLst>
                                    </p:anim>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ES" dirty="0">
                <a:solidFill>
                  <a:schemeClr val="bg1"/>
                </a:solidFill>
              </a:rPr>
              <a:t>6</a:t>
            </a:r>
            <a:r>
              <a:rPr lang="es-ES" dirty="0" smtClean="0">
                <a:solidFill>
                  <a:schemeClr val="bg1"/>
                </a:solidFill>
              </a:rPr>
              <a:t>* Operaciones con vectores.</a:t>
            </a:r>
            <a:br>
              <a:rPr lang="es-ES" dirty="0" smtClean="0">
                <a:solidFill>
                  <a:schemeClr val="bg1"/>
                </a:solidFill>
              </a:rPr>
            </a:br>
            <a:r>
              <a:rPr lang="es-ES" dirty="0" smtClean="0">
                <a:solidFill>
                  <a:schemeClr val="bg1"/>
                </a:solidFill>
              </a:rPr>
              <a:t>Producto escalar</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5582192" cy="4605142"/>
              </a:xfrm>
              <a:solidFill>
                <a:schemeClr val="tx1">
                  <a:lumMod val="95000"/>
                </a:schemeClr>
              </a:solidFill>
            </p:spPr>
            <p:txBody>
              <a:bodyPr>
                <a:normAutofit fontScale="92500" lnSpcReduction="20000"/>
              </a:bodyPr>
              <a:lstStyle/>
              <a:p>
                <a:pPr algn="just"/>
                <a:r>
                  <a:rPr lang="es-ES" sz="2600" dirty="0" smtClean="0">
                    <a:solidFill>
                      <a:schemeClr val="bg1"/>
                    </a:solidFill>
                  </a:rPr>
                  <a:t>Ejemplo: </a:t>
                </a:r>
                <a14:m>
                  <m:oMath xmlns:m="http://schemas.openxmlformats.org/officeDocument/2006/math">
                    <m:acc>
                      <m:accPr>
                        <m:chr m:val="⃗"/>
                        <m:ctrlPr>
                          <a:rPr lang="es-ES" sz="2800" i="1" dirty="0" smtClean="0">
                            <a:solidFill>
                              <a:srgbClr val="FF0000"/>
                            </a:solidFill>
                            <a:latin typeface="Cambria Math" panose="02040503050406030204" pitchFamily="18" charset="0"/>
                          </a:rPr>
                        </m:ctrlPr>
                      </m:accPr>
                      <m:e>
                        <m:r>
                          <a:rPr lang="es-ES" sz="2800" i="1" dirty="0">
                            <a:solidFill>
                              <a:srgbClr val="FF0000"/>
                            </a:solidFill>
                            <a:latin typeface="Cambria Math" panose="02040503050406030204" pitchFamily="18" charset="0"/>
                          </a:rPr>
                          <m:t>𝑣</m:t>
                        </m:r>
                      </m:e>
                    </m:acc>
                    <m:r>
                      <a:rPr lang="es-ES" sz="2800" b="0" i="1" dirty="0" smtClean="0">
                        <a:solidFill>
                          <a:srgbClr val="FF0000"/>
                        </a:solidFill>
                        <a:latin typeface="Cambria Math" panose="02040503050406030204" pitchFamily="18" charset="0"/>
                      </a:rPr>
                      <m:t>=</m:t>
                    </m:r>
                    <m:d>
                      <m:dPr>
                        <m:ctrlPr>
                          <a:rPr lang="es-ES" sz="2800" b="0" i="1" dirty="0" smtClean="0">
                            <a:solidFill>
                              <a:srgbClr val="FF0000"/>
                            </a:solidFill>
                            <a:latin typeface="Cambria Math" panose="02040503050406030204" pitchFamily="18" charset="0"/>
                          </a:rPr>
                        </m:ctrlPr>
                      </m:dPr>
                      <m:e>
                        <m:r>
                          <a:rPr lang="es-ES" sz="2800" b="0" i="1" dirty="0" smtClean="0">
                            <a:solidFill>
                              <a:srgbClr val="FF0000"/>
                            </a:solidFill>
                            <a:latin typeface="Cambria Math" panose="02040503050406030204" pitchFamily="18" charset="0"/>
                          </a:rPr>
                          <m:t>3,4</m:t>
                        </m:r>
                      </m:e>
                    </m:d>
                  </m:oMath>
                </a14:m>
                <a:r>
                  <a:rPr lang="es-ES" sz="2600" dirty="0" smtClean="0">
                    <a:solidFill>
                      <a:schemeClr val="bg1"/>
                    </a:solidFill>
                  </a:rPr>
                  <a:t> y </a:t>
                </a:r>
                <a14:m>
                  <m:oMath xmlns:m="http://schemas.openxmlformats.org/officeDocument/2006/math">
                    <m:acc>
                      <m:accPr>
                        <m:chr m:val="⃗"/>
                        <m:ctrlPr>
                          <a:rPr lang="es-ES" sz="2800" b="0" i="1" dirty="0" smtClean="0">
                            <a:solidFill>
                              <a:srgbClr val="00B050"/>
                            </a:solidFill>
                            <a:latin typeface="Cambria Math" panose="02040503050406030204" pitchFamily="18" charset="0"/>
                          </a:rPr>
                        </m:ctrlPr>
                      </m:accPr>
                      <m:e>
                        <m:r>
                          <a:rPr lang="es-ES" sz="2800" b="0" i="1" dirty="0" smtClean="0">
                            <a:solidFill>
                              <a:srgbClr val="00B050"/>
                            </a:solidFill>
                            <a:latin typeface="Cambria Math" panose="02040503050406030204" pitchFamily="18" charset="0"/>
                          </a:rPr>
                          <m:t>𝑤</m:t>
                        </m:r>
                      </m:e>
                    </m:acc>
                    <m:r>
                      <a:rPr lang="es-ES" sz="2600" b="0" i="1" dirty="0" smtClean="0">
                        <a:solidFill>
                          <a:srgbClr val="00B050"/>
                        </a:solidFill>
                        <a:latin typeface="Cambria Math" panose="02040503050406030204" pitchFamily="18" charset="0"/>
                      </a:rPr>
                      <m:t>=</m:t>
                    </m:r>
                    <m:d>
                      <m:dPr>
                        <m:ctrlPr>
                          <a:rPr lang="es-ES" sz="2600" b="0" i="1" dirty="0" smtClean="0">
                            <a:solidFill>
                              <a:srgbClr val="00B050"/>
                            </a:solidFill>
                            <a:latin typeface="Cambria Math" panose="02040503050406030204" pitchFamily="18" charset="0"/>
                          </a:rPr>
                        </m:ctrlPr>
                      </m:dPr>
                      <m:e>
                        <m:r>
                          <a:rPr lang="es-ES" sz="2600" b="0" i="1" dirty="0" smtClean="0">
                            <a:solidFill>
                              <a:srgbClr val="00B050"/>
                            </a:solidFill>
                            <a:latin typeface="Cambria Math" panose="02040503050406030204" pitchFamily="18" charset="0"/>
                          </a:rPr>
                          <m:t>1,2</m:t>
                        </m:r>
                      </m:e>
                    </m:d>
                  </m:oMath>
                </a14:m>
                <a:endParaRPr lang="es-ES" sz="2600" dirty="0" smtClean="0">
                  <a:solidFill>
                    <a:schemeClr val="bg1"/>
                  </a:solidFill>
                </a:endParaRPr>
              </a:p>
              <a:p>
                <a:pPr marL="971550" lvl="1" indent="-514350" algn="just">
                  <a:buFont typeface="+mj-lt"/>
                  <a:buAutoNum type="arabicPeriod"/>
                </a:pPr>
                <a:r>
                  <a:rPr lang="es-ES" sz="2200" dirty="0" smtClean="0">
                    <a:solidFill>
                      <a:srgbClr val="0070C0"/>
                    </a:solidFill>
                  </a:rPr>
                  <a:t>La primera forma dice que el producto </a:t>
                </a:r>
                <a14:m>
                  <m:oMath xmlns:m="http://schemas.openxmlformats.org/officeDocument/2006/math">
                    <m:acc>
                      <m:accPr>
                        <m:chr m:val="⃗"/>
                        <m:ctrlPr>
                          <a:rPr lang="es-ES" i="1" dirty="0">
                            <a:solidFill>
                              <a:srgbClr val="0070C0"/>
                            </a:solidFill>
                            <a:latin typeface="Cambria Math" panose="02040503050406030204" pitchFamily="18" charset="0"/>
                          </a:rPr>
                        </m:ctrlPr>
                      </m:accPr>
                      <m:e>
                        <m:r>
                          <a:rPr lang="es-ES" i="1" dirty="0">
                            <a:solidFill>
                              <a:srgbClr val="0070C0"/>
                            </a:solidFill>
                            <a:latin typeface="Cambria Math" panose="02040503050406030204" pitchFamily="18" charset="0"/>
                          </a:rPr>
                          <m:t>𝑣</m:t>
                        </m:r>
                      </m:e>
                    </m:acc>
                    <m:r>
                      <a:rPr lang="es-ES" b="0" i="1" dirty="0" smtClean="0">
                        <a:solidFill>
                          <a:srgbClr val="0070C0"/>
                        </a:solidFill>
                        <a:latin typeface="Cambria Math" panose="02040503050406030204" pitchFamily="18" charset="0"/>
                      </a:rPr>
                      <m:t>·</m:t>
                    </m:r>
                    <m:acc>
                      <m:accPr>
                        <m:chr m:val="⃗"/>
                        <m:ctrlPr>
                          <a:rPr lang="es-ES" b="0" i="1" dirty="0" smtClean="0">
                            <a:solidFill>
                              <a:srgbClr val="0070C0"/>
                            </a:solidFill>
                            <a:latin typeface="Cambria Math" panose="02040503050406030204" pitchFamily="18" charset="0"/>
                          </a:rPr>
                        </m:ctrlPr>
                      </m:accPr>
                      <m:e>
                        <m:r>
                          <a:rPr lang="es-ES" b="0" i="1" dirty="0" smtClean="0">
                            <a:solidFill>
                              <a:srgbClr val="0070C0"/>
                            </a:solidFill>
                            <a:latin typeface="Cambria Math" panose="02040503050406030204" pitchFamily="18" charset="0"/>
                          </a:rPr>
                          <m:t>𝑤</m:t>
                        </m:r>
                      </m:e>
                    </m:acc>
                  </m:oMath>
                </a14:m>
                <a:r>
                  <a:rPr lang="es-ES" sz="2200" dirty="0" smtClean="0">
                    <a:solidFill>
                      <a:srgbClr val="0070C0"/>
                    </a:solidFill>
                  </a:rPr>
                  <a:t> viene dado por:</a:t>
                </a:r>
                <a:endParaRPr lang="es-ES" sz="2800" i="1" dirty="0" smtClean="0">
                  <a:solidFill>
                    <a:srgbClr val="0070C0"/>
                  </a:solidFill>
                  <a:latin typeface="Cambria Math" panose="02040503050406030204" pitchFamily="18" charset="0"/>
                </a:endParaRPr>
              </a:p>
              <a:p>
                <a:pPr marL="457200" lvl="1" indent="0" algn="just">
                  <a:buNone/>
                </a:pPr>
                <a14:m>
                  <m:oMathPara xmlns:m="http://schemas.openxmlformats.org/officeDocument/2006/math">
                    <m:oMathParaPr>
                      <m:jc m:val="centerGroup"/>
                    </m:oMathParaPr>
                    <m:oMath xmlns:m="http://schemas.openxmlformats.org/officeDocument/2006/math">
                      <m:acc>
                        <m:accPr>
                          <m:chr m:val="⃗"/>
                          <m:ctrlPr>
                            <a:rPr lang="es-ES" sz="2800" i="1" dirty="0" smtClean="0">
                              <a:solidFill>
                                <a:srgbClr val="FF0000"/>
                              </a:solidFill>
                              <a:latin typeface="Cambria Math" panose="02040503050406030204" pitchFamily="18" charset="0"/>
                            </a:rPr>
                          </m:ctrlPr>
                        </m:accPr>
                        <m:e>
                          <m:r>
                            <a:rPr lang="es-ES" sz="2800" i="1" dirty="0">
                              <a:solidFill>
                                <a:srgbClr val="FF0000"/>
                              </a:solidFill>
                              <a:latin typeface="Cambria Math" panose="02040503050406030204" pitchFamily="18" charset="0"/>
                            </a:rPr>
                            <m:t>𝑣</m:t>
                          </m:r>
                        </m:e>
                      </m:acc>
                      <m:r>
                        <a:rPr lang="es-ES" sz="2800" b="0" i="1" dirty="0" smtClean="0">
                          <a:solidFill>
                            <a:srgbClr val="0070C0"/>
                          </a:solidFill>
                          <a:latin typeface="Cambria Math" panose="02040503050406030204" pitchFamily="18" charset="0"/>
                        </a:rPr>
                        <m:t>·</m:t>
                      </m:r>
                      <m:acc>
                        <m:accPr>
                          <m:chr m:val="⃗"/>
                          <m:ctrlPr>
                            <a:rPr lang="es-ES" sz="2800" i="1" dirty="0">
                              <a:solidFill>
                                <a:srgbClr val="00B050"/>
                              </a:solidFill>
                              <a:latin typeface="Cambria Math" panose="02040503050406030204" pitchFamily="18" charset="0"/>
                            </a:rPr>
                          </m:ctrlPr>
                        </m:accPr>
                        <m:e>
                          <m:r>
                            <a:rPr lang="es-ES" sz="2800" i="1" dirty="0">
                              <a:solidFill>
                                <a:srgbClr val="00B050"/>
                              </a:solidFill>
                              <a:latin typeface="Cambria Math" panose="02040503050406030204" pitchFamily="18" charset="0"/>
                            </a:rPr>
                            <m:t>𝑤</m:t>
                          </m:r>
                        </m:e>
                      </m:acc>
                      <m:r>
                        <a:rPr lang="es-ES" sz="2600" b="0" i="1" dirty="0" smtClean="0">
                          <a:solidFill>
                            <a:srgbClr val="0070C0"/>
                          </a:solidFill>
                          <a:latin typeface="Cambria Math" panose="02040503050406030204" pitchFamily="18" charset="0"/>
                        </a:rPr>
                        <m:t>=</m:t>
                      </m:r>
                      <m:sSub>
                        <m:sSubPr>
                          <m:ctrlPr>
                            <a:rPr lang="es-ES" sz="2600" b="0" i="1" dirty="0" smtClean="0">
                              <a:solidFill>
                                <a:srgbClr val="0070C0"/>
                              </a:solidFill>
                              <a:latin typeface="Cambria Math" panose="02040503050406030204" pitchFamily="18" charset="0"/>
                            </a:rPr>
                          </m:ctrlPr>
                        </m:sSubPr>
                        <m:e>
                          <m:r>
                            <a:rPr lang="es-ES" sz="2600" b="0" i="1" dirty="0" smtClean="0">
                              <a:solidFill>
                                <a:srgbClr val="0070C0"/>
                              </a:solidFill>
                              <a:latin typeface="Cambria Math" panose="02040503050406030204" pitchFamily="18" charset="0"/>
                            </a:rPr>
                            <m:t>𝑣</m:t>
                          </m:r>
                        </m:e>
                        <m:sub>
                          <m:r>
                            <a:rPr lang="es-ES" sz="2600" b="0" i="1" dirty="0" smtClean="0">
                              <a:solidFill>
                                <a:srgbClr val="0070C0"/>
                              </a:solidFill>
                              <a:latin typeface="Cambria Math" panose="02040503050406030204" pitchFamily="18" charset="0"/>
                            </a:rPr>
                            <m:t>𝑥</m:t>
                          </m:r>
                        </m:sub>
                      </m:sSub>
                      <m:r>
                        <a:rPr lang="es-ES" sz="2600" b="0" i="1" dirty="0" smtClean="0">
                          <a:solidFill>
                            <a:srgbClr val="0070C0"/>
                          </a:solidFill>
                          <a:latin typeface="Cambria Math" panose="02040503050406030204" pitchFamily="18" charset="0"/>
                        </a:rPr>
                        <m:t>·</m:t>
                      </m:r>
                      <m:sSub>
                        <m:sSubPr>
                          <m:ctrlPr>
                            <a:rPr lang="es-ES" sz="2600" b="0" i="1" dirty="0" smtClean="0">
                              <a:solidFill>
                                <a:srgbClr val="0070C0"/>
                              </a:solidFill>
                              <a:latin typeface="Cambria Math" panose="02040503050406030204" pitchFamily="18" charset="0"/>
                            </a:rPr>
                          </m:ctrlPr>
                        </m:sSubPr>
                        <m:e>
                          <m:r>
                            <a:rPr lang="es-ES" sz="2600" b="0" i="1" dirty="0" smtClean="0">
                              <a:solidFill>
                                <a:srgbClr val="0070C0"/>
                              </a:solidFill>
                              <a:latin typeface="Cambria Math" panose="02040503050406030204" pitchFamily="18" charset="0"/>
                            </a:rPr>
                            <m:t>𝑤</m:t>
                          </m:r>
                        </m:e>
                        <m:sub>
                          <m:r>
                            <a:rPr lang="es-ES" sz="2600" b="0" i="1" dirty="0" smtClean="0">
                              <a:solidFill>
                                <a:srgbClr val="0070C0"/>
                              </a:solidFill>
                              <a:latin typeface="Cambria Math" panose="02040503050406030204" pitchFamily="18" charset="0"/>
                            </a:rPr>
                            <m:t>𝑥</m:t>
                          </m:r>
                        </m:sub>
                      </m:sSub>
                      <m:r>
                        <a:rPr lang="es-ES" sz="2600" b="0" i="1" dirty="0" smtClean="0">
                          <a:solidFill>
                            <a:srgbClr val="0070C0"/>
                          </a:solidFill>
                          <a:latin typeface="Cambria Math" panose="02040503050406030204" pitchFamily="18" charset="0"/>
                        </a:rPr>
                        <m:t>+</m:t>
                      </m:r>
                      <m:sSub>
                        <m:sSubPr>
                          <m:ctrlPr>
                            <a:rPr lang="es-ES" sz="2600" b="0" i="1" dirty="0" smtClean="0">
                              <a:solidFill>
                                <a:srgbClr val="0070C0"/>
                              </a:solidFill>
                              <a:latin typeface="Cambria Math" panose="02040503050406030204" pitchFamily="18" charset="0"/>
                            </a:rPr>
                          </m:ctrlPr>
                        </m:sSubPr>
                        <m:e>
                          <m:r>
                            <a:rPr lang="es-ES" sz="2600" b="0" i="1" dirty="0" smtClean="0">
                              <a:solidFill>
                                <a:srgbClr val="0070C0"/>
                              </a:solidFill>
                              <a:latin typeface="Cambria Math" panose="02040503050406030204" pitchFamily="18" charset="0"/>
                            </a:rPr>
                            <m:t>𝑣</m:t>
                          </m:r>
                        </m:e>
                        <m:sub>
                          <m:r>
                            <a:rPr lang="es-ES" sz="2600" b="0" i="1" dirty="0" smtClean="0">
                              <a:solidFill>
                                <a:srgbClr val="0070C0"/>
                              </a:solidFill>
                              <a:latin typeface="Cambria Math" panose="02040503050406030204" pitchFamily="18" charset="0"/>
                            </a:rPr>
                            <m:t>𝑦</m:t>
                          </m:r>
                        </m:sub>
                      </m:sSub>
                      <m:r>
                        <a:rPr lang="es-ES" sz="2600" b="0" i="1" dirty="0" smtClean="0">
                          <a:solidFill>
                            <a:srgbClr val="0070C0"/>
                          </a:solidFill>
                          <a:latin typeface="Cambria Math" panose="02040503050406030204" pitchFamily="18" charset="0"/>
                        </a:rPr>
                        <m:t>·</m:t>
                      </m:r>
                      <m:sSub>
                        <m:sSubPr>
                          <m:ctrlPr>
                            <a:rPr lang="es-ES" sz="2600" b="0" i="1" dirty="0" smtClean="0">
                              <a:solidFill>
                                <a:srgbClr val="0070C0"/>
                              </a:solidFill>
                              <a:latin typeface="Cambria Math" panose="02040503050406030204" pitchFamily="18" charset="0"/>
                            </a:rPr>
                          </m:ctrlPr>
                        </m:sSubPr>
                        <m:e>
                          <m:r>
                            <a:rPr lang="es-ES" sz="2600" b="0" i="1" dirty="0" smtClean="0">
                              <a:solidFill>
                                <a:srgbClr val="0070C0"/>
                              </a:solidFill>
                              <a:latin typeface="Cambria Math" panose="02040503050406030204" pitchFamily="18" charset="0"/>
                            </a:rPr>
                            <m:t>𝑤</m:t>
                          </m:r>
                        </m:e>
                        <m:sub>
                          <m:r>
                            <a:rPr lang="es-ES" sz="2600" b="0" i="1" dirty="0" smtClean="0">
                              <a:solidFill>
                                <a:srgbClr val="0070C0"/>
                              </a:solidFill>
                              <a:latin typeface="Cambria Math" panose="02040503050406030204" pitchFamily="18" charset="0"/>
                            </a:rPr>
                            <m:t>𝑦</m:t>
                          </m:r>
                        </m:sub>
                      </m:sSub>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800" i="1" dirty="0">
                              <a:solidFill>
                                <a:srgbClr val="FF0000"/>
                              </a:solidFill>
                              <a:latin typeface="Cambria Math" panose="02040503050406030204" pitchFamily="18" charset="0"/>
                            </a:rPr>
                          </m:ctrlPr>
                        </m:accPr>
                        <m:e>
                          <m:r>
                            <a:rPr lang="es-ES" sz="2800" i="1" dirty="0">
                              <a:solidFill>
                                <a:srgbClr val="FF0000"/>
                              </a:solidFill>
                              <a:latin typeface="Cambria Math" panose="02040503050406030204" pitchFamily="18" charset="0"/>
                            </a:rPr>
                            <m:t>𝑣</m:t>
                          </m:r>
                        </m:e>
                      </m:acc>
                      <m:r>
                        <a:rPr lang="es-ES" sz="2800" i="1" dirty="0">
                          <a:solidFill>
                            <a:srgbClr val="0070C0"/>
                          </a:solidFill>
                          <a:latin typeface="Cambria Math" panose="02040503050406030204" pitchFamily="18" charset="0"/>
                        </a:rPr>
                        <m:t>·</m:t>
                      </m:r>
                      <m:acc>
                        <m:accPr>
                          <m:chr m:val="⃗"/>
                          <m:ctrlPr>
                            <a:rPr lang="es-ES" sz="2800" i="1" dirty="0">
                              <a:solidFill>
                                <a:srgbClr val="00B050"/>
                              </a:solidFill>
                              <a:latin typeface="Cambria Math" panose="02040503050406030204" pitchFamily="18" charset="0"/>
                            </a:rPr>
                          </m:ctrlPr>
                        </m:accPr>
                        <m:e>
                          <m:r>
                            <a:rPr lang="es-ES" sz="2800" i="1" dirty="0">
                              <a:solidFill>
                                <a:srgbClr val="00B050"/>
                              </a:solidFill>
                              <a:latin typeface="Cambria Math" panose="02040503050406030204" pitchFamily="18" charset="0"/>
                            </a:rPr>
                            <m:t>𝑤</m:t>
                          </m:r>
                        </m:e>
                      </m:acc>
                      <m:r>
                        <a:rPr lang="es-ES" sz="2600" i="1" dirty="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3</m:t>
                      </m:r>
                      <m:r>
                        <a:rPr lang="es-ES" sz="2600" i="1" dirty="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1</m:t>
                      </m:r>
                      <m:r>
                        <a:rPr lang="es-ES" sz="2600" i="1" dirty="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4</m:t>
                      </m:r>
                      <m:r>
                        <a:rPr lang="es-ES" sz="2600" i="1" dirty="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2=3+6=9</m:t>
                      </m:r>
                    </m:oMath>
                  </m:oMathPara>
                </a14:m>
                <a:endParaRPr lang="es-ES" sz="2600" dirty="0" smtClean="0">
                  <a:solidFill>
                    <a:srgbClr val="0070C0"/>
                  </a:solidFill>
                </a:endParaRPr>
              </a:p>
              <a:p>
                <a:pPr marL="971550" lvl="1" indent="-514350" algn="just">
                  <a:buFont typeface="+mj-lt"/>
                  <a:buAutoNum type="arabicPeriod" startAt="2"/>
                </a:pPr>
                <a:r>
                  <a:rPr lang="es-ES" sz="2200" dirty="0" smtClean="0">
                    <a:solidFill>
                      <a:srgbClr val="0070C0"/>
                    </a:solidFill>
                  </a:rPr>
                  <a:t>La segunda forma dice que el producto escalar viene dado por:</a:t>
                </a:r>
              </a:p>
              <a:p>
                <a:pPr marL="457200" lvl="1" indent="0" algn="just">
                  <a:buNone/>
                </a:pPr>
                <a14:m>
                  <m:oMathPara xmlns:m="http://schemas.openxmlformats.org/officeDocument/2006/math">
                    <m:oMathParaPr>
                      <m:jc m:val="centerGroup"/>
                    </m:oMathParaPr>
                    <m:oMath xmlns:m="http://schemas.openxmlformats.org/officeDocument/2006/math">
                      <m:acc>
                        <m:accPr>
                          <m:chr m:val="⃗"/>
                          <m:ctrlPr>
                            <a:rPr lang="es-ES" sz="2400" i="1" dirty="0">
                              <a:solidFill>
                                <a:srgbClr val="FF0000"/>
                              </a:solidFill>
                              <a:latin typeface="Cambria Math" panose="02040503050406030204" pitchFamily="18" charset="0"/>
                            </a:rPr>
                          </m:ctrlPr>
                        </m:accPr>
                        <m:e>
                          <m:r>
                            <a:rPr lang="es-ES" sz="2400" i="1" dirty="0">
                              <a:solidFill>
                                <a:srgbClr val="FF0000"/>
                              </a:solidFill>
                              <a:latin typeface="Cambria Math" panose="02040503050406030204" pitchFamily="18" charset="0"/>
                            </a:rPr>
                            <m:t>𝑣</m:t>
                          </m:r>
                        </m:e>
                      </m:acc>
                      <m:r>
                        <a:rPr lang="es-ES" sz="2400" b="0" i="1" dirty="0" smtClean="0">
                          <a:solidFill>
                            <a:srgbClr val="0070C0"/>
                          </a:solidFill>
                          <a:latin typeface="Cambria Math" panose="02040503050406030204" pitchFamily="18" charset="0"/>
                        </a:rPr>
                        <m:t>·</m:t>
                      </m:r>
                      <m:acc>
                        <m:accPr>
                          <m:chr m:val="⃗"/>
                          <m:ctrlPr>
                            <a:rPr lang="es-ES" sz="2400" i="1" dirty="0">
                              <a:solidFill>
                                <a:srgbClr val="00B050"/>
                              </a:solidFill>
                              <a:latin typeface="Cambria Math" panose="02040503050406030204" pitchFamily="18" charset="0"/>
                            </a:rPr>
                          </m:ctrlPr>
                        </m:accPr>
                        <m:e>
                          <m:r>
                            <a:rPr lang="es-ES" sz="2400" i="1" dirty="0">
                              <a:solidFill>
                                <a:srgbClr val="00B050"/>
                              </a:solidFill>
                              <a:latin typeface="Cambria Math" panose="02040503050406030204" pitchFamily="18" charset="0"/>
                            </a:rPr>
                            <m:t>𝑤</m:t>
                          </m:r>
                        </m:e>
                      </m:acc>
                      <m:r>
                        <a:rPr lang="es-ES" sz="2400" b="0" i="1" dirty="0" smtClean="0">
                          <a:solidFill>
                            <a:srgbClr val="0070C0"/>
                          </a:solidFill>
                          <a:latin typeface="Cambria Math" panose="02040503050406030204" pitchFamily="18" charset="0"/>
                        </a:rPr>
                        <m:t>=</m:t>
                      </m:r>
                      <m:d>
                        <m:dPr>
                          <m:begChr m:val="|"/>
                          <m:endChr m:val="|"/>
                          <m:ctrlPr>
                            <a:rPr lang="es-ES" sz="2400" b="0" i="1" dirty="0" smtClean="0">
                              <a:solidFill>
                                <a:srgbClr val="0070C0"/>
                              </a:solidFill>
                              <a:latin typeface="Cambria Math" panose="02040503050406030204" pitchFamily="18" charset="0"/>
                            </a:rPr>
                          </m:ctrlPr>
                        </m:dPr>
                        <m:e>
                          <m:acc>
                            <m:accPr>
                              <m:chr m:val="⃗"/>
                              <m:ctrlPr>
                                <a:rPr lang="es-ES" sz="2400" i="1" dirty="0">
                                  <a:solidFill>
                                    <a:srgbClr val="FF0000"/>
                                  </a:solidFill>
                                  <a:latin typeface="Cambria Math" panose="02040503050406030204" pitchFamily="18" charset="0"/>
                                </a:rPr>
                              </m:ctrlPr>
                            </m:accPr>
                            <m:e>
                              <m:r>
                                <a:rPr lang="es-ES" sz="2400" i="1" dirty="0">
                                  <a:solidFill>
                                    <a:srgbClr val="FF0000"/>
                                  </a:solidFill>
                                  <a:latin typeface="Cambria Math" panose="02040503050406030204" pitchFamily="18" charset="0"/>
                                </a:rPr>
                                <m:t>𝑣</m:t>
                              </m:r>
                            </m:e>
                          </m:acc>
                        </m:e>
                      </m:d>
                      <m:r>
                        <a:rPr lang="es-ES" sz="2400" b="0" i="1" dirty="0" smtClean="0">
                          <a:solidFill>
                            <a:srgbClr val="0070C0"/>
                          </a:solidFill>
                          <a:latin typeface="Cambria Math" panose="02040503050406030204" pitchFamily="18" charset="0"/>
                        </a:rPr>
                        <m:t>·</m:t>
                      </m:r>
                      <m:d>
                        <m:dPr>
                          <m:begChr m:val="|"/>
                          <m:endChr m:val="|"/>
                          <m:ctrlPr>
                            <a:rPr lang="es-ES" sz="2400" b="0" i="1" dirty="0" smtClean="0">
                              <a:solidFill>
                                <a:srgbClr val="0070C0"/>
                              </a:solidFill>
                              <a:latin typeface="Cambria Math" panose="02040503050406030204" pitchFamily="18" charset="0"/>
                            </a:rPr>
                          </m:ctrlPr>
                        </m:dPr>
                        <m:e>
                          <m:acc>
                            <m:accPr>
                              <m:chr m:val="⃗"/>
                              <m:ctrlPr>
                                <a:rPr lang="es-ES" sz="2400" b="0" i="1" dirty="0" smtClean="0">
                                  <a:solidFill>
                                    <a:srgbClr val="0070C0"/>
                                  </a:solidFill>
                                  <a:latin typeface="Cambria Math" panose="02040503050406030204" pitchFamily="18" charset="0"/>
                                </a:rPr>
                              </m:ctrlPr>
                            </m:accPr>
                            <m:e>
                              <m:r>
                                <a:rPr lang="es-ES" sz="2400" b="0" i="1" dirty="0" smtClean="0">
                                  <a:solidFill>
                                    <a:srgbClr val="0070C0"/>
                                  </a:solidFill>
                                  <a:latin typeface="Cambria Math" panose="02040503050406030204" pitchFamily="18" charset="0"/>
                                </a:rPr>
                                <m:t>𝑤</m:t>
                              </m:r>
                            </m:e>
                          </m:acc>
                        </m:e>
                      </m:d>
                      <m:r>
                        <a:rPr lang="es-ES" sz="2400" b="0" i="1" dirty="0" smtClean="0">
                          <a:solidFill>
                            <a:srgbClr val="0070C0"/>
                          </a:solidFill>
                          <a:latin typeface="Cambria Math" panose="02040503050406030204" pitchFamily="18" charset="0"/>
                        </a:rPr>
                        <m:t>·</m:t>
                      </m:r>
                      <m:r>
                        <a:rPr lang="es-ES" sz="2400" b="0" i="1" dirty="0" smtClean="0">
                          <a:solidFill>
                            <a:srgbClr val="0070C0"/>
                          </a:solidFill>
                          <a:latin typeface="Cambria Math" panose="02040503050406030204" pitchFamily="18" charset="0"/>
                        </a:rPr>
                        <m:t>𝑐𝑜𝑠</m:t>
                      </m:r>
                      <m:r>
                        <a:rPr lang="es-ES" sz="2400" b="0" i="1" dirty="0" smtClean="0">
                          <a:solidFill>
                            <a:srgbClr val="0070C0"/>
                          </a:solidFill>
                          <a:latin typeface="Cambria Math" panose="02040503050406030204" pitchFamily="18" charset="0"/>
                        </a:rPr>
                        <m:t>𝛼</m:t>
                      </m:r>
                    </m:oMath>
                  </m:oMathPara>
                </a14:m>
                <a:endParaRPr lang="es-ES" sz="2200" dirty="0" smtClean="0">
                  <a:solidFill>
                    <a:srgbClr val="0070C0"/>
                  </a:solidFill>
                </a:endParaRPr>
              </a:p>
              <a:p>
                <a:pPr marL="457200" lvl="1" indent="0" algn="just">
                  <a:buNone/>
                </a:pPr>
                <a14:m>
                  <m:oMathPara xmlns:m="http://schemas.openxmlformats.org/officeDocument/2006/math">
                    <m:oMathParaPr>
                      <m:jc m:val="centerGroup"/>
                    </m:oMathParaPr>
                    <m:oMath xmlns:m="http://schemas.openxmlformats.org/officeDocument/2006/math">
                      <m:acc>
                        <m:accPr>
                          <m:chr m:val="⃗"/>
                          <m:ctrlPr>
                            <a:rPr lang="es-ES" sz="2400" i="1" dirty="0">
                              <a:solidFill>
                                <a:srgbClr val="FF0000"/>
                              </a:solidFill>
                              <a:latin typeface="Cambria Math" panose="02040503050406030204" pitchFamily="18" charset="0"/>
                            </a:rPr>
                          </m:ctrlPr>
                        </m:accPr>
                        <m:e>
                          <m:r>
                            <a:rPr lang="es-ES" sz="2400" i="1" dirty="0">
                              <a:solidFill>
                                <a:srgbClr val="FF0000"/>
                              </a:solidFill>
                              <a:latin typeface="Cambria Math" panose="02040503050406030204" pitchFamily="18" charset="0"/>
                            </a:rPr>
                            <m:t>𝑣</m:t>
                          </m:r>
                        </m:e>
                      </m:acc>
                      <m:r>
                        <a:rPr lang="es-ES" sz="2400" i="1" dirty="0">
                          <a:solidFill>
                            <a:srgbClr val="0070C0"/>
                          </a:solidFill>
                          <a:latin typeface="Cambria Math" panose="02040503050406030204" pitchFamily="18" charset="0"/>
                        </a:rPr>
                        <m:t>·</m:t>
                      </m:r>
                      <m:acc>
                        <m:accPr>
                          <m:chr m:val="⃗"/>
                          <m:ctrlPr>
                            <a:rPr lang="es-ES" sz="2400" i="1" dirty="0">
                              <a:solidFill>
                                <a:srgbClr val="00B050"/>
                              </a:solidFill>
                              <a:latin typeface="Cambria Math" panose="02040503050406030204" pitchFamily="18" charset="0"/>
                            </a:rPr>
                          </m:ctrlPr>
                        </m:accPr>
                        <m:e>
                          <m:r>
                            <a:rPr lang="es-ES" sz="2400" i="1" dirty="0">
                              <a:solidFill>
                                <a:srgbClr val="00B050"/>
                              </a:solidFill>
                              <a:latin typeface="Cambria Math" panose="02040503050406030204" pitchFamily="18" charset="0"/>
                            </a:rPr>
                            <m:t>𝑤</m:t>
                          </m:r>
                        </m:e>
                      </m:acc>
                      <m:r>
                        <a:rPr lang="es-ES" sz="2400" i="1" dirty="0" smtClean="0">
                          <a:solidFill>
                            <a:srgbClr val="0070C0"/>
                          </a:solidFill>
                          <a:latin typeface="Cambria Math" panose="02040503050406030204" pitchFamily="18" charset="0"/>
                        </a:rPr>
                        <m:t>=</m:t>
                      </m:r>
                      <m:rad>
                        <m:radPr>
                          <m:degHide m:val="on"/>
                          <m:ctrlPr>
                            <a:rPr lang="es-ES" sz="2400" b="0" i="1" dirty="0" smtClean="0">
                              <a:solidFill>
                                <a:srgbClr val="0070C0"/>
                              </a:solidFill>
                              <a:latin typeface="Cambria Math" panose="02040503050406030204" pitchFamily="18" charset="0"/>
                            </a:rPr>
                          </m:ctrlPr>
                        </m:radPr>
                        <m:deg/>
                        <m:e>
                          <m:sSup>
                            <m:sSupPr>
                              <m:ctrlPr>
                                <a:rPr lang="es-ES" sz="2400" b="0" i="1" dirty="0" smtClean="0">
                                  <a:solidFill>
                                    <a:srgbClr val="0070C0"/>
                                  </a:solidFill>
                                  <a:latin typeface="Cambria Math" panose="02040503050406030204" pitchFamily="18" charset="0"/>
                                </a:rPr>
                              </m:ctrlPr>
                            </m:sSupPr>
                            <m:e>
                              <m:r>
                                <a:rPr lang="es-ES" sz="2400" b="0" i="1" dirty="0" smtClean="0">
                                  <a:solidFill>
                                    <a:srgbClr val="0070C0"/>
                                  </a:solidFill>
                                  <a:latin typeface="Cambria Math" panose="02040503050406030204" pitchFamily="18" charset="0"/>
                                </a:rPr>
                                <m:t>3</m:t>
                              </m:r>
                            </m:e>
                            <m:sup>
                              <m:r>
                                <a:rPr lang="es-ES" sz="2400" b="0" i="1" dirty="0" smtClean="0">
                                  <a:solidFill>
                                    <a:srgbClr val="0070C0"/>
                                  </a:solidFill>
                                  <a:latin typeface="Cambria Math" panose="02040503050406030204" pitchFamily="18" charset="0"/>
                                </a:rPr>
                                <m:t>2</m:t>
                              </m:r>
                            </m:sup>
                          </m:sSup>
                          <m:r>
                            <a:rPr lang="es-ES" sz="2400" b="0" i="1" dirty="0" smtClean="0">
                              <a:solidFill>
                                <a:srgbClr val="0070C0"/>
                              </a:solidFill>
                              <a:latin typeface="Cambria Math" panose="02040503050406030204" pitchFamily="18" charset="0"/>
                            </a:rPr>
                            <m:t>+</m:t>
                          </m:r>
                          <m:sSup>
                            <m:sSupPr>
                              <m:ctrlPr>
                                <a:rPr lang="es-ES" sz="2400" b="0" i="1" dirty="0" smtClean="0">
                                  <a:solidFill>
                                    <a:srgbClr val="0070C0"/>
                                  </a:solidFill>
                                  <a:latin typeface="Cambria Math" panose="02040503050406030204" pitchFamily="18" charset="0"/>
                                </a:rPr>
                              </m:ctrlPr>
                            </m:sSupPr>
                            <m:e>
                              <m:r>
                                <a:rPr lang="es-ES" sz="2400" b="0" i="1" dirty="0" smtClean="0">
                                  <a:solidFill>
                                    <a:srgbClr val="0070C0"/>
                                  </a:solidFill>
                                  <a:latin typeface="Cambria Math" panose="02040503050406030204" pitchFamily="18" charset="0"/>
                                </a:rPr>
                                <m:t>4</m:t>
                              </m:r>
                            </m:e>
                            <m:sup>
                              <m:r>
                                <a:rPr lang="es-ES" sz="2400" b="0" i="1" dirty="0" smtClean="0">
                                  <a:solidFill>
                                    <a:srgbClr val="0070C0"/>
                                  </a:solidFill>
                                  <a:latin typeface="Cambria Math" panose="02040503050406030204" pitchFamily="18" charset="0"/>
                                </a:rPr>
                                <m:t>2</m:t>
                              </m:r>
                            </m:sup>
                          </m:sSup>
                        </m:e>
                      </m:rad>
                      <m:r>
                        <a:rPr lang="es-ES" sz="2400" i="1" dirty="0">
                          <a:solidFill>
                            <a:srgbClr val="0070C0"/>
                          </a:solidFill>
                          <a:latin typeface="Cambria Math" panose="02040503050406030204" pitchFamily="18" charset="0"/>
                        </a:rPr>
                        <m:t>·</m:t>
                      </m:r>
                      <m:rad>
                        <m:radPr>
                          <m:degHide m:val="on"/>
                          <m:ctrlPr>
                            <a:rPr lang="es-ES" sz="2400" b="0" i="1" dirty="0" smtClean="0">
                              <a:solidFill>
                                <a:srgbClr val="0070C0"/>
                              </a:solidFill>
                              <a:latin typeface="Cambria Math" panose="02040503050406030204" pitchFamily="18" charset="0"/>
                            </a:rPr>
                          </m:ctrlPr>
                        </m:radPr>
                        <m:deg/>
                        <m:e>
                          <m:sSup>
                            <m:sSupPr>
                              <m:ctrlPr>
                                <a:rPr lang="es-ES" sz="2400" b="0" i="1" dirty="0" smtClean="0">
                                  <a:solidFill>
                                    <a:srgbClr val="0070C0"/>
                                  </a:solidFill>
                                  <a:latin typeface="Cambria Math" panose="02040503050406030204" pitchFamily="18" charset="0"/>
                                </a:rPr>
                              </m:ctrlPr>
                            </m:sSupPr>
                            <m:e>
                              <m:r>
                                <a:rPr lang="es-ES" sz="2400" b="0" i="1" dirty="0" smtClean="0">
                                  <a:solidFill>
                                    <a:srgbClr val="0070C0"/>
                                  </a:solidFill>
                                  <a:latin typeface="Cambria Math" panose="02040503050406030204" pitchFamily="18" charset="0"/>
                                </a:rPr>
                                <m:t>1</m:t>
                              </m:r>
                            </m:e>
                            <m:sup>
                              <m:r>
                                <a:rPr lang="es-ES" sz="2400" b="0" i="1" dirty="0" smtClean="0">
                                  <a:solidFill>
                                    <a:srgbClr val="0070C0"/>
                                  </a:solidFill>
                                  <a:latin typeface="Cambria Math" panose="02040503050406030204" pitchFamily="18" charset="0"/>
                                </a:rPr>
                                <m:t>2</m:t>
                              </m:r>
                            </m:sup>
                          </m:sSup>
                          <m:r>
                            <a:rPr lang="es-ES" sz="2400" b="0" i="1" dirty="0" smtClean="0">
                              <a:solidFill>
                                <a:srgbClr val="0070C0"/>
                              </a:solidFill>
                              <a:latin typeface="Cambria Math" panose="02040503050406030204" pitchFamily="18" charset="0"/>
                            </a:rPr>
                            <m:t>+</m:t>
                          </m:r>
                          <m:sSup>
                            <m:sSupPr>
                              <m:ctrlPr>
                                <a:rPr lang="es-ES" sz="2400" b="0" i="1" dirty="0" smtClean="0">
                                  <a:solidFill>
                                    <a:srgbClr val="0070C0"/>
                                  </a:solidFill>
                                  <a:latin typeface="Cambria Math" panose="02040503050406030204" pitchFamily="18" charset="0"/>
                                </a:rPr>
                              </m:ctrlPr>
                            </m:sSupPr>
                            <m:e>
                              <m:r>
                                <a:rPr lang="es-ES" sz="2400" b="0" i="1" dirty="0" smtClean="0">
                                  <a:solidFill>
                                    <a:srgbClr val="0070C0"/>
                                  </a:solidFill>
                                  <a:latin typeface="Cambria Math" panose="02040503050406030204" pitchFamily="18" charset="0"/>
                                </a:rPr>
                                <m:t>2</m:t>
                              </m:r>
                            </m:e>
                            <m:sup>
                              <m:r>
                                <a:rPr lang="es-ES" sz="2400" b="0" i="1" dirty="0" smtClean="0">
                                  <a:solidFill>
                                    <a:srgbClr val="0070C0"/>
                                  </a:solidFill>
                                  <a:latin typeface="Cambria Math" panose="02040503050406030204" pitchFamily="18" charset="0"/>
                                </a:rPr>
                                <m:t>2</m:t>
                              </m:r>
                            </m:sup>
                          </m:sSup>
                        </m:e>
                      </m:rad>
                      <m:r>
                        <a:rPr lang="es-ES" sz="2400" i="1" dirty="0">
                          <a:solidFill>
                            <a:srgbClr val="0070C0"/>
                          </a:solidFill>
                          <a:latin typeface="Cambria Math" panose="02040503050406030204" pitchFamily="18" charset="0"/>
                        </a:rPr>
                        <m:t>·</m:t>
                      </m:r>
                      <m:r>
                        <a:rPr lang="es-ES" sz="2400" i="1" dirty="0">
                          <a:solidFill>
                            <a:srgbClr val="0070C0"/>
                          </a:solidFill>
                          <a:latin typeface="Cambria Math" panose="02040503050406030204" pitchFamily="18" charset="0"/>
                        </a:rPr>
                        <m:t>𝑐𝑜𝑠</m:t>
                      </m:r>
                      <m:r>
                        <a:rPr lang="es-ES" sz="2400" i="1" dirty="0">
                          <a:solidFill>
                            <a:srgbClr val="0070C0"/>
                          </a:solidFill>
                          <a:latin typeface="Cambria Math" panose="02040503050406030204" pitchFamily="18" charset="0"/>
                        </a:rPr>
                        <m:t>𝛼</m:t>
                      </m:r>
                      <m:r>
                        <a:rPr lang="es-ES" sz="2400" b="0" i="1" dirty="0" smtClean="0">
                          <a:solidFill>
                            <a:srgbClr val="0070C0"/>
                          </a:solidFill>
                          <a:latin typeface="Cambria Math" panose="02040503050406030204" pitchFamily="18" charset="0"/>
                        </a:rPr>
                        <m:t>=5</m:t>
                      </m:r>
                      <m:rad>
                        <m:radPr>
                          <m:degHide m:val="on"/>
                          <m:ctrlPr>
                            <a:rPr lang="es-ES" sz="2400" b="0" i="1" dirty="0" smtClean="0">
                              <a:solidFill>
                                <a:srgbClr val="0070C0"/>
                              </a:solidFill>
                              <a:latin typeface="Cambria Math" panose="02040503050406030204" pitchFamily="18" charset="0"/>
                            </a:rPr>
                          </m:ctrlPr>
                        </m:radPr>
                        <m:deg/>
                        <m:e>
                          <m:r>
                            <a:rPr lang="es-ES" sz="2400" b="0" i="1" dirty="0" smtClean="0">
                              <a:solidFill>
                                <a:srgbClr val="0070C0"/>
                              </a:solidFill>
                              <a:latin typeface="Cambria Math" panose="02040503050406030204" pitchFamily="18" charset="0"/>
                            </a:rPr>
                            <m:t>5</m:t>
                          </m:r>
                        </m:e>
                      </m:rad>
                      <m:r>
                        <a:rPr lang="es-ES" sz="2400" b="0" i="1" dirty="0" smtClean="0">
                          <a:solidFill>
                            <a:srgbClr val="0070C0"/>
                          </a:solidFill>
                          <a:latin typeface="Cambria Math" panose="02040503050406030204" pitchFamily="18" charset="0"/>
                        </a:rPr>
                        <m:t>𝑐𝑜𝑠</m:t>
                      </m:r>
                      <m:r>
                        <a:rPr lang="es-ES" sz="2400" b="0" i="1" dirty="0" smtClean="0">
                          <a:solidFill>
                            <a:srgbClr val="0070C0"/>
                          </a:solidFill>
                          <a:latin typeface="Cambria Math" panose="02040503050406030204" pitchFamily="18" charset="0"/>
                        </a:rPr>
                        <m:t>𝛼</m:t>
                      </m:r>
                    </m:oMath>
                  </m:oMathPara>
                </a14:m>
                <a:endParaRPr lang="es-ES" sz="2200" dirty="0" smtClean="0">
                  <a:solidFill>
                    <a:srgbClr val="0070C0"/>
                  </a:solidFill>
                </a:endParaRPr>
              </a:p>
              <a:p>
                <a:pPr marL="457200" lvl="1" indent="0" algn="just">
                  <a:buNone/>
                </a:pPr>
                <a:r>
                  <a:rPr lang="es-ES" sz="2200" dirty="0" smtClean="0">
                    <a:solidFill>
                      <a:srgbClr val="0070C0"/>
                    </a:solidFill>
                  </a:rPr>
                  <a:t>	¿Sabrías calcular qué ángulo forman?</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5582192" cy="4605142"/>
              </a:xfrm>
              <a:blipFill rotWithShape="0">
                <a:blip r:embed="rId3"/>
                <a:stretch>
                  <a:fillRect l="-2183" t="-2116" r="-3057" b="-661"/>
                </a:stretch>
              </a:blipFill>
            </p:spPr>
            <p:txBody>
              <a:bodyPr/>
              <a:lstStyle/>
              <a:p>
                <a:r>
                  <a:rPr lang="es-ES">
                    <a:noFill/>
                  </a:rPr>
                  <a:t> </a:t>
                </a:r>
              </a:p>
            </p:txBody>
          </p:sp>
        </mc:Fallback>
      </mc:AlternateContent>
      <p:pic>
        <p:nvPicPr>
          <p:cNvPr id="4" name="Imagen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26034" y="1725989"/>
            <a:ext cx="3317966" cy="4587935"/>
          </a:xfrm>
          <a:prstGeom prst="rect">
            <a:avLst/>
          </a:prstGeom>
        </p:spPr>
      </p:pic>
      <p:cxnSp>
        <p:nvCxnSpPr>
          <p:cNvPr id="5" name="Conector recto de flecha 4"/>
          <p:cNvCxnSpPr/>
          <p:nvPr/>
        </p:nvCxnSpPr>
        <p:spPr>
          <a:xfrm flipV="1">
            <a:off x="6644639" y="4018514"/>
            <a:ext cx="618310" cy="128501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p:cNvCxnSpPr/>
          <p:nvPr/>
        </p:nvCxnSpPr>
        <p:spPr>
          <a:xfrm flipV="1">
            <a:off x="6632940" y="2743200"/>
            <a:ext cx="1971129" cy="25603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Estrella de 7 puntas 6"/>
          <p:cNvSpPr/>
          <p:nvPr/>
        </p:nvSpPr>
        <p:spPr>
          <a:xfrm>
            <a:off x="7985761" y="0"/>
            <a:ext cx="1158240" cy="850815"/>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0+1</a:t>
            </a:r>
            <a:endParaRPr lang="es-ES" b="1" dirty="0">
              <a:solidFill>
                <a:schemeClr val="bg1"/>
              </a:solidFill>
            </a:endParaRPr>
          </a:p>
        </p:txBody>
      </p:sp>
      <p:pic>
        <p:nvPicPr>
          <p:cNvPr id="8"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184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additive="base">
                                        <p:cTn id="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anim calcmode="lin" valueType="num">
                                      <p:cBhvr additive="base">
                                        <p:cTn id="13"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 calcmode="lin" valueType="num">
                                      <p:cBhvr additive="base">
                                        <p:cTn id="1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5" end="5"/>
                                            </p:txEl>
                                          </p:spTgt>
                                        </p:tgtEl>
                                        <p:attrNameLst>
                                          <p:attrName>style.visibility</p:attrName>
                                        </p:attrNameLst>
                                      </p:cBhvr>
                                      <p:to>
                                        <p:strVal val="visible"/>
                                      </p:to>
                                    </p:set>
                                    <p:anim calcmode="lin" valueType="num">
                                      <p:cBhvr additive="base">
                                        <p:cTn id="25"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anim calcmode="lin" valueType="num">
                                      <p:cBhvr additive="base">
                                        <p:cTn id="31"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xEl>
                                              <p:pRg st="7" end="7"/>
                                            </p:txEl>
                                          </p:spTgt>
                                        </p:tgtEl>
                                        <p:attrNameLst>
                                          <p:attrName>style.visibility</p:attrName>
                                        </p:attrNameLst>
                                      </p:cBhvr>
                                      <p:to>
                                        <p:strVal val="visible"/>
                                      </p:to>
                                    </p:set>
                                    <p:anim calcmode="lin" valueType="num">
                                      <p:cBhvr additive="base">
                                        <p:cTn id="37"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txEl>
                                              <p:pRg st="7" end="7"/>
                                            </p:txEl>
                                          </p:spTgt>
                                        </p:tgtEl>
                                        <p:attrNameLst>
                                          <p:attrName>ppt_y</p:attrName>
                                        </p:attrNameLst>
                                      </p:cBhvr>
                                      <p:tavLst>
                                        <p:tav tm="0">
                                          <p:val>
                                            <p:strVal val="1+#ppt_h/2"/>
                                          </p:val>
                                        </p:tav>
                                        <p:tav tm="100000">
                                          <p:val>
                                            <p:strVal val="#ppt_y"/>
                                          </p:val>
                                        </p:tav>
                                      </p:tavLst>
                                    </p:anim>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1. Vector. definición</a:t>
            </a:r>
          </a:p>
        </p:txBody>
      </p:sp>
      <p:sp>
        <p:nvSpPr>
          <p:cNvPr id="3" name="Marcador de contenido 2"/>
          <p:cNvSpPr>
            <a:spLocks noGrp="1"/>
          </p:cNvSpPr>
          <p:nvPr>
            <p:ph idx="1"/>
          </p:nvPr>
        </p:nvSpPr>
        <p:spPr>
          <a:xfrm>
            <a:off x="444137" y="1483133"/>
            <a:ext cx="8447314" cy="2933770"/>
          </a:xfrm>
          <a:solidFill>
            <a:schemeClr val="tx1">
              <a:lumMod val="85000"/>
            </a:schemeClr>
          </a:solidFill>
        </p:spPr>
        <p:txBody>
          <a:bodyPr>
            <a:normAutofit fontScale="85000" lnSpcReduction="10000"/>
          </a:bodyPr>
          <a:lstStyle/>
          <a:p>
            <a:r>
              <a:rPr lang="es-ES" sz="2600" u="sng" dirty="0" smtClean="0">
                <a:solidFill>
                  <a:schemeClr val="bg1"/>
                </a:solidFill>
              </a:rPr>
              <a:t>Vectores. Definición</a:t>
            </a:r>
          </a:p>
          <a:p>
            <a:pPr lvl="1"/>
            <a:r>
              <a:rPr lang="es-ES" sz="2600" b="1" dirty="0" smtClean="0">
                <a:solidFill>
                  <a:schemeClr val="bg1"/>
                </a:solidFill>
              </a:rPr>
              <a:t>Magnitudes escalares</a:t>
            </a:r>
            <a:r>
              <a:rPr lang="es-ES" sz="2600" dirty="0" smtClean="0">
                <a:solidFill>
                  <a:schemeClr val="bg1"/>
                </a:solidFill>
              </a:rPr>
              <a:t>: un valor. </a:t>
            </a:r>
            <a:r>
              <a:rPr lang="es-ES" sz="2600" dirty="0" smtClean="0">
                <a:solidFill>
                  <a:srgbClr val="0070C0"/>
                </a:solidFill>
              </a:rPr>
              <a:t>El dinero que tienes, tu altura, tu peso, tu nota, etc.</a:t>
            </a:r>
          </a:p>
          <a:p>
            <a:pPr lvl="1"/>
            <a:r>
              <a:rPr lang="es-ES" sz="2600" b="1" dirty="0" smtClean="0">
                <a:solidFill>
                  <a:schemeClr val="bg1"/>
                </a:solidFill>
              </a:rPr>
              <a:t>Magnitudes vectoriales</a:t>
            </a:r>
            <a:r>
              <a:rPr lang="es-ES" sz="2600" dirty="0" smtClean="0">
                <a:solidFill>
                  <a:schemeClr val="bg1"/>
                </a:solidFill>
              </a:rPr>
              <a:t>: módulo, dirección y sentido. Además de la información numérica (la magnitud escalar), posee la información de la dirección y sentido. </a:t>
            </a:r>
            <a:r>
              <a:rPr lang="es-ES" sz="2600" dirty="0" smtClean="0">
                <a:solidFill>
                  <a:srgbClr val="0070C0"/>
                </a:solidFill>
              </a:rPr>
              <a:t>Por ejemplo, la fuerza aplicada. Además de ser de 300N, también interesa saber en qué dirección se aplica.</a:t>
            </a:r>
          </a:p>
          <a:p>
            <a:pPr lvl="1"/>
            <a:endParaRPr lang="es-ES" dirty="0"/>
          </a:p>
        </p:txBody>
      </p:sp>
      <p:pic>
        <p:nvPicPr>
          <p:cNvPr id="1028" name="Picture 4" descr="http://3.bp.blogspot.com/-TR6mC0pEUmE/Tjv5tESuH0I/AAAAAAAAAMg/Y_m-P0B2TME/s1600/vector+pelot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41808" y="4416903"/>
            <a:ext cx="3821983" cy="211554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7947494" y="2064924"/>
            <a:ext cx="538930" cy="861774"/>
          </a:xfrm>
          <a:prstGeom prst="rect">
            <a:avLst/>
          </a:prstGeom>
          <a:noFill/>
        </p:spPr>
        <p:txBody>
          <a:bodyPr wrap="none" rtlCol="0">
            <a:spAutoFit/>
          </a:bodyPr>
          <a:lstStyle/>
          <a:p>
            <a:r>
              <a:rPr lang="es-ES" sz="5000" dirty="0" smtClean="0">
                <a:solidFill>
                  <a:schemeClr val="bg1"/>
                </a:solidFill>
              </a:rPr>
              <a:t>3</a:t>
            </a:r>
            <a:endParaRPr lang="es-ES" sz="5000" dirty="0">
              <a:solidFill>
                <a:schemeClr val="bg1"/>
              </a:solidFill>
            </a:endParaRPr>
          </a:p>
        </p:txBody>
      </p:sp>
      <p:sp>
        <p:nvSpPr>
          <p:cNvPr id="6" name="CuadroTexto 5"/>
          <p:cNvSpPr txBox="1"/>
          <p:nvPr/>
        </p:nvSpPr>
        <p:spPr>
          <a:xfrm rot="4675228">
            <a:off x="476078" y="3094354"/>
            <a:ext cx="891591" cy="1631216"/>
          </a:xfrm>
          <a:prstGeom prst="rect">
            <a:avLst/>
          </a:prstGeom>
          <a:noFill/>
        </p:spPr>
        <p:txBody>
          <a:bodyPr wrap="none" rtlCol="0">
            <a:spAutoFit/>
          </a:bodyPr>
          <a:lstStyle/>
          <a:p>
            <a:r>
              <a:rPr lang="es-ES" sz="10000" dirty="0" smtClean="0">
                <a:solidFill>
                  <a:schemeClr val="bg1"/>
                </a:solidFill>
              </a:rPr>
              <a:t>3</a:t>
            </a:r>
            <a:endParaRPr lang="es-ES" sz="10000" dirty="0">
              <a:solidFill>
                <a:schemeClr val="bg1"/>
              </a:solidFill>
            </a:endParaRPr>
          </a:p>
        </p:txBody>
      </p:sp>
      <p:sp>
        <p:nvSpPr>
          <p:cNvPr id="7" name="CuadroTexto 6"/>
          <p:cNvSpPr txBox="1"/>
          <p:nvPr/>
        </p:nvSpPr>
        <p:spPr>
          <a:xfrm rot="8634622">
            <a:off x="7024393" y="-332520"/>
            <a:ext cx="396262" cy="1323439"/>
          </a:xfrm>
          <a:prstGeom prst="rect">
            <a:avLst/>
          </a:prstGeom>
          <a:noFill/>
        </p:spPr>
        <p:txBody>
          <a:bodyPr wrap="none" rtlCol="0">
            <a:spAutoFit/>
          </a:bodyPr>
          <a:lstStyle/>
          <a:p>
            <a:r>
              <a:rPr lang="es-ES" sz="3000" dirty="0" smtClean="0">
                <a:solidFill>
                  <a:schemeClr val="bg1"/>
                </a:solidFill>
              </a:rPr>
              <a:t>3</a:t>
            </a:r>
          </a:p>
          <a:p>
            <a:endParaRPr lang="es-ES" sz="5000" dirty="0">
              <a:solidFill>
                <a:schemeClr val="bg1"/>
              </a:solidFill>
            </a:endParaRPr>
          </a:p>
        </p:txBody>
      </p:sp>
      <p:sp>
        <p:nvSpPr>
          <p:cNvPr id="8" name="CuadroTexto 7"/>
          <p:cNvSpPr txBox="1"/>
          <p:nvPr/>
        </p:nvSpPr>
        <p:spPr>
          <a:xfrm rot="13457689">
            <a:off x="6568527" y="5033120"/>
            <a:ext cx="1100009" cy="1323439"/>
          </a:xfrm>
          <a:prstGeom prst="rect">
            <a:avLst/>
          </a:prstGeom>
          <a:noFill/>
        </p:spPr>
        <p:txBody>
          <a:bodyPr wrap="square" rtlCol="0">
            <a:spAutoFit/>
          </a:bodyPr>
          <a:lstStyle/>
          <a:p>
            <a:r>
              <a:rPr lang="es-ES" sz="8000" dirty="0" smtClean="0">
                <a:solidFill>
                  <a:schemeClr val="bg1"/>
                </a:solidFill>
              </a:rPr>
              <a:t>3</a:t>
            </a:r>
            <a:endParaRPr lang="es-ES" sz="8000" dirty="0">
              <a:solidFill>
                <a:schemeClr val="bg1"/>
              </a:solidFill>
            </a:endParaRPr>
          </a:p>
        </p:txBody>
      </p:sp>
      <p:cxnSp>
        <p:nvCxnSpPr>
          <p:cNvPr id="9" name="Conector recto de flecha 8"/>
          <p:cNvCxnSpPr/>
          <p:nvPr/>
        </p:nvCxnSpPr>
        <p:spPr>
          <a:xfrm flipV="1">
            <a:off x="2055223" y="3500846"/>
            <a:ext cx="1506583" cy="496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V="1">
            <a:off x="5611948" y="1520460"/>
            <a:ext cx="1506583" cy="496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V="1">
            <a:off x="6713808" y="4516569"/>
            <a:ext cx="1506583" cy="496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H="1" flipV="1">
            <a:off x="4667794" y="3494814"/>
            <a:ext cx="354454" cy="77487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H="1" flipV="1">
            <a:off x="5837272" y="669725"/>
            <a:ext cx="354454" cy="77487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a:off x="1140276" y="3786129"/>
            <a:ext cx="365692" cy="210196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1477149" y="3786129"/>
            <a:ext cx="352545" cy="210196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8465626" y="2253018"/>
            <a:ext cx="352545" cy="210196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Estrella de 7 puntas 17"/>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8</a:t>
            </a:r>
            <a:endParaRPr lang="es-ES" b="1" dirty="0">
              <a:solidFill>
                <a:schemeClr val="bg1"/>
              </a:solidFill>
            </a:endParaRPr>
          </a:p>
        </p:txBody>
      </p:sp>
      <p:pic>
        <p:nvPicPr>
          <p:cNvPr id="20" name="Picture 2" descr="Resultado de imagen de death not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0154" y="1297577"/>
            <a:ext cx="1601297" cy="89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5545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par>
                                <p:cTn id="14" presetID="21"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par>
                                <p:cTn id="23" presetID="21" presetClass="entr" presetSubtype="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2000"/>
                                        <p:tgtEl>
                                          <p:spTgt spid="19"/>
                                        </p:tgtEl>
                                      </p:cBhvr>
                                    </p:animEffect>
                                  </p:childTnLst>
                                </p:cTn>
                              </p:par>
                              <p:par>
                                <p:cTn id="26" presetID="21" presetClass="entr" presetSubtype="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heel(1)">
                                      <p:cBhvr>
                                        <p:cTn id="28" dur="2000"/>
                                        <p:tgtEl>
                                          <p:spTgt spid="22"/>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21" presetClass="entr" presetSubtype="1"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82880" y="228115"/>
                <a:ext cx="7785463" cy="6131496"/>
              </a:xfrm>
              <a:solidFill>
                <a:schemeClr val="tx1">
                  <a:lumMod val="95000"/>
                </a:schemeClr>
              </a:solidFill>
            </p:spPr>
            <p:txBody>
              <a:bodyPr>
                <a:normAutofit fontScale="92500" lnSpcReduction="20000"/>
              </a:bodyPr>
              <a:lstStyle/>
              <a:p>
                <a:pPr algn="just"/>
                <a:r>
                  <a:rPr lang="es-ES" sz="2000" b="1" u="sng" dirty="0" smtClean="0">
                    <a:solidFill>
                      <a:schemeClr val="bg1"/>
                    </a:solidFill>
                  </a:rPr>
                  <a:t>Ejercicios</a:t>
                </a:r>
              </a:p>
              <a:p>
                <a:pPr marL="457200" indent="-457200" algn="just">
                  <a:buAutoNum type="arabicPeriod"/>
                </a:pPr>
                <a:r>
                  <a:rPr lang="es-ES" sz="2000" dirty="0" smtClean="0">
                    <a:solidFill>
                      <a:schemeClr val="bg1"/>
                    </a:solidFill>
                  </a:rPr>
                  <a:t>Calcula el producto escalar de los siguientes vectores. Calcula en los tres primeros el ángulo que forman:</a:t>
                </a:r>
              </a:p>
              <a:p>
                <a:pPr marL="0" indent="0" algn="just">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2000" i="1" smtClean="0">
                              <a:solidFill>
                                <a:schemeClr val="bg1"/>
                              </a:solidFill>
                              <a:latin typeface="Cambria Math" panose="02040503050406030204" pitchFamily="18" charset="0"/>
                            </a:rPr>
                          </m:ctrlPr>
                        </m:mPr>
                        <m:mr>
                          <m:e>
                            <m:r>
                              <m:rPr>
                                <m:brk m:alnAt="7"/>
                              </m:rPr>
                              <a:rPr lang="es-ES" sz="2000" b="0" i="1" smtClean="0">
                                <a:solidFill>
                                  <a:schemeClr val="bg1"/>
                                </a:solidFill>
                                <a:latin typeface="Cambria Math" panose="02040503050406030204" pitchFamily="18" charset="0"/>
                              </a:rPr>
                              <m:t>𝑎</m:t>
                            </m:r>
                            <m:r>
                              <a:rPr lang="es-ES" sz="2000" b="0" i="1" smtClean="0">
                                <a:solidFill>
                                  <a:schemeClr val="bg1"/>
                                </a:solidFill>
                                <a:latin typeface="Cambria Math" panose="02040503050406030204" pitchFamily="18" charset="0"/>
                              </a:rPr>
                              <m:t>) </m:t>
                            </m:r>
                            <m:acc>
                              <m:accPr>
                                <m:chr m:val="⃗"/>
                                <m:ctrlPr>
                                  <a:rPr lang="es-ES" sz="2000" b="0" i="1" smtClean="0">
                                    <a:solidFill>
                                      <a:schemeClr val="bg1"/>
                                    </a:solidFill>
                                    <a:latin typeface="Cambria Math" panose="02040503050406030204" pitchFamily="18" charset="0"/>
                                  </a:rPr>
                                </m:ctrlPr>
                              </m:accPr>
                              <m:e>
                                <m:r>
                                  <m:rPr>
                                    <m:brk m:alnAt="7"/>
                                  </m:rPr>
                                  <a:rPr lang="es-ES" sz="2000" b="0" i="1" smtClean="0">
                                    <a:solidFill>
                                      <a:schemeClr val="bg1"/>
                                    </a:solidFill>
                                    <a:latin typeface="Cambria Math" panose="02040503050406030204" pitchFamily="18" charset="0"/>
                                  </a:rPr>
                                  <m:t>𝑢</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1,5</m:t>
                                </m:r>
                              </m:e>
                            </m:d>
                            <m:r>
                              <a:rPr lang="es-ES" sz="2000" b="0" i="1" dirty="0" smtClean="0">
                                <a:solidFill>
                                  <a:schemeClr val="bg1"/>
                                </a:solidFill>
                                <a:latin typeface="Cambria Math" panose="02040503050406030204" pitchFamily="18" charset="0"/>
                              </a:rPr>
                              <m:t>;</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2,3</m:t>
                                </m:r>
                              </m:e>
                            </m:d>
                          </m:e>
                          <m:e/>
                          <m:e>
                            <m:r>
                              <a:rPr lang="es-ES" sz="2000" b="0" i="1" smtClean="0">
                                <a:solidFill>
                                  <a:schemeClr val="bg1"/>
                                </a:solidFill>
                                <a:latin typeface="Cambria Math" panose="02040503050406030204" pitchFamily="18" charset="0"/>
                              </a:rPr>
                              <m:t>𝑏</m:t>
                            </m:r>
                            <m:r>
                              <a:rPr lang="es-ES" sz="2000" b="0" i="1" smtClean="0">
                                <a:solidFill>
                                  <a:schemeClr val="bg1"/>
                                </a:solidFill>
                                <a:latin typeface="Cambria Math" panose="02040503050406030204" pitchFamily="18" charset="0"/>
                              </a:rPr>
                              <m:t>) </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𝑢</m:t>
                                </m:r>
                              </m:e>
                            </m:acc>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1,−6</m:t>
                                </m:r>
                              </m:e>
                            </m:d>
                            <m:r>
                              <a:rPr lang="es-ES" sz="2000" b="0" i="1" smtClean="0">
                                <a:solidFill>
                                  <a:schemeClr val="bg1"/>
                                </a:solidFill>
                                <a:latin typeface="Cambria Math" panose="02040503050406030204" pitchFamily="18" charset="0"/>
                              </a:rPr>
                              <m:t>;</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2,4</m:t>
                                </m:r>
                              </m:e>
                            </m:d>
                          </m:e>
                        </m:mr>
                        <m:mr>
                          <m:e/>
                          <m:e/>
                          <m:e/>
                        </m:mr>
                        <m:mr>
                          <m:e>
                            <m:r>
                              <a:rPr lang="es-ES" sz="2000" b="0" i="1" smtClean="0">
                                <a:solidFill>
                                  <a:schemeClr val="bg1"/>
                                </a:solidFill>
                                <a:latin typeface="Cambria Math" panose="02040503050406030204" pitchFamily="18" charset="0"/>
                              </a:rPr>
                              <m:t>𝑐</m:t>
                            </m:r>
                            <m:r>
                              <a:rPr lang="es-ES" sz="2000" b="0" i="1" smtClean="0">
                                <a:solidFill>
                                  <a:schemeClr val="bg1"/>
                                </a:solidFill>
                                <a:latin typeface="Cambria Math" panose="02040503050406030204" pitchFamily="18" charset="0"/>
                              </a:rPr>
                              <m:t>) </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𝑢</m:t>
                                </m:r>
                              </m:e>
                            </m:acc>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1,4</m:t>
                                </m:r>
                              </m:e>
                            </m:d>
                            <m:r>
                              <a:rPr lang="es-ES" sz="2000" b="0" i="1" smtClean="0">
                                <a:solidFill>
                                  <a:schemeClr val="bg1"/>
                                </a:solidFill>
                                <a:latin typeface="Cambria Math" panose="02040503050406030204" pitchFamily="18" charset="0"/>
                              </a:rPr>
                              <m:t>;</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8,−2</m:t>
                                </m:r>
                              </m:e>
                            </m:d>
                          </m:e>
                          <m:e/>
                          <m:e>
                            <m:r>
                              <a:rPr lang="es-ES" sz="2000" b="0" i="1" smtClean="0">
                                <a:solidFill>
                                  <a:schemeClr val="bg1"/>
                                </a:solidFill>
                                <a:latin typeface="Cambria Math" panose="02040503050406030204" pitchFamily="18" charset="0"/>
                              </a:rPr>
                              <m:t>𝑐</m:t>
                            </m:r>
                            <m:r>
                              <a:rPr lang="es-ES" sz="2000" b="0" i="1" smtClean="0">
                                <a:solidFill>
                                  <a:schemeClr val="bg1"/>
                                </a:solidFill>
                                <a:latin typeface="Cambria Math" panose="02040503050406030204" pitchFamily="18" charset="0"/>
                              </a:rPr>
                              <m:t>) </m:t>
                            </m:r>
                            <m:d>
                              <m:dPr>
                                <m:begChr m:val="|"/>
                                <m:endChr m:val="|"/>
                                <m:ctrlPr>
                                  <a:rPr lang="es-ES" sz="2000" b="0" i="1" smtClean="0">
                                    <a:solidFill>
                                      <a:schemeClr val="bg1"/>
                                    </a:solidFill>
                                    <a:latin typeface="Cambria Math" panose="02040503050406030204" pitchFamily="18" charset="0"/>
                                  </a:rPr>
                                </m:ctrlPr>
                              </m:dPr>
                              <m:e>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𝑢</m:t>
                                    </m:r>
                                  </m:e>
                                </m:acc>
                              </m:e>
                            </m:d>
                            <m:r>
                              <a:rPr lang="es-ES" sz="2000" b="0" i="1" smtClean="0">
                                <a:solidFill>
                                  <a:schemeClr val="bg1"/>
                                </a:solidFill>
                                <a:latin typeface="Cambria Math" panose="02040503050406030204" pitchFamily="18" charset="0"/>
                              </a:rPr>
                              <m:t>=2</m:t>
                            </m:r>
                            <m:d>
                              <m:dPr>
                                <m:begChr m:val="|"/>
                                <m:endChr m:val="|"/>
                                <m:ctrlPr>
                                  <a:rPr lang="es-ES" sz="2000" b="0" i="1" smtClean="0">
                                    <a:solidFill>
                                      <a:schemeClr val="bg1"/>
                                    </a:solidFill>
                                    <a:latin typeface="Cambria Math" panose="02040503050406030204" pitchFamily="18" charset="0"/>
                                  </a:rPr>
                                </m:ctrlPr>
                              </m:dPr>
                              <m:e>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e>
                            </m:d>
                            <m:r>
                              <a:rPr lang="es-ES" sz="2000" b="0" i="1" smtClean="0">
                                <a:solidFill>
                                  <a:schemeClr val="bg1"/>
                                </a:solidFill>
                                <a:latin typeface="Cambria Math" panose="02040503050406030204" pitchFamily="18" charset="0"/>
                              </a:rPr>
                              <m:t>=4;</m:t>
                            </m:r>
                            <m:r>
                              <a:rPr lang="es-ES" sz="2000" b="0" i="1" smtClean="0">
                                <a:solidFill>
                                  <a:schemeClr val="bg1"/>
                                </a:solidFill>
                                <a:latin typeface="Cambria Math" panose="02040503050406030204" pitchFamily="18" charset="0"/>
                              </a:rPr>
                              <m:t>𝛼</m:t>
                            </m:r>
                            <m:r>
                              <a:rPr lang="es-ES" sz="2000" b="0" i="1" smtClean="0">
                                <a:solidFill>
                                  <a:schemeClr val="bg1"/>
                                </a:solidFill>
                                <a:latin typeface="Cambria Math" panose="02040503050406030204" pitchFamily="18" charset="0"/>
                              </a:rPr>
                              <m:t>=60°</m:t>
                            </m:r>
                          </m:e>
                        </m:mr>
                      </m:m>
                    </m:oMath>
                  </m:oMathPara>
                </a14:m>
                <a:endParaRPr lang="es-ES" sz="2000" dirty="0" smtClean="0">
                  <a:solidFill>
                    <a:schemeClr val="bg1"/>
                  </a:solidFill>
                </a:endParaRPr>
              </a:p>
              <a:p>
                <a:pPr marL="0" indent="0" algn="just">
                  <a:buNone/>
                </a:pPr>
                <a:r>
                  <a:rPr lang="es-ES" sz="2000" dirty="0" smtClean="0">
                    <a:solidFill>
                      <a:schemeClr val="bg1"/>
                    </a:solidFill>
                  </a:rPr>
                  <a:t>2. La gravedad es una fuerza que viene dada por </a:t>
                </a:r>
                <a14:m>
                  <m:oMath xmlns:m="http://schemas.openxmlformats.org/officeDocument/2006/math">
                    <m:acc>
                      <m:accPr>
                        <m:chr m:val="⃗"/>
                        <m:ctrlPr>
                          <a:rPr lang="es-ES" sz="2000" b="0" i="1" smtClean="0">
                            <a:solidFill>
                              <a:schemeClr val="bg1"/>
                            </a:solidFill>
                            <a:latin typeface="Cambria Math" panose="02040503050406030204" pitchFamily="18" charset="0"/>
                          </a:rPr>
                        </m:ctrlPr>
                      </m:accPr>
                      <m:e>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𝐹</m:t>
                            </m:r>
                          </m:e>
                          <m:sub>
                            <m:r>
                              <a:rPr lang="es-ES" sz="2000" b="0" i="1" smtClean="0">
                                <a:solidFill>
                                  <a:schemeClr val="bg1"/>
                                </a:solidFill>
                                <a:latin typeface="Cambria Math" panose="02040503050406030204" pitchFamily="18" charset="0"/>
                              </a:rPr>
                              <m:t>𝑔</m:t>
                            </m:r>
                          </m:sub>
                        </m:sSub>
                      </m:e>
                    </m:acc>
                    <m:r>
                      <a:rPr lang="es-ES" sz="2000" b="0" i="1" dirty="0" smtClean="0">
                        <a:solidFill>
                          <a:schemeClr val="bg1"/>
                        </a:solidFill>
                        <a:latin typeface="Cambria Math" panose="02040503050406030204" pitchFamily="18" charset="0"/>
                      </a:rPr>
                      <m:t>=</m:t>
                    </m:r>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0,−</m:t>
                        </m:r>
                        <m:r>
                          <a:rPr lang="es-ES" sz="2000" b="0" i="1" dirty="0" smtClean="0">
                            <a:solidFill>
                              <a:schemeClr val="bg1"/>
                            </a:solidFill>
                            <a:latin typeface="Cambria Math" panose="02040503050406030204" pitchFamily="18" charset="0"/>
                          </a:rPr>
                          <m:t>𝑚𝑔</m:t>
                        </m:r>
                      </m:e>
                    </m:d>
                  </m:oMath>
                </a14:m>
                <a:r>
                  <a:rPr lang="es-ES" sz="2000" dirty="0" smtClean="0">
                    <a:solidFill>
                      <a:schemeClr val="bg1"/>
                    </a:solidFill>
                  </a:rPr>
                  <a:t>. El trabajo es una magnitud que mide la energía que se produce al aplicar la fuerza sobre un objeto y desplazarlo, según la expresión:</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𝑊</m:t>
                      </m:r>
                      <m:r>
                        <a:rPr lang="es-ES" sz="2000" b="0" i="1" smtClean="0">
                          <a:solidFill>
                            <a:schemeClr val="bg1"/>
                          </a:solidFill>
                          <a:latin typeface="Cambria Math" panose="02040503050406030204" pitchFamily="18" charset="0"/>
                        </a:rPr>
                        <m:t>=</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𝐹</m:t>
                          </m:r>
                        </m:e>
                      </m:acc>
                      <m:r>
                        <a:rPr lang="es-ES" sz="2000" b="0" i="1" dirty="0" smtClean="0">
                          <a:solidFill>
                            <a:schemeClr val="bg1"/>
                          </a:solidFill>
                          <a:latin typeface="Cambria Math" panose="02040503050406030204" pitchFamily="18" charset="0"/>
                        </a:rPr>
                        <m:t>·</m:t>
                      </m:r>
                      <m:r>
                        <m:rPr>
                          <m:sty m:val="p"/>
                        </m:rPr>
                        <a:rPr lang="es-ES" sz="2000" b="0" i="0" dirty="0" smtClean="0">
                          <a:solidFill>
                            <a:schemeClr val="bg1"/>
                          </a:solidFill>
                          <a:latin typeface="Cambria Math" panose="02040503050406030204" pitchFamily="18" charset="0"/>
                        </a:rPr>
                        <m:t>Δ</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𝑥</m:t>
                          </m:r>
                        </m:e>
                      </m:acc>
                    </m:oMath>
                  </m:oMathPara>
                </a14:m>
                <a:endParaRPr lang="es-ES" sz="2000" dirty="0" smtClean="0">
                  <a:solidFill>
                    <a:schemeClr val="bg1"/>
                  </a:solidFill>
                </a:endParaRPr>
              </a:p>
              <a:p>
                <a:pPr marL="0" indent="0" algn="just">
                  <a:buNone/>
                </a:pPr>
                <a:r>
                  <a:rPr lang="es-ES" sz="2000" dirty="0" smtClean="0">
                    <a:solidFill>
                      <a:schemeClr val="bg1"/>
                    </a:solidFill>
                  </a:rPr>
                  <a:t>Supóngase un objeto de 2kg, bajo la gravedad de la Tierra (</a:t>
                </a:r>
                <a14:m>
                  <m:oMath xmlns:m="http://schemas.openxmlformats.org/officeDocument/2006/math">
                    <m:r>
                      <a:rPr lang="es-ES" sz="2000" b="0" i="1" smtClean="0">
                        <a:solidFill>
                          <a:schemeClr val="bg1"/>
                        </a:solidFill>
                        <a:latin typeface="Cambria Math" panose="02040503050406030204" pitchFamily="18" charset="0"/>
                      </a:rPr>
                      <m:t>𝑔</m:t>
                    </m:r>
                    <m:r>
                      <a:rPr lang="es-ES" sz="2000" b="0" i="1" smtClean="0">
                        <a:solidFill>
                          <a:schemeClr val="bg1"/>
                        </a:solidFill>
                        <a:latin typeface="Cambria Math" panose="02040503050406030204" pitchFamily="18" charset="0"/>
                      </a:rPr>
                      <m:t>=9.81 </m:t>
                    </m:r>
                    <m:r>
                      <a:rPr lang="es-ES" sz="2000" b="0" i="1" smtClean="0">
                        <a:solidFill>
                          <a:schemeClr val="bg1"/>
                        </a:solidFill>
                        <a:latin typeface="Cambria Math" panose="02040503050406030204" pitchFamily="18" charset="0"/>
                      </a:rPr>
                      <m:t>𝑚</m:t>
                    </m:r>
                    <m:r>
                      <a:rPr lang="es-ES" sz="2000" b="0" i="1" smtClean="0">
                        <a:solidFill>
                          <a:schemeClr val="bg1"/>
                        </a:solidFill>
                        <a:latin typeface="Cambria Math" panose="02040503050406030204" pitchFamily="18" charset="0"/>
                      </a:rPr>
                      <m:t>/</m:t>
                    </m:r>
                    <m:sSup>
                      <m:sSupPr>
                        <m:ctrlPr>
                          <a:rPr lang="es-ES" sz="2000" b="0" i="1" smtClean="0">
                            <a:solidFill>
                              <a:schemeClr val="bg1"/>
                            </a:solidFill>
                            <a:latin typeface="Cambria Math" panose="02040503050406030204" pitchFamily="18" charset="0"/>
                          </a:rPr>
                        </m:ctrlPr>
                      </m:sSupPr>
                      <m:e>
                        <m:r>
                          <a:rPr lang="es-ES" sz="2000" b="0" i="1" smtClean="0">
                            <a:solidFill>
                              <a:schemeClr val="bg1"/>
                            </a:solidFill>
                            <a:latin typeface="Cambria Math" panose="02040503050406030204" pitchFamily="18" charset="0"/>
                          </a:rPr>
                          <m:t>𝑠</m:t>
                        </m:r>
                      </m:e>
                      <m:sup>
                        <m:r>
                          <a:rPr lang="es-ES" sz="2000" b="0" i="1" smtClean="0">
                            <a:solidFill>
                              <a:schemeClr val="bg1"/>
                            </a:solidFill>
                            <a:latin typeface="Cambria Math" panose="02040503050406030204" pitchFamily="18" charset="0"/>
                          </a:rPr>
                          <m:t>2</m:t>
                        </m:r>
                      </m:sup>
                    </m:sSup>
                  </m:oMath>
                </a14:m>
                <a:r>
                  <a:rPr lang="es-ES" sz="2000" dirty="0" smtClean="0">
                    <a:solidFill>
                      <a:schemeClr val="bg1"/>
                    </a:solidFill>
                  </a:rPr>
                  <a:t>, pero usa </a:t>
                </a:r>
                <a14:m>
                  <m:oMath xmlns:m="http://schemas.openxmlformats.org/officeDocument/2006/math">
                    <m:r>
                      <a:rPr lang="es-ES" sz="2000" b="0" i="1" dirty="0" smtClean="0">
                        <a:solidFill>
                          <a:schemeClr val="bg1"/>
                        </a:solidFill>
                        <a:latin typeface="Cambria Math" panose="02040503050406030204" pitchFamily="18" charset="0"/>
                      </a:rPr>
                      <m:t>𝑔</m:t>
                    </m:r>
                    <m:r>
                      <a:rPr lang="es-ES" sz="2000" b="0" i="1" dirty="0" smtClean="0">
                        <a:solidFill>
                          <a:schemeClr val="bg1"/>
                        </a:solidFill>
                        <a:latin typeface="Cambria Math" panose="02040503050406030204" pitchFamily="18" charset="0"/>
                        <a:ea typeface="Cambria Math" panose="02040503050406030204" pitchFamily="18" charset="0"/>
                      </a:rPr>
                      <m:t>≅10</m:t>
                    </m:r>
                    <m:r>
                      <a:rPr lang="es-ES" sz="2000" b="0" i="1" dirty="0" smtClean="0">
                        <a:solidFill>
                          <a:schemeClr val="bg1"/>
                        </a:solidFill>
                        <a:latin typeface="Cambria Math" panose="02040503050406030204" pitchFamily="18" charset="0"/>
                        <a:ea typeface="Cambria Math" panose="02040503050406030204" pitchFamily="18" charset="0"/>
                      </a:rPr>
                      <m:t>𝑚</m:t>
                    </m:r>
                    <m:r>
                      <a:rPr lang="es-ES" sz="2000" b="0" i="1" dirty="0" smtClean="0">
                        <a:solidFill>
                          <a:schemeClr val="bg1"/>
                        </a:solidFill>
                        <a:latin typeface="Cambria Math" panose="02040503050406030204" pitchFamily="18" charset="0"/>
                        <a:ea typeface="Cambria Math" panose="02040503050406030204" pitchFamily="18" charset="0"/>
                      </a:rPr>
                      <m:t>/</m:t>
                    </m:r>
                    <m:sSup>
                      <m:sSupPr>
                        <m:ctrlPr>
                          <a:rPr lang="es-ES" sz="2000" b="0" i="1" dirty="0" smtClean="0">
                            <a:solidFill>
                              <a:schemeClr val="bg1"/>
                            </a:solidFill>
                            <a:latin typeface="Cambria Math" panose="02040503050406030204" pitchFamily="18" charset="0"/>
                            <a:ea typeface="Cambria Math" panose="02040503050406030204" pitchFamily="18" charset="0"/>
                          </a:rPr>
                        </m:ctrlPr>
                      </m:sSupPr>
                      <m:e>
                        <m:r>
                          <a:rPr lang="es-ES" sz="2000" b="0" i="1" dirty="0" smtClean="0">
                            <a:solidFill>
                              <a:schemeClr val="bg1"/>
                            </a:solidFill>
                            <a:latin typeface="Cambria Math" panose="02040503050406030204" pitchFamily="18" charset="0"/>
                            <a:ea typeface="Cambria Math" panose="02040503050406030204" pitchFamily="18" charset="0"/>
                          </a:rPr>
                          <m:t>𝑠</m:t>
                        </m:r>
                      </m:e>
                      <m:sup>
                        <m:r>
                          <a:rPr lang="es-ES" sz="2000" b="0" i="1" dirty="0" smtClean="0">
                            <a:solidFill>
                              <a:schemeClr val="bg1"/>
                            </a:solidFill>
                            <a:latin typeface="Cambria Math" panose="02040503050406030204" pitchFamily="18" charset="0"/>
                            <a:ea typeface="Cambria Math" panose="02040503050406030204" pitchFamily="18" charset="0"/>
                          </a:rPr>
                          <m:t>2</m:t>
                        </m:r>
                      </m:sup>
                    </m:sSup>
                  </m:oMath>
                </a14:m>
                <a:r>
                  <a:rPr lang="es-ES" sz="2000" dirty="0" smtClean="0">
                    <a:solidFill>
                      <a:schemeClr val="bg1"/>
                    </a:solidFill>
                  </a:rPr>
                  <a:t>). Determina el trabajo realizado en las siguientes situaciones:</a:t>
                </a:r>
              </a:p>
              <a:p>
                <a:pPr marL="0" indent="0" algn="just">
                  <a:buNone/>
                </a:pPr>
                <a14:m>
                  <m:oMathPara xmlns:m="http://schemas.openxmlformats.org/officeDocument/2006/math">
                    <m:oMathParaPr>
                      <m:jc m:val="centerGroup"/>
                    </m:oMathParaPr>
                    <m:oMath xmlns:m="http://schemas.openxmlformats.org/officeDocument/2006/math">
                      <m:m>
                        <m:mPr>
                          <m:mcs>
                            <m:mc>
                              <m:mcPr>
                                <m:count m:val="5"/>
                                <m:mcJc m:val="center"/>
                              </m:mcPr>
                            </m:mc>
                          </m:mcs>
                          <m:ctrlPr>
                            <a:rPr lang="es-ES" sz="2000" b="0" i="1" smtClean="0">
                              <a:solidFill>
                                <a:schemeClr val="bg1"/>
                              </a:solidFill>
                              <a:latin typeface="Cambria Math" panose="02040503050406030204" pitchFamily="18" charset="0"/>
                            </a:rPr>
                          </m:ctrlPr>
                        </m:mPr>
                        <m:mr>
                          <m:e>
                            <m:r>
                              <m:rPr>
                                <m:brk m:alnAt="7"/>
                              </m:rPr>
                              <a:rPr lang="es-ES" sz="2000" b="0" i="1" smtClean="0">
                                <a:solidFill>
                                  <a:schemeClr val="bg1"/>
                                </a:solidFill>
                                <a:latin typeface="Cambria Math" panose="02040503050406030204" pitchFamily="18" charset="0"/>
                              </a:rPr>
                              <m:t>𝑎</m:t>
                            </m:r>
                            <m:r>
                              <a:rPr lang="es-ES" sz="2000" b="0" i="1"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Δ</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𝑥</m:t>
                                </m:r>
                              </m:e>
                            </m:acc>
                            <m:r>
                              <m:rPr>
                                <m:brk m:alnAt="7"/>
                              </m:rP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3,0</m:t>
                                </m:r>
                              </m:e>
                            </m:d>
                          </m:e>
                          <m:e/>
                          <m:e>
                            <m:r>
                              <a:rPr lang="es-ES" sz="2000" b="0" i="1" smtClean="0">
                                <a:solidFill>
                                  <a:schemeClr val="bg1"/>
                                </a:solidFill>
                                <a:latin typeface="Cambria Math" panose="02040503050406030204" pitchFamily="18" charset="0"/>
                              </a:rPr>
                              <m:t>𝑏</m:t>
                            </m:r>
                            <m:r>
                              <a:rPr lang="es-ES" sz="2000" b="0" i="1" smtClean="0">
                                <a:solidFill>
                                  <a:schemeClr val="bg1"/>
                                </a:solidFill>
                                <a:latin typeface="Cambria Math" panose="02040503050406030204" pitchFamily="18" charset="0"/>
                              </a:rPr>
                              <m:t>)</m:t>
                            </m:r>
                            <m:r>
                              <m:rPr>
                                <m:sty m:val="p"/>
                              </m:rPr>
                              <a:rPr lang="es-ES" sz="2000">
                                <a:solidFill>
                                  <a:schemeClr val="bg1"/>
                                </a:solidFill>
                                <a:latin typeface="Cambria Math" panose="02040503050406030204" pitchFamily="18" charset="0"/>
                              </a:rPr>
                              <m:t>Δ</m:t>
                            </m:r>
                            <m:acc>
                              <m:accPr>
                                <m:chr m:val="⃗"/>
                                <m:ctrlPr>
                                  <a:rPr lang="es-ES" sz="2000" i="1">
                                    <a:solidFill>
                                      <a:schemeClr val="bg1"/>
                                    </a:solidFill>
                                    <a:latin typeface="Cambria Math" panose="02040503050406030204" pitchFamily="18" charset="0"/>
                                  </a:rPr>
                                </m:ctrlPr>
                              </m:accPr>
                              <m:e>
                                <m:r>
                                  <a:rPr lang="es-ES" sz="2000" i="1">
                                    <a:solidFill>
                                      <a:schemeClr val="bg1"/>
                                    </a:solidFill>
                                    <a:latin typeface="Cambria Math" panose="02040503050406030204" pitchFamily="18" charset="0"/>
                                  </a:rPr>
                                  <m:t>𝑥</m:t>
                                </m:r>
                              </m:e>
                            </m:acc>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2,2</m:t>
                                </m:r>
                              </m:e>
                            </m:d>
                          </m:e>
                          <m:e/>
                          <m:e>
                            <m:r>
                              <a:rPr lang="es-ES" sz="2000" b="0" i="1" smtClean="0">
                                <a:solidFill>
                                  <a:schemeClr val="bg1"/>
                                </a:solidFill>
                                <a:latin typeface="Cambria Math" panose="02040503050406030204" pitchFamily="18" charset="0"/>
                              </a:rPr>
                              <m:t>𝑐</m:t>
                            </m:r>
                            <m:r>
                              <a:rPr lang="es-ES" sz="2000" b="0" i="1" smtClean="0">
                                <a:solidFill>
                                  <a:schemeClr val="bg1"/>
                                </a:solidFill>
                                <a:latin typeface="Cambria Math" panose="02040503050406030204" pitchFamily="18" charset="0"/>
                              </a:rPr>
                              <m:t>) </m:t>
                            </m:r>
                            <m:r>
                              <m:rPr>
                                <m:sty m:val="p"/>
                              </m:rPr>
                              <a:rPr lang="es-ES" sz="2000">
                                <a:solidFill>
                                  <a:schemeClr val="bg1"/>
                                </a:solidFill>
                                <a:latin typeface="Cambria Math" panose="02040503050406030204" pitchFamily="18" charset="0"/>
                              </a:rPr>
                              <m:t>Δ</m:t>
                            </m:r>
                            <m:acc>
                              <m:accPr>
                                <m:chr m:val="⃗"/>
                                <m:ctrlPr>
                                  <a:rPr lang="es-ES" sz="2000" i="1">
                                    <a:solidFill>
                                      <a:schemeClr val="bg1"/>
                                    </a:solidFill>
                                    <a:latin typeface="Cambria Math" panose="02040503050406030204" pitchFamily="18" charset="0"/>
                                  </a:rPr>
                                </m:ctrlPr>
                              </m:accPr>
                              <m:e>
                                <m:r>
                                  <a:rPr lang="es-ES" sz="2000" i="1">
                                    <a:solidFill>
                                      <a:schemeClr val="bg1"/>
                                    </a:solidFill>
                                    <a:latin typeface="Cambria Math" panose="02040503050406030204" pitchFamily="18" charset="0"/>
                                  </a:rPr>
                                  <m:t>𝑥</m:t>
                                </m:r>
                              </m:e>
                            </m:acc>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0,3</m:t>
                                </m:r>
                              </m:e>
                            </m:d>
                          </m:e>
                        </m:mr>
                      </m:m>
                      <m:r>
                        <a:rPr lang="es-ES" sz="2000" b="0" i="1" smtClean="0">
                          <a:solidFill>
                            <a:schemeClr val="bg1"/>
                          </a:solidFill>
                          <a:latin typeface="Cambria Math" panose="02040503050406030204" pitchFamily="18" charset="0"/>
                        </a:rPr>
                        <m:t> </m:t>
                      </m:r>
                    </m:oMath>
                  </m:oMathPara>
                </a14:m>
                <a:endParaRPr lang="es-ES" sz="2000" dirty="0" smtClean="0">
                  <a:solidFill>
                    <a:schemeClr val="bg1"/>
                  </a:solidFill>
                </a:endParaRPr>
              </a:p>
              <a:p>
                <a:pPr marL="0" indent="0" algn="just">
                  <a:buNone/>
                </a:pPr>
                <a:r>
                  <a:rPr lang="es-ES" sz="2000" dirty="0" smtClean="0">
                    <a:solidFill>
                      <a:schemeClr val="bg1"/>
                    </a:solidFill>
                  </a:rPr>
                  <a:t>Calcula el ángulo formado por ambos vectores en cada caso.</a:t>
                </a:r>
              </a:p>
              <a:p>
                <a:pPr marL="0" indent="0" algn="just">
                  <a:buNone/>
                </a:pPr>
                <a:r>
                  <a:rPr lang="es-ES" sz="2000" dirty="0" smtClean="0">
                    <a:solidFill>
                      <a:schemeClr val="bg1"/>
                    </a:solidFill>
                  </a:rPr>
                  <a:t>Dibuja la fuerza y el desplazamiento sobre un objeto apoyado en una superficie horizontal.</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82880" y="228115"/>
                <a:ext cx="7785463" cy="6131496"/>
              </a:xfrm>
              <a:blipFill rotWithShape="0">
                <a:blip r:embed="rId3"/>
                <a:stretch>
                  <a:fillRect l="-940" t="-1292" r="-705" b="-497"/>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257006145"/>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solidFill>
                      <a:schemeClr val="accent6">
                        <a:lumMod val="75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20"/>
                  </a:ext>
                </a:extLst>
              </a:tr>
            </a:tbl>
          </a:graphicData>
        </a:graphic>
      </p:graphicFrame>
      <p:sp>
        <p:nvSpPr>
          <p:cNvPr id="6" name="Estrella de 7 puntas 5"/>
          <p:cNvSpPr/>
          <p:nvPr/>
        </p:nvSpPr>
        <p:spPr>
          <a:xfrm>
            <a:off x="8830491" y="1"/>
            <a:ext cx="313510" cy="330926"/>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a:t>
            </a:r>
            <a:endParaRPr lang="es-ES" b="1" dirty="0">
              <a:solidFill>
                <a:schemeClr val="bg1"/>
              </a:solidFill>
            </a:endParaRPr>
          </a:p>
        </p:txBody>
      </p:sp>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2740642920"/>
                  </p:ext>
                </p:extLst>
              </p:nvPr>
            </p:nvGraphicFramePr>
            <p:xfrm>
              <a:off x="182879" y="2449527"/>
              <a:ext cx="7785463" cy="3910083"/>
            </p:xfrm>
            <a:graphic>
              <a:graphicData uri="http://schemas.openxmlformats.org/drawingml/2006/table">
                <a:tbl>
                  <a:tblPr firstRow="1" bandRow="1">
                    <a:tableStyleId>{5C22544A-7EE6-4342-B048-85BDC9FD1C3A}</a:tableStyleId>
                  </a:tblPr>
                  <a:tblGrid>
                    <a:gridCol w="7785463">
                      <a:extLst>
                        <a:ext uri="{9D8B030D-6E8A-4147-A177-3AD203B41FA5}">
                          <a16:colId xmlns:a16="http://schemas.microsoft.com/office/drawing/2014/main" val="1708921572"/>
                        </a:ext>
                      </a:extLst>
                    </a:gridCol>
                  </a:tblGrid>
                  <a:tr h="430370">
                    <a:tc>
                      <a:txBody>
                        <a:bodyPr/>
                        <a:lstStyle/>
                        <a:p>
                          <a:r>
                            <a:rPr lang="es-ES" dirty="0" smtClean="0"/>
                            <a:t>Repaso</a:t>
                          </a:r>
                          <a:endParaRPr lang="es-ES" dirty="0"/>
                        </a:p>
                      </a:txBody>
                      <a:tcPr/>
                    </a:tc>
                    <a:extLst>
                      <a:ext uri="{0D108BD9-81ED-4DB2-BD59-A6C34878D82A}">
                        <a16:rowId xmlns:a16="http://schemas.microsoft.com/office/drawing/2014/main" val="257652332"/>
                      </a:ext>
                    </a:extLst>
                  </a:tr>
                  <a:tr h="716864">
                    <a:tc>
                      <a:txBody>
                        <a:bodyPr/>
                        <a:lstStyle/>
                        <a:p>
                          <a:r>
                            <a:rPr lang="es-ES" dirty="0" smtClean="0"/>
                            <a:t>Resuelve:</a:t>
                          </a:r>
                        </a:p>
                        <a:p>
                          <a:pPr/>
                          <a14:m>
                            <m:oMathPara xmlns:m="http://schemas.openxmlformats.org/officeDocument/2006/math">
                              <m:oMathParaPr>
                                <m:jc m:val="centerGroup"/>
                              </m:oMathParaPr>
                              <m:oMath xmlns:m="http://schemas.openxmlformats.org/officeDocument/2006/math">
                                <m:func>
                                  <m:funcPr>
                                    <m:ctrlPr>
                                      <a:rPr lang="es-ES" b="0" i="1" smtClean="0">
                                        <a:latin typeface="Cambria Math" panose="02040503050406030204" pitchFamily="18" charset="0"/>
                                      </a:rPr>
                                    </m:ctrlPr>
                                  </m:funcPr>
                                  <m:fName>
                                    <m:r>
                                      <m:rPr>
                                        <m:sty m:val="p"/>
                                      </m:rPr>
                                      <a:rPr lang="es-ES" b="0" i="0" smtClean="0">
                                        <a:latin typeface="Cambria Math" panose="02040503050406030204" pitchFamily="18" charset="0"/>
                                      </a:rPr>
                                      <m:t>log</m:t>
                                    </m:r>
                                  </m:fName>
                                  <m:e>
                                    <m:d>
                                      <m:dPr>
                                        <m:ctrlPr>
                                          <a:rPr lang="es-ES" b="0" i="1" smtClean="0">
                                            <a:latin typeface="Cambria Math" panose="02040503050406030204" pitchFamily="18" charset="0"/>
                                          </a:rPr>
                                        </m:ctrlPr>
                                      </m:dPr>
                                      <m:e>
                                        <m:r>
                                          <a:rPr lang="es-ES" b="0" i="1" smtClean="0">
                                            <a:latin typeface="Cambria Math" panose="02040503050406030204" pitchFamily="18" charset="0"/>
                                          </a:rPr>
                                          <m:t>𝑥</m:t>
                                        </m:r>
                                        <m:r>
                                          <a:rPr lang="es-ES" b="0" i="1" smtClean="0">
                                            <a:latin typeface="Cambria Math" panose="02040503050406030204" pitchFamily="18" charset="0"/>
                                          </a:rPr>
                                          <m:t>−1</m:t>
                                        </m:r>
                                      </m:e>
                                    </m:d>
                                  </m:e>
                                </m:func>
                                <m:r>
                                  <a:rPr lang="es-ES" b="0" i="1" smtClean="0">
                                    <a:latin typeface="Cambria Math" panose="02040503050406030204" pitchFamily="18" charset="0"/>
                                  </a:rPr>
                                  <m:t>+</m:t>
                                </m:r>
                                <m:func>
                                  <m:funcPr>
                                    <m:ctrlPr>
                                      <a:rPr lang="es-ES" b="0" i="1" smtClean="0">
                                        <a:latin typeface="Cambria Math" panose="02040503050406030204" pitchFamily="18" charset="0"/>
                                      </a:rPr>
                                    </m:ctrlPr>
                                  </m:funcPr>
                                  <m:fName>
                                    <m:r>
                                      <m:rPr>
                                        <m:sty m:val="p"/>
                                      </m:rPr>
                                      <a:rPr lang="es-ES" b="0" i="0" smtClean="0">
                                        <a:latin typeface="Cambria Math" panose="02040503050406030204" pitchFamily="18" charset="0"/>
                                      </a:rPr>
                                      <m:t>log</m:t>
                                    </m:r>
                                  </m:fName>
                                  <m:e>
                                    <m:d>
                                      <m:dPr>
                                        <m:ctrlPr>
                                          <a:rPr lang="es-ES" b="0" i="1" smtClean="0">
                                            <a:latin typeface="Cambria Math" panose="02040503050406030204" pitchFamily="18" charset="0"/>
                                          </a:rPr>
                                        </m:ctrlPr>
                                      </m:dPr>
                                      <m:e>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−21</m:t>
                                        </m:r>
                                      </m:e>
                                    </m:d>
                                  </m:e>
                                </m:func>
                                <m:r>
                                  <a:rPr lang="es-ES" b="0" i="1" smtClean="0">
                                    <a:latin typeface="Cambria Math" panose="02040503050406030204" pitchFamily="18" charset="0"/>
                                  </a:rPr>
                                  <m:t>=3</m:t>
                                </m:r>
                              </m:oMath>
                            </m:oMathPara>
                          </a14:m>
                          <a:endParaRPr lang="es-ES" dirty="0"/>
                        </a:p>
                      </a:txBody>
                      <a:tcPr/>
                    </a:tc>
                    <a:extLst>
                      <a:ext uri="{0D108BD9-81ED-4DB2-BD59-A6C34878D82A}">
                        <a16:rowId xmlns:a16="http://schemas.microsoft.com/office/drawing/2014/main" val="2708318785"/>
                      </a:ext>
                    </a:extLst>
                  </a:tr>
                  <a:tr h="984834">
                    <a:tc>
                      <a:txBody>
                        <a:bodyPr/>
                        <a:lstStyle/>
                        <a:p>
                          <a:r>
                            <a:rPr lang="es-ES" dirty="0" smtClean="0"/>
                            <a:t>Resuelve la ecuación:</a:t>
                          </a:r>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𝑠𝑒𝑛𝑥</m:t>
                                </m:r>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1</m:t>
                                    </m:r>
                                  </m:num>
                                  <m:den>
                                    <m:r>
                                      <a:rPr lang="es-ES" b="0" i="1" smtClean="0">
                                        <a:latin typeface="Cambria Math" panose="02040503050406030204" pitchFamily="18" charset="0"/>
                                      </a:rPr>
                                      <m:t>2</m:t>
                                    </m:r>
                                  </m:den>
                                </m:f>
                              </m:oMath>
                            </m:oMathPara>
                          </a14:m>
                          <a:endParaRPr lang="es-ES" dirty="0"/>
                        </a:p>
                      </a:txBody>
                      <a:tcPr/>
                    </a:tc>
                    <a:extLst>
                      <a:ext uri="{0D108BD9-81ED-4DB2-BD59-A6C34878D82A}">
                        <a16:rowId xmlns:a16="http://schemas.microsoft.com/office/drawing/2014/main" val="275463275"/>
                      </a:ext>
                    </a:extLst>
                  </a:tr>
                  <a:tr h="1778015">
                    <a:tc>
                      <a:txBody>
                        <a:bodyPr/>
                        <a:lstStyle/>
                        <a:p>
                          <a:r>
                            <a:rPr lang="es-ES" dirty="0" smtClean="0"/>
                            <a:t>La suma de las edades</a:t>
                          </a:r>
                          <a:r>
                            <a:rPr lang="es-ES" baseline="0" dirty="0" smtClean="0"/>
                            <a:t> de Ana y Berta es 20 años. Si al cuadrado de la edad de Ana le restamos la edad de Berta, el resultado es igual al quíntuple de la edad de Berta menos la edad de Ana. Calcula las edades de cada una.</a:t>
                          </a:r>
                          <a:endParaRPr lang="es-ES" dirty="0"/>
                        </a:p>
                      </a:txBody>
                      <a:tcPr/>
                    </a:tc>
                    <a:extLst>
                      <a:ext uri="{0D108BD9-81ED-4DB2-BD59-A6C34878D82A}">
                        <a16:rowId xmlns:a16="http://schemas.microsoft.com/office/drawing/2014/main" val="2848876717"/>
                      </a:ext>
                    </a:extLst>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2740642920"/>
                  </p:ext>
                </p:extLst>
              </p:nvPr>
            </p:nvGraphicFramePr>
            <p:xfrm>
              <a:off x="182879" y="2449527"/>
              <a:ext cx="7785463" cy="3910083"/>
            </p:xfrm>
            <a:graphic>
              <a:graphicData uri="http://schemas.openxmlformats.org/drawingml/2006/table">
                <a:tbl>
                  <a:tblPr firstRow="1" bandRow="1">
                    <a:tableStyleId>{5C22544A-7EE6-4342-B048-85BDC9FD1C3A}</a:tableStyleId>
                  </a:tblPr>
                  <a:tblGrid>
                    <a:gridCol w="7785463">
                      <a:extLst>
                        <a:ext uri="{9D8B030D-6E8A-4147-A177-3AD203B41FA5}">
                          <a16:colId xmlns:a16="http://schemas.microsoft.com/office/drawing/2014/main" val="1708921572"/>
                        </a:ext>
                      </a:extLst>
                    </a:gridCol>
                  </a:tblGrid>
                  <a:tr h="430370">
                    <a:tc>
                      <a:txBody>
                        <a:bodyPr/>
                        <a:lstStyle/>
                        <a:p>
                          <a:r>
                            <a:rPr lang="es-ES" dirty="0" smtClean="0"/>
                            <a:t>Repaso</a:t>
                          </a:r>
                          <a:endParaRPr lang="es-ES" dirty="0"/>
                        </a:p>
                      </a:txBody>
                      <a:tcPr/>
                    </a:tc>
                    <a:extLst>
                      <a:ext uri="{0D108BD9-81ED-4DB2-BD59-A6C34878D82A}">
                        <a16:rowId xmlns:a16="http://schemas.microsoft.com/office/drawing/2014/main" val="257652332"/>
                      </a:ext>
                    </a:extLst>
                  </a:tr>
                  <a:tr h="716864">
                    <a:tc>
                      <a:txBody>
                        <a:bodyPr/>
                        <a:lstStyle/>
                        <a:p>
                          <a:endParaRPr lang="es-ES"/>
                        </a:p>
                      </a:txBody>
                      <a:tcPr>
                        <a:blipFill>
                          <a:blip r:embed="rId4"/>
                          <a:stretch>
                            <a:fillRect l="-78" t="-64407" r="-313" b="-386441"/>
                          </a:stretch>
                        </a:blipFill>
                      </a:tcPr>
                    </a:tc>
                    <a:extLst>
                      <a:ext uri="{0D108BD9-81ED-4DB2-BD59-A6C34878D82A}">
                        <a16:rowId xmlns:a16="http://schemas.microsoft.com/office/drawing/2014/main" val="2708318785"/>
                      </a:ext>
                    </a:extLst>
                  </a:tr>
                  <a:tr h="984834">
                    <a:tc>
                      <a:txBody>
                        <a:bodyPr/>
                        <a:lstStyle/>
                        <a:p>
                          <a:endParaRPr lang="es-ES"/>
                        </a:p>
                      </a:txBody>
                      <a:tcPr>
                        <a:blipFill>
                          <a:blip r:embed="rId4"/>
                          <a:stretch>
                            <a:fillRect l="-78" t="-119753" r="-313" b="-181481"/>
                          </a:stretch>
                        </a:blipFill>
                      </a:tcPr>
                    </a:tc>
                    <a:extLst>
                      <a:ext uri="{0D108BD9-81ED-4DB2-BD59-A6C34878D82A}">
                        <a16:rowId xmlns:a16="http://schemas.microsoft.com/office/drawing/2014/main" val="275463275"/>
                      </a:ext>
                    </a:extLst>
                  </a:tr>
                  <a:tr h="1778015">
                    <a:tc>
                      <a:txBody>
                        <a:bodyPr/>
                        <a:lstStyle/>
                        <a:p>
                          <a:r>
                            <a:rPr lang="es-ES" dirty="0" smtClean="0"/>
                            <a:t>La suma de las edades</a:t>
                          </a:r>
                          <a:r>
                            <a:rPr lang="es-ES" baseline="0" dirty="0" smtClean="0"/>
                            <a:t> de Ana y Berta es 20 años. Si al cuadrado de la edad de Ana le restamos la edad de Berta, el resultado es igual al quíntuple de la edad de Berta menos la edad de Ana. Calcula las edades de cada una.</a:t>
                          </a:r>
                          <a:endParaRPr lang="es-ES" dirty="0"/>
                        </a:p>
                      </a:txBody>
                      <a:tcPr/>
                    </a:tc>
                    <a:extLst>
                      <a:ext uri="{0D108BD9-81ED-4DB2-BD59-A6C34878D82A}">
                        <a16:rowId xmlns:a16="http://schemas.microsoft.com/office/drawing/2014/main" val="2848876717"/>
                      </a:ext>
                    </a:extLst>
                  </a:tr>
                </a:tbl>
              </a:graphicData>
            </a:graphic>
          </p:graphicFrame>
        </mc:Fallback>
      </mc:AlternateContent>
    </p:spTree>
    <p:extLst>
      <p:ext uri="{BB962C8B-B14F-4D97-AF65-F5344CB8AC3E}">
        <p14:creationId xmlns:p14="http://schemas.microsoft.com/office/powerpoint/2010/main" val="36225959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82880" y="228115"/>
                <a:ext cx="7785463" cy="6131496"/>
              </a:xfrm>
              <a:solidFill>
                <a:schemeClr val="tx1">
                  <a:lumMod val="95000"/>
                </a:schemeClr>
              </a:solidFill>
            </p:spPr>
            <p:txBody>
              <a:bodyPr>
                <a:normAutofit fontScale="70000" lnSpcReduction="20000"/>
              </a:bodyPr>
              <a:lstStyle/>
              <a:p>
                <a:pPr marL="457200" indent="-457200" algn="just">
                  <a:buAutoNum type="arabicPeriod"/>
                </a:pPr>
                <a:r>
                  <a:rPr lang="es-ES" sz="2000" dirty="0" smtClean="0">
                    <a:solidFill>
                      <a:schemeClr val="bg1"/>
                    </a:solidFill>
                  </a:rPr>
                  <a:t>Calcula el producto escalar de los siguientes vectores. Calcula en los tres primeros el ángulo que forman:</a:t>
                </a:r>
              </a:p>
              <a:p>
                <a:pPr marL="0" indent="0" algn="just">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2000" i="1" smtClean="0">
                              <a:solidFill>
                                <a:schemeClr val="bg1"/>
                              </a:solidFill>
                              <a:latin typeface="Cambria Math" panose="02040503050406030204" pitchFamily="18" charset="0"/>
                            </a:rPr>
                          </m:ctrlPr>
                        </m:mPr>
                        <m:mr>
                          <m:e>
                            <m:r>
                              <m:rPr>
                                <m:brk m:alnAt="7"/>
                              </m:rPr>
                              <a:rPr lang="es-ES" sz="2000" b="0" i="1" smtClean="0">
                                <a:solidFill>
                                  <a:schemeClr val="bg1"/>
                                </a:solidFill>
                                <a:latin typeface="Cambria Math" panose="02040503050406030204" pitchFamily="18" charset="0"/>
                              </a:rPr>
                              <m:t>𝑎</m:t>
                            </m:r>
                            <m:r>
                              <a:rPr lang="es-ES" sz="2000" b="0" i="1" smtClean="0">
                                <a:solidFill>
                                  <a:schemeClr val="bg1"/>
                                </a:solidFill>
                                <a:latin typeface="Cambria Math" panose="02040503050406030204" pitchFamily="18" charset="0"/>
                              </a:rPr>
                              <m:t>) </m:t>
                            </m:r>
                            <m:acc>
                              <m:accPr>
                                <m:chr m:val="⃗"/>
                                <m:ctrlPr>
                                  <a:rPr lang="es-ES" sz="2000" b="0" i="1" smtClean="0">
                                    <a:solidFill>
                                      <a:schemeClr val="bg1"/>
                                    </a:solidFill>
                                    <a:latin typeface="Cambria Math" panose="02040503050406030204" pitchFamily="18" charset="0"/>
                                  </a:rPr>
                                </m:ctrlPr>
                              </m:accPr>
                              <m:e>
                                <m:r>
                                  <m:rPr>
                                    <m:brk m:alnAt="7"/>
                                  </m:rPr>
                                  <a:rPr lang="es-ES" sz="2000" b="0" i="1" smtClean="0">
                                    <a:solidFill>
                                      <a:schemeClr val="bg1"/>
                                    </a:solidFill>
                                    <a:latin typeface="Cambria Math" panose="02040503050406030204" pitchFamily="18" charset="0"/>
                                  </a:rPr>
                                  <m:t>𝑢</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1,5</m:t>
                                </m:r>
                              </m:e>
                            </m:d>
                            <m:r>
                              <a:rPr lang="es-ES" sz="2000" b="0" i="1" dirty="0" smtClean="0">
                                <a:solidFill>
                                  <a:schemeClr val="bg1"/>
                                </a:solidFill>
                                <a:latin typeface="Cambria Math" panose="02040503050406030204" pitchFamily="18" charset="0"/>
                              </a:rPr>
                              <m:t>;</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2,3</m:t>
                                </m:r>
                              </m:e>
                            </m:d>
                          </m:e>
                          <m:e/>
                          <m:e>
                            <m:r>
                              <a:rPr lang="es-ES" sz="2000" b="0" i="1" smtClean="0">
                                <a:solidFill>
                                  <a:schemeClr val="bg1"/>
                                </a:solidFill>
                                <a:latin typeface="Cambria Math" panose="02040503050406030204" pitchFamily="18" charset="0"/>
                              </a:rPr>
                              <m:t>𝑏</m:t>
                            </m:r>
                            <m:r>
                              <a:rPr lang="es-ES" sz="2000" b="0" i="1" smtClean="0">
                                <a:solidFill>
                                  <a:schemeClr val="bg1"/>
                                </a:solidFill>
                                <a:latin typeface="Cambria Math" panose="02040503050406030204" pitchFamily="18" charset="0"/>
                              </a:rPr>
                              <m:t>) </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𝑢</m:t>
                                </m:r>
                              </m:e>
                            </m:acc>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1,−6</m:t>
                                </m:r>
                              </m:e>
                            </m:d>
                            <m:r>
                              <a:rPr lang="es-ES" sz="2000" b="0" i="1" smtClean="0">
                                <a:solidFill>
                                  <a:schemeClr val="bg1"/>
                                </a:solidFill>
                                <a:latin typeface="Cambria Math" panose="02040503050406030204" pitchFamily="18" charset="0"/>
                              </a:rPr>
                              <m:t>;</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2,4</m:t>
                                </m:r>
                              </m:e>
                            </m:d>
                          </m:e>
                        </m:mr>
                        <m:mr>
                          <m:e/>
                          <m:e/>
                          <m:e/>
                        </m:mr>
                        <m:mr>
                          <m:e>
                            <m:r>
                              <a:rPr lang="es-ES" sz="2000" b="0" i="1" smtClean="0">
                                <a:solidFill>
                                  <a:schemeClr val="bg1"/>
                                </a:solidFill>
                                <a:latin typeface="Cambria Math" panose="02040503050406030204" pitchFamily="18" charset="0"/>
                              </a:rPr>
                              <m:t>𝑐</m:t>
                            </m:r>
                            <m:r>
                              <a:rPr lang="es-ES" sz="2000" b="0" i="1" smtClean="0">
                                <a:solidFill>
                                  <a:schemeClr val="bg1"/>
                                </a:solidFill>
                                <a:latin typeface="Cambria Math" panose="02040503050406030204" pitchFamily="18" charset="0"/>
                              </a:rPr>
                              <m:t>) </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𝑢</m:t>
                                </m:r>
                              </m:e>
                            </m:acc>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1,4</m:t>
                                </m:r>
                              </m:e>
                            </m:d>
                            <m:r>
                              <a:rPr lang="es-ES" sz="2000" b="0" i="1" smtClean="0">
                                <a:solidFill>
                                  <a:schemeClr val="bg1"/>
                                </a:solidFill>
                                <a:latin typeface="Cambria Math" panose="02040503050406030204" pitchFamily="18" charset="0"/>
                              </a:rPr>
                              <m:t>;</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8,−2</m:t>
                                </m:r>
                              </m:e>
                            </m:d>
                          </m:e>
                          <m:e/>
                          <m:e>
                            <m:r>
                              <a:rPr lang="es-ES" sz="2000" b="0" i="1" smtClean="0">
                                <a:solidFill>
                                  <a:schemeClr val="bg1"/>
                                </a:solidFill>
                                <a:latin typeface="Cambria Math" panose="02040503050406030204" pitchFamily="18" charset="0"/>
                              </a:rPr>
                              <m:t>𝑐</m:t>
                            </m:r>
                            <m:r>
                              <a:rPr lang="es-ES" sz="2000" b="0" i="1" smtClean="0">
                                <a:solidFill>
                                  <a:schemeClr val="bg1"/>
                                </a:solidFill>
                                <a:latin typeface="Cambria Math" panose="02040503050406030204" pitchFamily="18" charset="0"/>
                              </a:rPr>
                              <m:t>) </m:t>
                            </m:r>
                            <m:d>
                              <m:dPr>
                                <m:begChr m:val="|"/>
                                <m:endChr m:val="|"/>
                                <m:ctrlPr>
                                  <a:rPr lang="es-ES" sz="2000" b="0" i="1" smtClean="0">
                                    <a:solidFill>
                                      <a:schemeClr val="bg1"/>
                                    </a:solidFill>
                                    <a:latin typeface="Cambria Math" panose="02040503050406030204" pitchFamily="18" charset="0"/>
                                  </a:rPr>
                                </m:ctrlPr>
                              </m:dPr>
                              <m:e>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𝑢</m:t>
                                    </m:r>
                                  </m:e>
                                </m:acc>
                              </m:e>
                            </m:d>
                            <m:r>
                              <a:rPr lang="es-ES" sz="2000" b="0" i="1" smtClean="0">
                                <a:solidFill>
                                  <a:schemeClr val="bg1"/>
                                </a:solidFill>
                                <a:latin typeface="Cambria Math" panose="02040503050406030204" pitchFamily="18" charset="0"/>
                              </a:rPr>
                              <m:t>=2</m:t>
                            </m:r>
                            <m:d>
                              <m:dPr>
                                <m:begChr m:val="|"/>
                                <m:endChr m:val="|"/>
                                <m:ctrlPr>
                                  <a:rPr lang="es-ES" sz="2000" b="0" i="1" smtClean="0">
                                    <a:solidFill>
                                      <a:schemeClr val="bg1"/>
                                    </a:solidFill>
                                    <a:latin typeface="Cambria Math" panose="02040503050406030204" pitchFamily="18" charset="0"/>
                                  </a:rPr>
                                </m:ctrlPr>
                              </m:dPr>
                              <m:e>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e>
                            </m:d>
                            <m:r>
                              <a:rPr lang="es-ES" sz="2000" b="0" i="1" smtClean="0">
                                <a:solidFill>
                                  <a:schemeClr val="bg1"/>
                                </a:solidFill>
                                <a:latin typeface="Cambria Math" panose="02040503050406030204" pitchFamily="18" charset="0"/>
                              </a:rPr>
                              <m:t>=4;</m:t>
                            </m:r>
                            <m:r>
                              <a:rPr lang="es-ES" sz="2000" b="0" i="1" smtClean="0">
                                <a:solidFill>
                                  <a:schemeClr val="bg1"/>
                                </a:solidFill>
                                <a:latin typeface="Cambria Math" panose="02040503050406030204" pitchFamily="18" charset="0"/>
                              </a:rPr>
                              <m:t>𝛼</m:t>
                            </m:r>
                            <m:r>
                              <a:rPr lang="es-ES" sz="2000" b="0" i="1" smtClean="0">
                                <a:solidFill>
                                  <a:schemeClr val="bg1"/>
                                </a:solidFill>
                                <a:latin typeface="Cambria Math" panose="02040503050406030204" pitchFamily="18" charset="0"/>
                              </a:rPr>
                              <m:t>=60°</m:t>
                            </m:r>
                          </m:e>
                        </m:mr>
                      </m:m>
                    </m:oMath>
                  </m:oMathPara>
                </a14:m>
                <a:endParaRPr lang="es-ES" sz="2000" dirty="0" smtClean="0">
                  <a:solidFill>
                    <a:schemeClr val="bg1"/>
                  </a:solidFill>
                </a:endParaRPr>
              </a:p>
              <a:p>
                <a:pPr marL="0" indent="0" algn="just">
                  <a:buNone/>
                </a:pPr>
                <a:endParaRPr lang="es-ES" sz="20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m:t>
                      </m:r>
                      <m:d>
                        <m:dPr>
                          <m:begChr m:val="{"/>
                          <m:endChr m:val=""/>
                          <m:ctrlPr>
                            <a:rPr lang="es-ES" sz="2000" b="0" i="1" dirty="0" smtClean="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𝑢</m:t>
                                              </m:r>
                                            </m:e>
                                          </m:acc>
                                          <m:r>
                                            <a:rPr lang="es-ES" sz="2000" i="1" dirty="0">
                                              <a:solidFill>
                                                <a:srgbClr val="0070C0"/>
                                              </a:solidFill>
                                              <a:latin typeface="Cambria Math" panose="02040503050406030204" pitchFamily="18" charset="0"/>
                                            </a:rPr>
                                            <m:t>·</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𝑣</m:t>
                                              </m:r>
                                            </m:e>
                                          </m:acc>
                                          <m:r>
                                            <a:rPr lang="es-ES" sz="2000" i="1" dirty="0">
                                              <a:solidFill>
                                                <a:srgbClr val="0070C0"/>
                                              </a:solidFill>
                                              <a:latin typeface="Cambria Math" panose="02040503050406030204" pitchFamily="18" charset="0"/>
                                            </a:rPr>
                                            <m:t>=1·2+5·3=17</m:t>
                                          </m:r>
                                        </m:e>
                                      </m:mr>
                                      <m:m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𝑢</m:t>
                                              </m:r>
                                            </m:e>
                                          </m:acc>
                                          <m:r>
                                            <a:rPr lang="es-ES" sz="2000" i="1" dirty="0">
                                              <a:solidFill>
                                                <a:srgbClr val="0070C0"/>
                                              </a:solidFill>
                                              <a:latin typeface="Cambria Math" panose="02040503050406030204" pitchFamily="18" charset="0"/>
                                            </a:rPr>
                                            <m:t>·</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𝑣</m:t>
                                              </m:r>
                                            </m:e>
                                          </m:acc>
                                          <m:r>
                                            <a:rPr lang="es-ES" sz="2000" i="1" dirty="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𝑢</m:t>
                                                  </m:r>
                                                </m:e>
                                              </m:acc>
                                            </m:e>
                                          </m:d>
                                          <m:r>
                                            <a:rPr lang="es-ES" sz="2000" i="1" dirty="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𝑣</m:t>
                                                  </m:r>
                                                </m:e>
                                              </m:acc>
                                            </m:e>
                                          </m:d>
                                          <m:r>
                                            <a:rPr lang="es-ES" sz="2000" i="1" dirty="0">
                                              <a:solidFill>
                                                <a:srgbClr val="0070C0"/>
                                              </a:solidFill>
                                              <a:latin typeface="Cambria Math" panose="02040503050406030204" pitchFamily="18" charset="0"/>
                                            </a:rPr>
                                            <m:t>·</m:t>
                                          </m:r>
                                          <m:r>
                                            <a:rPr lang="es-ES" sz="2000" i="1" dirty="0">
                                              <a:solidFill>
                                                <a:srgbClr val="0070C0"/>
                                              </a:solidFill>
                                              <a:latin typeface="Cambria Math" panose="02040503050406030204" pitchFamily="18" charset="0"/>
                                            </a:rPr>
                                            <m:t>𝑐𝑜𝑠</m:t>
                                          </m:r>
                                          <m:r>
                                            <a:rPr lang="es-ES" sz="2000" i="1" dirty="0">
                                              <a:solidFill>
                                                <a:srgbClr val="0070C0"/>
                                              </a:solidFill>
                                              <a:latin typeface="Cambria Math" panose="02040503050406030204" pitchFamily="18" charset="0"/>
                                            </a:rPr>
                                            <m:t>𝛼</m:t>
                                          </m:r>
                                          <m:r>
                                            <a:rPr lang="es-ES" sz="2000" i="1" dirty="0">
                                              <a:solidFill>
                                                <a:srgbClr val="0070C0"/>
                                              </a:solidFill>
                                              <a:latin typeface="Cambria Math" panose="02040503050406030204" pitchFamily="18" charset="0"/>
                                            </a:rPr>
                                            <m:t>=</m:t>
                                          </m:r>
                                          <m:rad>
                                            <m:radPr>
                                              <m:degHide m:val="on"/>
                                              <m:ctrlPr>
                                                <a:rPr lang="es-ES" sz="2000" i="1" dirty="0">
                                                  <a:solidFill>
                                                    <a:srgbClr val="0070C0"/>
                                                  </a:solidFill>
                                                  <a:latin typeface="Cambria Math" panose="02040503050406030204" pitchFamily="18" charset="0"/>
                                                </a:rPr>
                                              </m:ctrlPr>
                                            </m:radPr>
                                            <m:deg/>
                                            <m:e>
                                              <m:r>
                                                <a:rPr lang="es-ES" sz="2000" i="1" dirty="0">
                                                  <a:solidFill>
                                                    <a:srgbClr val="0070C0"/>
                                                  </a:solidFill>
                                                  <a:latin typeface="Cambria Math" panose="02040503050406030204" pitchFamily="18" charset="0"/>
                                                </a:rPr>
                                                <m:t>26</m:t>
                                              </m:r>
                                            </m:e>
                                          </m:rad>
                                          <m:r>
                                            <a:rPr lang="es-ES" sz="2000" i="1" dirty="0">
                                              <a:solidFill>
                                                <a:srgbClr val="0070C0"/>
                                              </a:solidFill>
                                              <a:latin typeface="Cambria Math" panose="02040503050406030204" pitchFamily="18" charset="0"/>
                                            </a:rPr>
                                            <m:t>·</m:t>
                                          </m:r>
                                          <m:rad>
                                            <m:radPr>
                                              <m:degHide m:val="on"/>
                                              <m:ctrlPr>
                                                <a:rPr lang="es-ES" sz="2000" i="1" dirty="0">
                                                  <a:solidFill>
                                                    <a:srgbClr val="0070C0"/>
                                                  </a:solidFill>
                                                  <a:latin typeface="Cambria Math" panose="02040503050406030204" pitchFamily="18" charset="0"/>
                                                </a:rPr>
                                              </m:ctrlPr>
                                            </m:radPr>
                                            <m:deg/>
                                            <m:e>
                                              <m:r>
                                                <a:rPr lang="es-ES" sz="2000" i="1" dirty="0">
                                                  <a:solidFill>
                                                    <a:srgbClr val="0070C0"/>
                                                  </a:solidFill>
                                                  <a:latin typeface="Cambria Math" panose="02040503050406030204" pitchFamily="18" charset="0"/>
                                                </a:rPr>
                                                <m:t>13</m:t>
                                              </m:r>
                                            </m:e>
                                          </m:rad>
                                          <m:r>
                                            <a:rPr lang="es-ES" sz="2000" i="1" dirty="0">
                                              <a:solidFill>
                                                <a:srgbClr val="0070C0"/>
                                              </a:solidFill>
                                              <a:latin typeface="Cambria Math" panose="02040503050406030204" pitchFamily="18" charset="0"/>
                                            </a:rPr>
                                            <m:t>·</m:t>
                                          </m:r>
                                          <m:r>
                                            <a:rPr lang="es-ES" sz="2000" i="1" dirty="0">
                                              <a:solidFill>
                                                <a:srgbClr val="0070C0"/>
                                              </a:solidFill>
                                              <a:latin typeface="Cambria Math" panose="02040503050406030204" pitchFamily="18" charset="0"/>
                                            </a:rPr>
                                            <m:t>𝑐𝑜𝑠</m:t>
                                          </m:r>
                                          <m:r>
                                            <a:rPr lang="es-ES" sz="2000" i="1" dirty="0">
                                              <a:solidFill>
                                                <a:srgbClr val="0070C0"/>
                                              </a:solidFill>
                                              <a:latin typeface="Cambria Math" panose="02040503050406030204" pitchFamily="18" charset="0"/>
                                            </a:rPr>
                                            <m:t>𝛼</m:t>
                                          </m:r>
                                        </m:e>
                                      </m:mr>
                                    </m:m>
                                  </m:e>
                                </m:d>
                                <m:r>
                                  <m:rPr>
                                    <m:nor/>
                                  </m:rPr>
                                  <a:rPr lang="es-ES" sz="2000" dirty="0">
                                    <a:solidFill>
                                      <a:srgbClr val="0070C0"/>
                                    </a:solidFill>
                                  </a:rPr>
                                  <m:t> </m:t>
                                </m:r>
                              </m:e>
                            </m:mr>
                            <m:mr>
                              <m:e>
                                <m:r>
                                  <a:rPr lang="es-ES" sz="2000" i="1" dirty="0">
                                    <a:solidFill>
                                      <a:srgbClr val="0070C0"/>
                                    </a:solidFill>
                                    <a:latin typeface="Cambria Math" panose="02040503050406030204" pitchFamily="18" charset="0"/>
                                  </a:rPr>
                                  <m:t>𝑐𝑜𝑠</m:t>
                                </m:r>
                                <m:r>
                                  <a:rPr lang="es-ES" sz="2000" i="1" dirty="0">
                                    <a:solidFill>
                                      <a:srgbClr val="0070C0"/>
                                    </a:solidFill>
                                    <a:latin typeface="Cambria Math" panose="02040503050406030204" pitchFamily="18" charset="0"/>
                                  </a:rPr>
                                  <m:t>𝛼</m:t>
                                </m:r>
                                <m:r>
                                  <a:rPr lang="es-ES" sz="2000" i="1" dirty="0">
                                    <a:solidFill>
                                      <a:srgbClr val="0070C0"/>
                                    </a:solidFill>
                                    <a:latin typeface="Cambria Math" panose="02040503050406030204" pitchFamily="18" charset="0"/>
                                  </a:rPr>
                                  <m:t>=</m:t>
                                </m:r>
                                <m:f>
                                  <m:fPr>
                                    <m:ctrlPr>
                                      <a:rPr lang="es-ES" sz="2000" i="1" dirty="0">
                                        <a:solidFill>
                                          <a:srgbClr val="0070C0"/>
                                        </a:solidFill>
                                        <a:latin typeface="Cambria Math" panose="02040503050406030204" pitchFamily="18" charset="0"/>
                                      </a:rPr>
                                    </m:ctrlPr>
                                  </m:fPr>
                                  <m:num>
                                    <m:r>
                                      <a:rPr lang="es-ES" sz="2000" i="1" dirty="0">
                                        <a:solidFill>
                                          <a:srgbClr val="0070C0"/>
                                        </a:solidFill>
                                        <a:latin typeface="Cambria Math" panose="02040503050406030204" pitchFamily="18" charset="0"/>
                                      </a:rPr>
                                      <m:t>17</m:t>
                                    </m:r>
                                  </m:num>
                                  <m:den>
                                    <m:rad>
                                      <m:radPr>
                                        <m:degHide m:val="on"/>
                                        <m:ctrlPr>
                                          <a:rPr lang="es-ES" sz="2000" i="1" dirty="0">
                                            <a:solidFill>
                                              <a:srgbClr val="0070C0"/>
                                            </a:solidFill>
                                            <a:latin typeface="Cambria Math" panose="02040503050406030204" pitchFamily="18" charset="0"/>
                                          </a:rPr>
                                        </m:ctrlPr>
                                      </m:radPr>
                                      <m:deg/>
                                      <m:e>
                                        <m:r>
                                          <a:rPr lang="es-ES" sz="2000" i="1" dirty="0">
                                            <a:solidFill>
                                              <a:srgbClr val="0070C0"/>
                                            </a:solidFill>
                                            <a:latin typeface="Cambria Math" panose="02040503050406030204" pitchFamily="18" charset="0"/>
                                          </a:rPr>
                                          <m:t>26</m:t>
                                        </m:r>
                                      </m:e>
                                    </m:rad>
                                    <m:r>
                                      <a:rPr lang="es-ES" sz="2000" i="1" dirty="0">
                                        <a:solidFill>
                                          <a:srgbClr val="0070C0"/>
                                        </a:solidFill>
                                        <a:latin typeface="Cambria Math" panose="02040503050406030204" pitchFamily="18" charset="0"/>
                                      </a:rPr>
                                      <m:t>·</m:t>
                                    </m:r>
                                    <m:rad>
                                      <m:radPr>
                                        <m:degHide m:val="on"/>
                                        <m:ctrlPr>
                                          <a:rPr lang="es-ES" sz="2000" i="1" dirty="0">
                                            <a:solidFill>
                                              <a:srgbClr val="0070C0"/>
                                            </a:solidFill>
                                            <a:latin typeface="Cambria Math" panose="02040503050406030204" pitchFamily="18" charset="0"/>
                                          </a:rPr>
                                        </m:ctrlPr>
                                      </m:radPr>
                                      <m:deg/>
                                      <m:e>
                                        <m:r>
                                          <a:rPr lang="es-ES" sz="2000" i="1" dirty="0">
                                            <a:solidFill>
                                              <a:srgbClr val="0070C0"/>
                                            </a:solidFill>
                                            <a:latin typeface="Cambria Math" panose="02040503050406030204" pitchFamily="18" charset="0"/>
                                          </a:rPr>
                                          <m:t>13</m:t>
                                        </m:r>
                                      </m:e>
                                    </m:rad>
                                  </m:den>
                                </m:f>
                                <m:r>
                                  <a:rPr lang="es-ES" sz="2000" i="1" dirty="0">
                                    <a:solidFill>
                                      <a:srgbClr val="0070C0"/>
                                    </a:solidFill>
                                    <a:latin typeface="Cambria Math" panose="02040503050406030204" pitchFamily="18" charset="0"/>
                                  </a:rPr>
                                  <m:t>⇒</m:t>
                                </m:r>
                                <m:borderBox>
                                  <m:borderBoxPr>
                                    <m:ctrlPr>
                                      <a:rPr lang="es-ES" sz="2000" i="1" dirty="0">
                                        <a:solidFill>
                                          <a:srgbClr val="0070C0"/>
                                        </a:solidFill>
                                        <a:latin typeface="Cambria Math" panose="02040503050406030204" pitchFamily="18" charset="0"/>
                                      </a:rPr>
                                    </m:ctrlPr>
                                  </m:borderBoxPr>
                                  <m:e>
                                    <m:r>
                                      <a:rPr lang="es-ES" sz="2000" i="1" dirty="0">
                                        <a:solidFill>
                                          <a:srgbClr val="0070C0"/>
                                        </a:solidFill>
                                        <a:latin typeface="Cambria Math" panose="02040503050406030204" pitchFamily="18" charset="0"/>
                                      </a:rPr>
                                      <m:t>𝛼</m:t>
                                    </m:r>
                                    <m:r>
                                      <a:rPr lang="es-ES" sz="2000" i="1" dirty="0">
                                        <a:solidFill>
                                          <a:srgbClr val="0070C0"/>
                                        </a:solidFill>
                                        <a:latin typeface="Cambria Math" panose="02040503050406030204" pitchFamily="18" charset="0"/>
                                      </a:rPr>
                                      <m:t>=22.38°</m:t>
                                    </m:r>
                                  </m:e>
                                </m:borderBox>
                              </m:e>
                            </m:mr>
                          </m:m>
                        </m:e>
                      </m:d>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𝑏</m:t>
                      </m:r>
                      <m:r>
                        <a:rPr lang="es-ES" sz="2000" i="1" dirty="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𝑢</m:t>
                                              </m:r>
                                            </m:e>
                                          </m:acc>
                                          <m:r>
                                            <a:rPr lang="es-ES" sz="2000" i="1" dirty="0">
                                              <a:solidFill>
                                                <a:srgbClr val="0070C0"/>
                                              </a:solidFill>
                                              <a:latin typeface="Cambria Math" panose="02040503050406030204" pitchFamily="18" charset="0"/>
                                            </a:rPr>
                                            <m:t>·</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𝑣</m:t>
                                              </m:r>
                                            </m:e>
                                          </m:acc>
                                          <m:r>
                                            <a:rPr lang="es-ES" sz="2000" i="1" dirty="0">
                                              <a:solidFill>
                                                <a:srgbClr val="0070C0"/>
                                              </a:solidFill>
                                              <a:latin typeface="Cambria Math" panose="02040503050406030204" pitchFamily="18" charset="0"/>
                                            </a:rPr>
                                            <m:t>=1·2</m:t>
                                          </m:r>
                                          <m:r>
                                            <a:rPr lang="es-ES" sz="2000" b="0" i="1" dirty="0" smtClean="0">
                                              <a:solidFill>
                                                <a:srgbClr val="0070C0"/>
                                              </a:solidFill>
                                              <a:latin typeface="Cambria Math" panose="02040503050406030204" pitchFamily="18" charset="0"/>
                                            </a:rPr>
                                            <m:t>−6</m:t>
                                          </m:r>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4</m:t>
                                          </m:r>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−22</m:t>
                                          </m:r>
                                        </m:e>
                                      </m:mr>
                                      <m:m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𝑢</m:t>
                                              </m:r>
                                            </m:e>
                                          </m:acc>
                                          <m:r>
                                            <a:rPr lang="es-ES" sz="2000" i="1" dirty="0">
                                              <a:solidFill>
                                                <a:srgbClr val="0070C0"/>
                                              </a:solidFill>
                                              <a:latin typeface="Cambria Math" panose="02040503050406030204" pitchFamily="18" charset="0"/>
                                            </a:rPr>
                                            <m:t>·</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𝑣</m:t>
                                              </m:r>
                                            </m:e>
                                          </m:acc>
                                          <m:r>
                                            <a:rPr lang="es-ES" sz="2000" i="1" dirty="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𝑢</m:t>
                                                  </m:r>
                                                </m:e>
                                              </m:acc>
                                            </m:e>
                                          </m:d>
                                          <m:r>
                                            <a:rPr lang="es-ES" sz="2000" i="1" dirty="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𝑣</m:t>
                                                  </m:r>
                                                </m:e>
                                              </m:acc>
                                            </m:e>
                                          </m:d>
                                          <m:r>
                                            <a:rPr lang="es-ES" sz="2000" i="1" dirty="0">
                                              <a:solidFill>
                                                <a:srgbClr val="0070C0"/>
                                              </a:solidFill>
                                              <a:latin typeface="Cambria Math" panose="02040503050406030204" pitchFamily="18" charset="0"/>
                                            </a:rPr>
                                            <m:t>·</m:t>
                                          </m:r>
                                          <m:r>
                                            <a:rPr lang="es-ES" sz="2000" i="1" dirty="0">
                                              <a:solidFill>
                                                <a:srgbClr val="0070C0"/>
                                              </a:solidFill>
                                              <a:latin typeface="Cambria Math" panose="02040503050406030204" pitchFamily="18" charset="0"/>
                                            </a:rPr>
                                            <m:t>𝑐𝑜𝑠</m:t>
                                          </m:r>
                                          <m:r>
                                            <a:rPr lang="es-ES" sz="2000" i="1" dirty="0">
                                              <a:solidFill>
                                                <a:srgbClr val="0070C0"/>
                                              </a:solidFill>
                                              <a:latin typeface="Cambria Math" panose="02040503050406030204" pitchFamily="18" charset="0"/>
                                            </a:rPr>
                                            <m:t>𝛼</m:t>
                                          </m:r>
                                          <m:r>
                                            <a:rPr lang="es-ES" sz="2000" i="1" dirty="0">
                                              <a:solidFill>
                                                <a:srgbClr val="0070C0"/>
                                              </a:solidFill>
                                              <a:latin typeface="Cambria Math" panose="02040503050406030204" pitchFamily="18" charset="0"/>
                                            </a:rPr>
                                            <m:t>=</m:t>
                                          </m:r>
                                          <m:rad>
                                            <m:radPr>
                                              <m:degHide m:val="on"/>
                                              <m:ctrlPr>
                                                <a:rPr lang="es-ES" sz="2000" i="1" dirty="0">
                                                  <a:solidFill>
                                                    <a:srgbClr val="0070C0"/>
                                                  </a:solidFill>
                                                  <a:latin typeface="Cambria Math" panose="02040503050406030204" pitchFamily="18" charset="0"/>
                                                </a:rPr>
                                              </m:ctrlPr>
                                            </m:radPr>
                                            <m:deg/>
                                            <m:e>
                                              <m:r>
                                                <a:rPr lang="es-ES" sz="2000" b="0" i="1" dirty="0" smtClean="0">
                                                  <a:solidFill>
                                                    <a:srgbClr val="0070C0"/>
                                                  </a:solidFill>
                                                  <a:latin typeface="Cambria Math" panose="02040503050406030204" pitchFamily="18" charset="0"/>
                                                </a:rPr>
                                                <m:t>37</m:t>
                                              </m:r>
                                            </m:e>
                                          </m:rad>
                                          <m:r>
                                            <a:rPr lang="es-ES" sz="2000" i="1" dirty="0">
                                              <a:solidFill>
                                                <a:srgbClr val="0070C0"/>
                                              </a:solidFill>
                                              <a:latin typeface="Cambria Math" panose="02040503050406030204" pitchFamily="18" charset="0"/>
                                            </a:rPr>
                                            <m:t>·</m:t>
                                          </m:r>
                                          <m:rad>
                                            <m:radPr>
                                              <m:degHide m:val="on"/>
                                              <m:ctrlPr>
                                                <a:rPr lang="es-ES" sz="2000" i="1" dirty="0">
                                                  <a:solidFill>
                                                    <a:srgbClr val="0070C0"/>
                                                  </a:solidFill>
                                                  <a:latin typeface="Cambria Math" panose="02040503050406030204" pitchFamily="18" charset="0"/>
                                                </a:rPr>
                                              </m:ctrlPr>
                                            </m:radPr>
                                            <m:deg/>
                                            <m:e>
                                              <m:r>
                                                <a:rPr lang="es-ES" sz="2000" b="0" i="1" dirty="0" smtClean="0">
                                                  <a:solidFill>
                                                    <a:srgbClr val="0070C0"/>
                                                  </a:solidFill>
                                                  <a:latin typeface="Cambria Math" panose="02040503050406030204" pitchFamily="18" charset="0"/>
                                                </a:rPr>
                                                <m:t>20</m:t>
                                              </m:r>
                                            </m:e>
                                          </m:rad>
                                          <m:r>
                                            <a:rPr lang="es-ES" sz="2000" i="1" dirty="0">
                                              <a:solidFill>
                                                <a:srgbClr val="0070C0"/>
                                              </a:solidFill>
                                              <a:latin typeface="Cambria Math" panose="02040503050406030204" pitchFamily="18" charset="0"/>
                                            </a:rPr>
                                            <m:t>·</m:t>
                                          </m:r>
                                          <m:r>
                                            <a:rPr lang="es-ES" sz="2000" i="1" dirty="0">
                                              <a:solidFill>
                                                <a:srgbClr val="0070C0"/>
                                              </a:solidFill>
                                              <a:latin typeface="Cambria Math" panose="02040503050406030204" pitchFamily="18" charset="0"/>
                                            </a:rPr>
                                            <m:t>𝑐𝑜𝑠</m:t>
                                          </m:r>
                                          <m:r>
                                            <a:rPr lang="es-ES" sz="2000" i="1" dirty="0">
                                              <a:solidFill>
                                                <a:srgbClr val="0070C0"/>
                                              </a:solidFill>
                                              <a:latin typeface="Cambria Math" panose="02040503050406030204" pitchFamily="18" charset="0"/>
                                            </a:rPr>
                                            <m:t>𝛼</m:t>
                                          </m:r>
                                        </m:e>
                                      </m:mr>
                                    </m:m>
                                  </m:e>
                                </m:d>
                                <m:r>
                                  <m:rPr>
                                    <m:nor/>
                                  </m:rPr>
                                  <a:rPr lang="es-ES" sz="2000" dirty="0">
                                    <a:solidFill>
                                      <a:srgbClr val="0070C0"/>
                                    </a:solidFill>
                                  </a:rPr>
                                  <m:t> </m:t>
                                </m:r>
                              </m:e>
                            </m:mr>
                            <m:mr>
                              <m:e>
                                <m:r>
                                  <a:rPr lang="es-ES" sz="2000" i="1" dirty="0">
                                    <a:solidFill>
                                      <a:srgbClr val="0070C0"/>
                                    </a:solidFill>
                                    <a:latin typeface="Cambria Math" panose="02040503050406030204" pitchFamily="18" charset="0"/>
                                  </a:rPr>
                                  <m:t>𝑐𝑜𝑠</m:t>
                                </m:r>
                                <m:r>
                                  <a:rPr lang="es-ES" sz="2000" i="1" dirty="0">
                                    <a:solidFill>
                                      <a:srgbClr val="0070C0"/>
                                    </a:solidFill>
                                    <a:latin typeface="Cambria Math" panose="02040503050406030204" pitchFamily="18" charset="0"/>
                                  </a:rPr>
                                  <m:t>𝛼</m:t>
                                </m:r>
                                <m:r>
                                  <a:rPr lang="es-ES" sz="2000" i="1" dirty="0">
                                    <a:solidFill>
                                      <a:srgbClr val="0070C0"/>
                                    </a:solidFill>
                                    <a:latin typeface="Cambria Math" panose="02040503050406030204" pitchFamily="18" charset="0"/>
                                  </a:rPr>
                                  <m:t>=</m:t>
                                </m:r>
                                <m:f>
                                  <m:fPr>
                                    <m:ctrlPr>
                                      <a:rPr lang="es-ES" sz="2000" i="1" dirty="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−22</m:t>
                                    </m:r>
                                  </m:num>
                                  <m:den>
                                    <m:rad>
                                      <m:radPr>
                                        <m:degHide m:val="on"/>
                                        <m:ctrlPr>
                                          <a:rPr lang="es-ES" sz="2000" i="1" dirty="0">
                                            <a:solidFill>
                                              <a:srgbClr val="0070C0"/>
                                            </a:solidFill>
                                            <a:latin typeface="Cambria Math" panose="02040503050406030204" pitchFamily="18" charset="0"/>
                                          </a:rPr>
                                        </m:ctrlPr>
                                      </m:radPr>
                                      <m:deg/>
                                      <m:e>
                                        <m:r>
                                          <a:rPr lang="es-ES" sz="2000" b="0" i="1" dirty="0" smtClean="0">
                                            <a:solidFill>
                                              <a:srgbClr val="0070C0"/>
                                            </a:solidFill>
                                            <a:latin typeface="Cambria Math" panose="02040503050406030204" pitchFamily="18" charset="0"/>
                                          </a:rPr>
                                          <m:t>37</m:t>
                                        </m:r>
                                      </m:e>
                                    </m:rad>
                                    <m:r>
                                      <a:rPr lang="es-ES" sz="2000" i="1" dirty="0">
                                        <a:solidFill>
                                          <a:srgbClr val="0070C0"/>
                                        </a:solidFill>
                                        <a:latin typeface="Cambria Math" panose="02040503050406030204" pitchFamily="18" charset="0"/>
                                      </a:rPr>
                                      <m:t>·</m:t>
                                    </m:r>
                                    <m:rad>
                                      <m:radPr>
                                        <m:degHide m:val="on"/>
                                        <m:ctrlPr>
                                          <a:rPr lang="es-ES" sz="2000" i="1" dirty="0">
                                            <a:solidFill>
                                              <a:srgbClr val="0070C0"/>
                                            </a:solidFill>
                                            <a:latin typeface="Cambria Math" panose="02040503050406030204" pitchFamily="18" charset="0"/>
                                          </a:rPr>
                                        </m:ctrlPr>
                                      </m:radPr>
                                      <m:deg/>
                                      <m:e>
                                        <m:r>
                                          <a:rPr lang="es-ES" sz="2000" b="0" i="1" dirty="0" smtClean="0">
                                            <a:solidFill>
                                              <a:srgbClr val="0070C0"/>
                                            </a:solidFill>
                                            <a:latin typeface="Cambria Math" panose="02040503050406030204" pitchFamily="18" charset="0"/>
                                          </a:rPr>
                                          <m:t>20</m:t>
                                        </m:r>
                                      </m:e>
                                    </m:rad>
                                  </m:den>
                                </m:f>
                                <m:r>
                                  <a:rPr lang="es-ES" sz="2000" i="1" dirty="0">
                                    <a:solidFill>
                                      <a:srgbClr val="0070C0"/>
                                    </a:solidFill>
                                    <a:latin typeface="Cambria Math" panose="02040503050406030204" pitchFamily="18" charset="0"/>
                                  </a:rPr>
                                  <m:t>⇒</m:t>
                                </m:r>
                                <m:borderBox>
                                  <m:borderBoxPr>
                                    <m:ctrlPr>
                                      <a:rPr lang="es-ES" sz="2000" i="1" dirty="0">
                                        <a:solidFill>
                                          <a:srgbClr val="0070C0"/>
                                        </a:solidFill>
                                        <a:latin typeface="Cambria Math" panose="02040503050406030204" pitchFamily="18" charset="0"/>
                                      </a:rPr>
                                    </m:ctrlPr>
                                  </m:borderBoxPr>
                                  <m:e>
                                    <m:r>
                                      <a:rPr lang="es-ES" sz="2000" i="1" dirty="0">
                                        <a:solidFill>
                                          <a:srgbClr val="0070C0"/>
                                        </a:solidFill>
                                        <a:latin typeface="Cambria Math" panose="02040503050406030204" pitchFamily="18" charset="0"/>
                                      </a:rPr>
                                      <m:t>𝛼</m:t>
                                    </m:r>
                                    <m:r>
                                      <a:rPr lang="es-ES" sz="2000" i="1" dirty="0">
                                        <a:solidFill>
                                          <a:srgbClr val="0070C0"/>
                                        </a:solidFill>
                                        <a:latin typeface="Cambria Math" panose="02040503050406030204" pitchFamily="18" charset="0"/>
                                      </a:rPr>
                                      <m:t>=143.97°</m:t>
                                    </m:r>
                                  </m:e>
                                </m:borderBox>
                              </m:e>
                            </m:mr>
                          </m:m>
                        </m:e>
                      </m:d>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𝑐</m:t>
                      </m:r>
                      <m:r>
                        <a:rPr lang="es-ES" sz="2000" i="1" dirty="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𝑢</m:t>
                                    </m:r>
                                  </m:e>
                                </m:acc>
                                <m:r>
                                  <a:rPr lang="es-ES" sz="2000" i="1" dirty="0">
                                    <a:solidFill>
                                      <a:srgbClr val="0070C0"/>
                                    </a:solidFill>
                                    <a:latin typeface="Cambria Math" panose="02040503050406030204" pitchFamily="18" charset="0"/>
                                  </a:rPr>
                                  <m:t>·</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𝑣</m:t>
                                    </m:r>
                                  </m:e>
                                </m:acc>
                                <m:r>
                                  <a:rPr lang="es-ES" sz="2000" i="1" dirty="0">
                                    <a:solidFill>
                                      <a:srgbClr val="0070C0"/>
                                    </a:solidFill>
                                    <a:latin typeface="Cambria Math" panose="02040503050406030204" pitchFamily="18" charset="0"/>
                                  </a:rPr>
                                  <m:t>=1·8−4·2=0</m:t>
                                </m:r>
                              </m:e>
                            </m:mr>
                            <m:mr>
                              <m:e>
                                <m:r>
                                  <a:rPr lang="es-ES" sz="2000" i="1" dirty="0">
                                    <a:solidFill>
                                      <a:srgbClr val="0070C0"/>
                                    </a:solidFill>
                                    <a:latin typeface="Cambria Math" panose="02040503050406030204" pitchFamily="18" charset="0"/>
                                  </a:rPr>
                                  <m:t>𝑐𝑜𝑠</m:t>
                                </m:r>
                                <m:r>
                                  <a:rPr lang="es-ES" sz="2000" i="1" dirty="0">
                                    <a:solidFill>
                                      <a:srgbClr val="0070C0"/>
                                    </a:solidFill>
                                    <a:latin typeface="Cambria Math" panose="02040503050406030204" pitchFamily="18" charset="0"/>
                                  </a:rPr>
                                  <m:t>𝛼</m:t>
                                </m:r>
                                <m:r>
                                  <a:rPr lang="es-ES" sz="2000" i="1" dirty="0">
                                    <a:solidFill>
                                      <a:srgbClr val="0070C0"/>
                                    </a:solidFill>
                                    <a:latin typeface="Cambria Math" panose="02040503050406030204" pitchFamily="18" charset="0"/>
                                  </a:rPr>
                                  <m:t>=</m:t>
                                </m:r>
                                <m:f>
                                  <m:fPr>
                                    <m:ctrlPr>
                                      <a:rPr lang="es-ES" sz="2000" i="1" dirty="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0</m:t>
                                    </m:r>
                                  </m:num>
                                  <m:den>
                                    <m:d>
                                      <m:dPr>
                                        <m:begChr m:val="|"/>
                                        <m:endChr m:val="|"/>
                                        <m:ctrlPr>
                                          <a:rPr lang="es-ES" sz="2000" i="1" dirty="0">
                                            <a:solidFill>
                                              <a:srgbClr val="0070C0"/>
                                            </a:solidFill>
                                            <a:latin typeface="Cambria Math" panose="02040503050406030204" pitchFamily="18" charset="0"/>
                                          </a:rPr>
                                        </m:ctrlPr>
                                      </m:dP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𝑢</m:t>
                                            </m:r>
                                          </m:e>
                                        </m:acc>
                                      </m:e>
                                    </m:d>
                                    <m:r>
                                      <a:rPr lang="es-ES" sz="2000" i="1" dirty="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𝑣</m:t>
                                            </m:r>
                                          </m:e>
                                        </m:acc>
                                      </m:e>
                                    </m:d>
                                  </m:den>
                                </m:f>
                                <m:r>
                                  <a:rPr lang="es-ES" sz="2000" i="1" dirty="0">
                                    <a:solidFill>
                                      <a:srgbClr val="0070C0"/>
                                    </a:solidFill>
                                    <a:latin typeface="Cambria Math" panose="02040503050406030204" pitchFamily="18" charset="0"/>
                                  </a:rPr>
                                  <m:t>⇒</m:t>
                                </m:r>
                                <m:borderBox>
                                  <m:borderBoxPr>
                                    <m:ctrlPr>
                                      <a:rPr lang="es-ES" sz="2000" i="1" dirty="0">
                                        <a:solidFill>
                                          <a:srgbClr val="0070C0"/>
                                        </a:solidFill>
                                        <a:latin typeface="Cambria Math" panose="02040503050406030204" pitchFamily="18" charset="0"/>
                                      </a:rPr>
                                    </m:ctrlPr>
                                  </m:borderBoxPr>
                                  <m:e>
                                    <m:r>
                                      <a:rPr lang="es-ES" sz="2000" i="1" dirty="0">
                                        <a:solidFill>
                                          <a:srgbClr val="0070C0"/>
                                        </a:solidFill>
                                        <a:latin typeface="Cambria Math" panose="02040503050406030204" pitchFamily="18" charset="0"/>
                                      </a:rPr>
                                      <m:t>𝛼</m:t>
                                    </m:r>
                                    <m:r>
                                      <a:rPr lang="es-ES" sz="2000" i="1" dirty="0">
                                        <a:solidFill>
                                          <a:srgbClr val="0070C0"/>
                                        </a:solidFill>
                                        <a:latin typeface="Cambria Math" panose="02040503050406030204" pitchFamily="18" charset="0"/>
                                      </a:rPr>
                                      <m:t>=90°</m:t>
                                    </m:r>
                                  </m:e>
                                </m:borderBox>
                              </m:e>
                            </m:mr>
                          </m:m>
                        </m:e>
                      </m:d>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𝑑</m:t>
                      </m:r>
                      <m:r>
                        <a:rPr lang="es-ES" sz="2000" i="1" dirty="0">
                          <a:solidFill>
                            <a:srgbClr val="0070C0"/>
                          </a:solidFill>
                          <a:latin typeface="Cambria Math" panose="02040503050406030204" pitchFamily="18" charset="0"/>
                        </a:rPr>
                        <m:t>)</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𝑢</m:t>
                          </m:r>
                        </m:e>
                      </m:acc>
                      <m:r>
                        <a:rPr lang="es-ES" sz="2000" b="0" i="1" dirty="0" smtClean="0">
                          <a:solidFill>
                            <a:srgbClr val="0070C0"/>
                          </a:solidFill>
                          <a:latin typeface="Cambria Math" panose="02040503050406030204" pitchFamily="18" charset="0"/>
                        </a:rPr>
                        <m:t>·</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𝑣</m:t>
                          </m:r>
                        </m:e>
                      </m:acc>
                      <m:r>
                        <a:rPr lang="es-ES" sz="2000" b="0" i="1" dirty="0" smtClean="0">
                          <a:solidFill>
                            <a:srgbClr val="0070C0"/>
                          </a:solidFill>
                          <a:latin typeface="Cambria Math" panose="02040503050406030204" pitchFamily="18" charset="0"/>
                        </a:rPr>
                        <m:t>=</m:t>
                      </m:r>
                      <m:d>
                        <m:dPr>
                          <m:begChr m:val="|"/>
                          <m:endChr m:val="|"/>
                          <m:ctrlPr>
                            <a:rPr lang="es-ES" sz="2000" b="0" i="1" dirty="0" smtClean="0">
                              <a:solidFill>
                                <a:srgbClr val="0070C0"/>
                              </a:solidFill>
                              <a:latin typeface="Cambria Math" panose="02040503050406030204" pitchFamily="18" charset="0"/>
                            </a:rPr>
                          </m:ctrlPr>
                        </m:dPr>
                        <m:e/>
                      </m:d>
                      <m:r>
                        <a:rPr lang="es-ES" sz="2000" b="0" i="1" dirty="0" smtClean="0">
                          <a:solidFill>
                            <a:srgbClr val="0070C0"/>
                          </a:solidFill>
                          <a:latin typeface="Cambria Math" panose="02040503050406030204" pitchFamily="18" charset="0"/>
                        </a:rPr>
                        <m:t>·</m:t>
                      </m:r>
                      <m:d>
                        <m:dPr>
                          <m:begChr m:val="|"/>
                          <m:endChr m:val="|"/>
                          <m:ctrlPr>
                            <a:rPr lang="es-ES" sz="2000" b="0" i="1" dirty="0" smtClean="0">
                              <a:solidFill>
                                <a:srgbClr val="0070C0"/>
                              </a:solidFill>
                              <a:latin typeface="Cambria Math" panose="02040503050406030204" pitchFamily="18" charset="0"/>
                            </a:rPr>
                          </m:ctrlPr>
                        </m:dPr>
                        <m:e/>
                      </m:d>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𝑐𝑜𝑠</m:t>
                      </m:r>
                      <m:r>
                        <a:rPr lang="es-ES" sz="2000" b="0" i="1" dirty="0" smtClean="0">
                          <a:solidFill>
                            <a:srgbClr val="0070C0"/>
                          </a:solidFill>
                          <a:latin typeface="Cambria Math" panose="02040503050406030204" pitchFamily="18" charset="0"/>
                        </a:rPr>
                        <m:t>𝛼</m:t>
                      </m:r>
                      <m:r>
                        <a:rPr lang="es-ES" sz="2000" b="0" i="1" dirty="0" smtClean="0">
                          <a:solidFill>
                            <a:srgbClr val="0070C0"/>
                          </a:solidFill>
                          <a:latin typeface="Cambria Math" panose="02040503050406030204" pitchFamily="18" charset="0"/>
                        </a:rPr>
                        <m:t>=4·2·</m:t>
                      </m:r>
                      <m:r>
                        <a:rPr lang="es-ES" sz="2000" b="0" i="1" dirty="0" smtClean="0">
                          <a:solidFill>
                            <a:srgbClr val="0070C0"/>
                          </a:solidFill>
                          <a:latin typeface="Cambria Math" panose="02040503050406030204" pitchFamily="18" charset="0"/>
                        </a:rPr>
                        <m:t>𝑐𝑜𝑠</m:t>
                      </m:r>
                      <m:r>
                        <a:rPr lang="es-ES" sz="2000" b="0" i="1" dirty="0" smtClean="0">
                          <a:solidFill>
                            <a:srgbClr val="0070C0"/>
                          </a:solidFill>
                          <a:latin typeface="Cambria Math" panose="02040503050406030204" pitchFamily="18" charset="0"/>
                        </a:rPr>
                        <m:t>60°=8·</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1</m:t>
                          </m:r>
                        </m:num>
                        <m:den>
                          <m:r>
                            <a:rPr lang="es-ES" sz="2000" b="0" i="1" dirty="0" smtClean="0">
                              <a:solidFill>
                                <a:srgbClr val="0070C0"/>
                              </a:solidFill>
                              <a:latin typeface="Cambria Math" panose="02040503050406030204" pitchFamily="18" charset="0"/>
                            </a:rPr>
                            <m:t>2</m:t>
                          </m:r>
                        </m:den>
                      </m:f>
                      <m:r>
                        <a:rPr lang="es-ES" sz="2000" b="0" i="1" dirty="0" smtClean="0">
                          <a:solidFill>
                            <a:srgbClr val="0070C0"/>
                          </a:solidFill>
                          <a:latin typeface="Cambria Math" panose="02040503050406030204" pitchFamily="18" charset="0"/>
                        </a:rPr>
                        <m:t>=4</m:t>
                      </m:r>
                    </m:oMath>
                  </m:oMathPara>
                </a14:m>
                <a:endParaRPr lang="es-ES" sz="20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82880" y="228115"/>
                <a:ext cx="7785463" cy="6131496"/>
              </a:xfrm>
              <a:blipFill rotWithShape="0">
                <a:blip r:embed="rId3"/>
                <a:stretch>
                  <a:fillRect l="-392" t="-497" r="-235"/>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257006145"/>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solidFill>
                      <a:schemeClr val="accent6">
                        <a:lumMod val="75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20"/>
                  </a:ext>
                </a:extLst>
              </a:tr>
            </a:tbl>
          </a:graphicData>
        </a:graphic>
      </p:graphicFrame>
      <p:sp>
        <p:nvSpPr>
          <p:cNvPr id="6" name="Estrella de 7 puntas 5"/>
          <p:cNvSpPr/>
          <p:nvPr/>
        </p:nvSpPr>
        <p:spPr>
          <a:xfrm>
            <a:off x="8830491" y="1"/>
            <a:ext cx="313510" cy="330926"/>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0</a:t>
            </a:r>
            <a:endParaRPr lang="es-ES" b="1" dirty="0">
              <a:solidFill>
                <a:schemeClr val="bg1"/>
              </a:solidFill>
            </a:endParaRPr>
          </a:p>
        </p:txBody>
      </p:sp>
    </p:spTree>
    <p:extLst>
      <p:ext uri="{BB962C8B-B14F-4D97-AF65-F5344CB8AC3E}">
        <p14:creationId xmlns:p14="http://schemas.microsoft.com/office/powerpoint/2010/main" val="21684810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 calcmode="lin" valueType="num">
                                      <p:cBhvr additive="base">
                                        <p:cTn id="7"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xEl>
                                              <p:pRg st="5" end="5"/>
                                            </p:txEl>
                                          </p:spTgt>
                                        </p:tgtEl>
                                        <p:attrNameLst>
                                          <p:attrName>style.visibility</p:attrName>
                                        </p:attrNameLst>
                                      </p:cBhvr>
                                      <p:to>
                                        <p:strVal val="visible"/>
                                      </p:to>
                                    </p:set>
                                    <p:animEffect transition="in" filter="fade">
                                      <p:cBhvr>
                                        <p:cTn id="13" dur="1000"/>
                                        <p:tgtEl>
                                          <p:spTgt spid="16">
                                            <p:txEl>
                                              <p:pRg st="5" end="5"/>
                                            </p:txEl>
                                          </p:spTgt>
                                        </p:tgtEl>
                                      </p:cBhvr>
                                    </p:animEffect>
                                    <p:anim calcmode="lin" valueType="num">
                                      <p:cBhvr>
                                        <p:cTn id="14"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xEl>
                                              <p:pRg st="6" end="6"/>
                                            </p:txEl>
                                          </p:spTgt>
                                        </p:tgtEl>
                                        <p:attrNameLst>
                                          <p:attrName>style.visibility</p:attrName>
                                        </p:attrNameLst>
                                      </p:cBhvr>
                                      <p:to>
                                        <p:strVal val="visible"/>
                                      </p:to>
                                    </p:set>
                                    <p:animEffect transition="in" filter="fade">
                                      <p:cBhvr>
                                        <p:cTn id="20" dur="1000"/>
                                        <p:tgtEl>
                                          <p:spTgt spid="16">
                                            <p:txEl>
                                              <p:pRg st="6" end="6"/>
                                            </p:txEl>
                                          </p:spTgt>
                                        </p:tgtEl>
                                      </p:cBhvr>
                                    </p:animEffect>
                                    <p:anim calcmode="lin" valueType="num">
                                      <p:cBhvr>
                                        <p:cTn id="21"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1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00297" y="254241"/>
                <a:ext cx="7785463" cy="6460068"/>
              </a:xfrm>
              <a:solidFill>
                <a:schemeClr val="tx1">
                  <a:lumMod val="95000"/>
                </a:schemeClr>
              </a:solidFill>
            </p:spPr>
            <p:txBody>
              <a:bodyPr>
                <a:normAutofit/>
              </a:bodyPr>
              <a:lstStyle/>
              <a:p>
                <a:pPr algn="just"/>
                <a:r>
                  <a:rPr lang="es-ES" sz="2000" b="1" u="sng" dirty="0" smtClean="0">
                    <a:solidFill>
                      <a:schemeClr val="bg1"/>
                    </a:solidFill>
                  </a:rPr>
                  <a:t>Ejercicios. ej2</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𝑊</m:t>
                      </m:r>
                      <m:r>
                        <a:rPr lang="es-ES" sz="2000" b="0" i="1" smtClean="0">
                          <a:solidFill>
                            <a:schemeClr val="bg1"/>
                          </a:solidFill>
                          <a:latin typeface="Cambria Math" panose="02040503050406030204" pitchFamily="18" charset="0"/>
                        </a:rPr>
                        <m:t>=</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𝐹</m:t>
                          </m:r>
                        </m:e>
                      </m:acc>
                      <m:r>
                        <a:rPr lang="es-ES" sz="2000" b="0" i="1" dirty="0" smtClean="0">
                          <a:solidFill>
                            <a:schemeClr val="bg1"/>
                          </a:solidFill>
                          <a:latin typeface="Cambria Math" panose="02040503050406030204" pitchFamily="18" charset="0"/>
                        </a:rPr>
                        <m:t>·</m:t>
                      </m:r>
                      <m:r>
                        <m:rPr>
                          <m:sty m:val="p"/>
                        </m:rPr>
                        <a:rPr lang="es-ES" sz="2000" b="0" i="0" dirty="0" smtClean="0">
                          <a:solidFill>
                            <a:schemeClr val="bg1"/>
                          </a:solidFill>
                          <a:latin typeface="Cambria Math" panose="02040503050406030204" pitchFamily="18" charset="0"/>
                        </a:rPr>
                        <m:t>Δ</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𝑥</m:t>
                          </m:r>
                        </m:e>
                      </m:acc>
                      <m:r>
                        <a:rPr lang="es-ES" sz="2000" b="0" i="1" dirty="0" smtClean="0">
                          <a:solidFill>
                            <a:schemeClr val="bg1"/>
                          </a:solidFill>
                          <a:latin typeface="Cambria Math" panose="02040503050406030204" pitchFamily="18" charset="0"/>
                        </a:rPr>
                        <m:t>                  </m:t>
                      </m:r>
                      <m:acc>
                        <m:accPr>
                          <m:chr m:val="⃗"/>
                          <m:ctrlPr>
                            <a:rPr lang="es-ES" sz="2000" b="0" i="1" dirty="0" smtClean="0">
                              <a:solidFill>
                                <a:schemeClr val="bg1"/>
                              </a:solidFill>
                              <a:latin typeface="Cambria Math" panose="02040503050406030204" pitchFamily="18" charset="0"/>
                            </a:rPr>
                          </m:ctrlPr>
                        </m:accPr>
                        <m:e>
                          <m:sSub>
                            <m:sSubPr>
                              <m:ctrlPr>
                                <a:rPr lang="es-ES" sz="2000" b="0" i="1" dirty="0" smtClean="0">
                                  <a:solidFill>
                                    <a:schemeClr val="bg1"/>
                                  </a:solidFill>
                                  <a:latin typeface="Cambria Math" panose="02040503050406030204" pitchFamily="18" charset="0"/>
                                </a:rPr>
                              </m:ctrlPr>
                            </m:sSubPr>
                            <m:e>
                              <m:r>
                                <a:rPr lang="es-ES" sz="2000" b="0" i="1" dirty="0" smtClean="0">
                                  <a:solidFill>
                                    <a:schemeClr val="bg1"/>
                                  </a:solidFill>
                                  <a:latin typeface="Cambria Math" panose="02040503050406030204" pitchFamily="18" charset="0"/>
                                </a:rPr>
                                <m:t>𝐹</m:t>
                              </m:r>
                            </m:e>
                            <m:sub>
                              <m:r>
                                <a:rPr lang="es-ES" sz="2000" b="0" i="1" dirty="0" smtClean="0">
                                  <a:solidFill>
                                    <a:schemeClr val="bg1"/>
                                  </a:solidFill>
                                  <a:latin typeface="Cambria Math" panose="02040503050406030204" pitchFamily="18" charset="0"/>
                                </a:rPr>
                                <m:t>𝑔</m:t>
                              </m:r>
                            </m:sub>
                          </m:sSub>
                        </m:e>
                      </m:acc>
                      <m:r>
                        <a:rPr lang="es-ES" sz="2000" b="0" i="1" dirty="0" smtClean="0">
                          <a:solidFill>
                            <a:schemeClr val="bg1"/>
                          </a:solidFill>
                          <a:latin typeface="Cambria Math" panose="02040503050406030204" pitchFamily="18" charset="0"/>
                        </a:rPr>
                        <m:t>=</m:t>
                      </m:r>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0,−</m:t>
                          </m:r>
                          <m:r>
                            <a:rPr lang="es-ES" sz="2000" b="0" i="1" dirty="0" smtClean="0">
                              <a:solidFill>
                                <a:schemeClr val="bg1"/>
                              </a:solidFill>
                              <a:latin typeface="Cambria Math" panose="02040503050406030204" pitchFamily="18" charset="0"/>
                            </a:rPr>
                            <m:t>𝑚𝑔</m:t>
                          </m:r>
                        </m:e>
                      </m:d>
                      <m:r>
                        <a:rPr lang="es-ES" sz="2000" b="0" i="1" dirty="0" smtClean="0">
                          <a:solidFill>
                            <a:schemeClr val="bg1"/>
                          </a:solidFill>
                          <a:latin typeface="Cambria Math" panose="02040503050406030204" pitchFamily="18" charset="0"/>
                        </a:rPr>
                        <m:t>            </m:t>
                      </m:r>
                      <m:r>
                        <a:rPr lang="es-ES" sz="2000" b="0" i="1" dirty="0" smtClean="0">
                          <a:solidFill>
                            <a:schemeClr val="bg1"/>
                          </a:solidFill>
                          <a:latin typeface="Cambria Math" panose="02040503050406030204" pitchFamily="18" charset="0"/>
                        </a:rPr>
                        <m:t>𝑚</m:t>
                      </m:r>
                      <m:r>
                        <a:rPr lang="es-ES" sz="2000" b="0" i="1" dirty="0" smtClean="0">
                          <a:solidFill>
                            <a:schemeClr val="bg1"/>
                          </a:solidFill>
                          <a:latin typeface="Cambria Math" panose="02040503050406030204" pitchFamily="18" charset="0"/>
                        </a:rPr>
                        <m:t>=2</m:t>
                      </m:r>
                      <m:r>
                        <a:rPr lang="es-ES" sz="2000" b="0" i="1" dirty="0" smtClean="0">
                          <a:solidFill>
                            <a:schemeClr val="bg1"/>
                          </a:solidFill>
                          <a:latin typeface="Cambria Math" panose="02040503050406030204" pitchFamily="18" charset="0"/>
                        </a:rPr>
                        <m:t>𝑘𝑔</m:t>
                      </m:r>
                      <m:r>
                        <a:rPr lang="es-ES" sz="2000" b="0" i="1" dirty="0" smtClean="0">
                          <a:solidFill>
                            <a:schemeClr val="bg1"/>
                          </a:solidFill>
                          <a:latin typeface="Cambria Math" panose="02040503050406030204" pitchFamily="18" charset="0"/>
                        </a:rPr>
                        <m:t>        </m:t>
                      </m:r>
                    </m:oMath>
                  </m:oMathPara>
                </a14:m>
                <a:endParaRPr lang="es-ES" sz="2000" b="0" i="1" dirty="0" smtClean="0">
                  <a:solidFill>
                    <a:schemeClr val="bg1"/>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chemeClr val="bg1"/>
                          </a:solidFill>
                          <a:latin typeface="Cambria Math" panose="02040503050406030204" pitchFamily="18" charset="0"/>
                        </a:rPr>
                        <m:t>𝑔</m:t>
                      </m:r>
                      <m:r>
                        <a:rPr lang="es-ES" sz="2000" b="0" i="1" dirty="0" smtClean="0">
                          <a:solidFill>
                            <a:schemeClr val="bg1"/>
                          </a:solidFill>
                          <a:latin typeface="Cambria Math" panose="02040503050406030204" pitchFamily="18" charset="0"/>
                          <a:ea typeface="Cambria Math" panose="02040503050406030204" pitchFamily="18" charset="0"/>
                        </a:rPr>
                        <m:t>≅</m:t>
                      </m:r>
                      <m:r>
                        <a:rPr lang="es-ES" sz="2000" b="0" i="1" dirty="0" smtClean="0">
                          <a:solidFill>
                            <a:schemeClr val="bg1"/>
                          </a:solidFill>
                          <a:latin typeface="Cambria Math" panose="02040503050406030204" pitchFamily="18" charset="0"/>
                        </a:rPr>
                        <m:t>10 </m:t>
                      </m:r>
                      <m:r>
                        <a:rPr lang="es-ES" sz="2000" b="0" i="1" dirty="0" smtClean="0">
                          <a:solidFill>
                            <a:schemeClr val="bg1"/>
                          </a:solidFill>
                          <a:latin typeface="Cambria Math" panose="02040503050406030204" pitchFamily="18" charset="0"/>
                        </a:rPr>
                        <m:t>𝑚</m:t>
                      </m:r>
                      <m:r>
                        <a:rPr lang="es-ES" sz="2000" b="0" i="1" dirty="0" smtClean="0">
                          <a:solidFill>
                            <a:schemeClr val="bg1"/>
                          </a:solidFill>
                          <a:latin typeface="Cambria Math" panose="02040503050406030204" pitchFamily="18" charset="0"/>
                        </a:rPr>
                        <m:t>/</m:t>
                      </m:r>
                      <m:sSup>
                        <m:sSupPr>
                          <m:ctrlPr>
                            <a:rPr lang="es-ES" sz="2000" b="0" i="1" dirty="0" smtClean="0">
                              <a:solidFill>
                                <a:schemeClr val="bg1"/>
                              </a:solidFill>
                              <a:latin typeface="Cambria Math" panose="02040503050406030204" pitchFamily="18" charset="0"/>
                            </a:rPr>
                          </m:ctrlPr>
                        </m:sSupPr>
                        <m:e>
                          <m:r>
                            <a:rPr lang="es-ES" sz="2000" b="0" i="1" dirty="0" smtClean="0">
                              <a:solidFill>
                                <a:schemeClr val="bg1"/>
                              </a:solidFill>
                              <a:latin typeface="Cambria Math" panose="02040503050406030204" pitchFamily="18" charset="0"/>
                            </a:rPr>
                            <m:t>𝑠</m:t>
                          </m:r>
                        </m:e>
                        <m:sup>
                          <m:r>
                            <a:rPr lang="es-ES" sz="2000" b="0" i="1" dirty="0" smtClean="0">
                              <a:solidFill>
                                <a:schemeClr val="bg1"/>
                              </a:solidFill>
                              <a:latin typeface="Cambria Math" panose="02040503050406030204" pitchFamily="18" charset="0"/>
                            </a:rPr>
                            <m:t>2</m:t>
                          </m:r>
                        </m:sup>
                      </m:sSup>
                    </m:oMath>
                  </m:oMathPara>
                </a14:m>
                <a:endParaRPr lang="es-ES" sz="20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m>
                        <m:mPr>
                          <m:mcs>
                            <m:mc>
                              <m:mcPr>
                                <m:count m:val="5"/>
                                <m:mcJc m:val="center"/>
                              </m:mcPr>
                            </m:mc>
                          </m:mcs>
                          <m:ctrlPr>
                            <a:rPr lang="es-ES" sz="2000" b="0" i="1" smtClean="0">
                              <a:solidFill>
                                <a:schemeClr val="bg1"/>
                              </a:solidFill>
                              <a:latin typeface="Cambria Math" panose="02040503050406030204" pitchFamily="18" charset="0"/>
                            </a:rPr>
                          </m:ctrlPr>
                        </m:mPr>
                        <m:mr>
                          <m:e>
                            <m:r>
                              <m:rPr>
                                <m:brk m:alnAt="7"/>
                              </m:rPr>
                              <a:rPr lang="es-ES" sz="2000" b="0" i="1" smtClean="0">
                                <a:solidFill>
                                  <a:schemeClr val="bg1"/>
                                </a:solidFill>
                                <a:latin typeface="Cambria Math" panose="02040503050406030204" pitchFamily="18" charset="0"/>
                              </a:rPr>
                              <m:t>𝑎</m:t>
                            </m:r>
                            <m:r>
                              <a:rPr lang="es-ES" sz="2000" b="0" i="1"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Δ</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𝑥</m:t>
                                </m:r>
                              </m:e>
                            </m:acc>
                            <m:r>
                              <m:rPr>
                                <m:brk m:alnAt="7"/>
                              </m:rP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3,0</m:t>
                                </m:r>
                              </m:e>
                            </m:d>
                          </m:e>
                          <m:e/>
                          <m:e>
                            <m:r>
                              <a:rPr lang="es-ES" sz="2000" b="0" i="1" smtClean="0">
                                <a:solidFill>
                                  <a:schemeClr val="bg1"/>
                                </a:solidFill>
                                <a:latin typeface="Cambria Math" panose="02040503050406030204" pitchFamily="18" charset="0"/>
                              </a:rPr>
                              <m:t>𝑏</m:t>
                            </m:r>
                            <m:r>
                              <a:rPr lang="es-ES" sz="2000" b="0" i="1" smtClean="0">
                                <a:solidFill>
                                  <a:schemeClr val="bg1"/>
                                </a:solidFill>
                                <a:latin typeface="Cambria Math" panose="02040503050406030204" pitchFamily="18" charset="0"/>
                              </a:rPr>
                              <m:t>)</m:t>
                            </m:r>
                            <m:r>
                              <m:rPr>
                                <m:sty m:val="p"/>
                              </m:rPr>
                              <a:rPr lang="es-ES" sz="2000">
                                <a:solidFill>
                                  <a:schemeClr val="bg1"/>
                                </a:solidFill>
                                <a:latin typeface="Cambria Math" panose="02040503050406030204" pitchFamily="18" charset="0"/>
                              </a:rPr>
                              <m:t>Δ</m:t>
                            </m:r>
                            <m:acc>
                              <m:accPr>
                                <m:chr m:val="⃗"/>
                                <m:ctrlPr>
                                  <a:rPr lang="es-ES" sz="2000" i="1">
                                    <a:solidFill>
                                      <a:schemeClr val="bg1"/>
                                    </a:solidFill>
                                    <a:latin typeface="Cambria Math" panose="02040503050406030204" pitchFamily="18" charset="0"/>
                                  </a:rPr>
                                </m:ctrlPr>
                              </m:accPr>
                              <m:e>
                                <m:r>
                                  <a:rPr lang="es-ES" sz="2000" i="1">
                                    <a:solidFill>
                                      <a:schemeClr val="bg1"/>
                                    </a:solidFill>
                                    <a:latin typeface="Cambria Math" panose="02040503050406030204" pitchFamily="18" charset="0"/>
                                  </a:rPr>
                                  <m:t>𝑥</m:t>
                                </m:r>
                              </m:e>
                            </m:acc>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2,2</m:t>
                                </m:r>
                              </m:e>
                            </m:d>
                          </m:e>
                          <m:e/>
                          <m:e>
                            <m:r>
                              <a:rPr lang="es-ES" sz="2000" b="0" i="1" smtClean="0">
                                <a:solidFill>
                                  <a:schemeClr val="bg1"/>
                                </a:solidFill>
                                <a:latin typeface="Cambria Math" panose="02040503050406030204" pitchFamily="18" charset="0"/>
                              </a:rPr>
                              <m:t>𝑐</m:t>
                            </m:r>
                            <m:r>
                              <a:rPr lang="es-ES" sz="2000" b="0" i="1" smtClean="0">
                                <a:solidFill>
                                  <a:schemeClr val="bg1"/>
                                </a:solidFill>
                                <a:latin typeface="Cambria Math" panose="02040503050406030204" pitchFamily="18" charset="0"/>
                              </a:rPr>
                              <m:t>) </m:t>
                            </m:r>
                            <m:r>
                              <m:rPr>
                                <m:sty m:val="p"/>
                              </m:rPr>
                              <a:rPr lang="es-ES" sz="2000">
                                <a:solidFill>
                                  <a:schemeClr val="bg1"/>
                                </a:solidFill>
                                <a:latin typeface="Cambria Math" panose="02040503050406030204" pitchFamily="18" charset="0"/>
                              </a:rPr>
                              <m:t>Δ</m:t>
                            </m:r>
                            <m:acc>
                              <m:accPr>
                                <m:chr m:val="⃗"/>
                                <m:ctrlPr>
                                  <a:rPr lang="es-ES" sz="2000" i="1">
                                    <a:solidFill>
                                      <a:schemeClr val="bg1"/>
                                    </a:solidFill>
                                    <a:latin typeface="Cambria Math" panose="02040503050406030204" pitchFamily="18" charset="0"/>
                                  </a:rPr>
                                </m:ctrlPr>
                              </m:accPr>
                              <m:e>
                                <m:r>
                                  <a:rPr lang="es-ES" sz="2000" i="1">
                                    <a:solidFill>
                                      <a:schemeClr val="bg1"/>
                                    </a:solidFill>
                                    <a:latin typeface="Cambria Math" panose="02040503050406030204" pitchFamily="18" charset="0"/>
                                  </a:rPr>
                                  <m:t>𝑥</m:t>
                                </m:r>
                              </m:e>
                            </m:acc>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0,3</m:t>
                                </m:r>
                              </m:e>
                            </m:d>
                          </m:e>
                        </m:mr>
                      </m:m>
                      <m:r>
                        <a:rPr lang="es-ES" sz="2000" b="0" i="1" smtClean="0">
                          <a:solidFill>
                            <a:schemeClr val="bg1"/>
                          </a:solidFill>
                          <a:latin typeface="Cambria Math" panose="02040503050406030204" pitchFamily="18" charset="0"/>
                        </a:rPr>
                        <m:t> </m:t>
                      </m:r>
                    </m:oMath>
                  </m:oMathPara>
                </a14:m>
                <a:endParaRPr lang="es-ES" sz="2000" dirty="0" smtClean="0">
                  <a:solidFill>
                    <a:schemeClr val="bg1"/>
                  </a:solidFill>
                </a:endParaRPr>
              </a:p>
              <a:p>
                <a:pPr marL="0" indent="0" algn="just">
                  <a:buNone/>
                </a:pPr>
                <a:r>
                  <a:rPr lang="es-ES" sz="2000" dirty="0" smtClean="0">
                    <a:solidFill>
                      <a:schemeClr val="bg1"/>
                    </a:solidFill>
                  </a:rPr>
                  <a:t>Dibuja la fuerza y el desplazamiento sobre un objeto apoyado en una superficie horizontal.</a:t>
                </a: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 </m:t>
                      </m:r>
                      <m:r>
                        <a:rPr lang="es-ES" sz="2000" b="0" i="1" dirty="0" smtClean="0">
                          <a:solidFill>
                            <a:srgbClr val="0070C0"/>
                          </a:solidFill>
                          <a:latin typeface="Cambria Math" panose="02040503050406030204" pitchFamily="18" charset="0"/>
                        </a:rPr>
                        <m:t>𝑊</m:t>
                      </m:r>
                      <m:r>
                        <a:rPr lang="es-ES" sz="2000" b="0" i="1" dirty="0" smtClean="0">
                          <a:solidFill>
                            <a:srgbClr val="0070C0"/>
                          </a:solidFill>
                          <a:latin typeface="Cambria Math" panose="02040503050406030204" pitchFamily="18" charset="0"/>
                        </a:rPr>
                        <m:t>=</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𝐹</m:t>
                          </m:r>
                        </m:e>
                      </m:acc>
                      <m:r>
                        <a:rPr lang="es-ES" sz="2000" b="0" i="1" dirty="0" smtClean="0">
                          <a:solidFill>
                            <a:srgbClr val="0070C0"/>
                          </a:solidFill>
                          <a:latin typeface="Cambria Math" panose="02040503050406030204" pitchFamily="18" charset="0"/>
                        </a:rPr>
                        <m:t>·</m:t>
                      </m:r>
                      <m:r>
                        <m:rPr>
                          <m:sty m:val="p"/>
                        </m:rPr>
                        <a:rPr lang="es-ES" sz="2000" b="0" i="0" dirty="0" smtClean="0">
                          <a:solidFill>
                            <a:srgbClr val="0070C0"/>
                          </a:solidFill>
                          <a:latin typeface="Cambria Math" panose="02040503050406030204" pitchFamily="18" charset="0"/>
                        </a:rPr>
                        <m:t>Δ</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𝑥</m:t>
                          </m:r>
                        </m:e>
                      </m:acc>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0,−20</m:t>
                          </m:r>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3,0</m:t>
                          </m:r>
                        </m:e>
                      </m:d>
                      <m:r>
                        <a:rPr lang="es-ES" sz="2000" b="0" i="1" dirty="0" smtClean="0">
                          <a:solidFill>
                            <a:srgbClr val="0070C0"/>
                          </a:solidFill>
                          <a:latin typeface="Cambria Math" panose="02040503050406030204" pitchFamily="18" charset="0"/>
                        </a:rPr>
                        <m:t>=0·3−20·0=0 </m:t>
                      </m:r>
                      <m:r>
                        <a:rPr lang="es-ES" sz="2000" b="0" i="1" dirty="0" smtClean="0">
                          <a:solidFill>
                            <a:srgbClr val="0070C0"/>
                          </a:solidFill>
                          <a:latin typeface="Cambria Math" panose="02040503050406030204" pitchFamily="18" charset="0"/>
                        </a:rPr>
                        <m:t>𝐽</m:t>
                      </m:r>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𝑏</m:t>
                      </m:r>
                      <m:r>
                        <a:rPr lang="es-ES" sz="2000" i="1" dirty="0">
                          <a:solidFill>
                            <a:srgbClr val="0070C0"/>
                          </a:solidFill>
                          <a:latin typeface="Cambria Math" panose="02040503050406030204" pitchFamily="18" charset="0"/>
                        </a:rPr>
                        <m:t>) </m:t>
                      </m:r>
                      <m:r>
                        <a:rPr lang="es-ES" sz="2000" i="1" dirty="0">
                          <a:solidFill>
                            <a:srgbClr val="0070C0"/>
                          </a:solidFill>
                          <a:latin typeface="Cambria Math" panose="02040503050406030204" pitchFamily="18" charset="0"/>
                        </a:rPr>
                        <m:t>𝑊</m:t>
                      </m:r>
                      <m:r>
                        <a:rPr lang="es-ES" sz="2000" i="1" dirty="0">
                          <a:solidFill>
                            <a:srgbClr val="0070C0"/>
                          </a:solidFill>
                          <a:latin typeface="Cambria Math" panose="02040503050406030204" pitchFamily="18" charset="0"/>
                        </a:rPr>
                        <m:t>=</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𝐹</m:t>
                          </m:r>
                        </m:e>
                      </m:acc>
                      <m:r>
                        <a:rPr lang="es-ES" sz="2000" i="1" dirty="0">
                          <a:solidFill>
                            <a:srgbClr val="0070C0"/>
                          </a:solidFill>
                          <a:latin typeface="Cambria Math" panose="02040503050406030204" pitchFamily="18" charset="0"/>
                        </a:rPr>
                        <m:t>·</m:t>
                      </m:r>
                      <m:r>
                        <m:rPr>
                          <m:sty m:val="p"/>
                        </m:rPr>
                        <a:rPr lang="es-ES" sz="2000" dirty="0">
                          <a:solidFill>
                            <a:srgbClr val="0070C0"/>
                          </a:solidFill>
                          <a:latin typeface="Cambria Math" panose="02040503050406030204" pitchFamily="18" charset="0"/>
                        </a:rPr>
                        <m:t>Δ</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𝑥</m:t>
                          </m:r>
                        </m:e>
                      </m:acc>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i="1" dirty="0">
                              <a:solidFill>
                                <a:srgbClr val="0070C0"/>
                              </a:solidFill>
                              <a:latin typeface="Cambria Math" panose="02040503050406030204" pitchFamily="18" charset="0"/>
                            </a:rPr>
                            <m:t>0,−20</m:t>
                          </m:r>
                        </m:e>
                      </m:d>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2,2</m:t>
                          </m:r>
                        </m:e>
                      </m:d>
                      <m:r>
                        <a:rPr lang="es-ES" sz="2000" i="1" dirty="0">
                          <a:solidFill>
                            <a:srgbClr val="0070C0"/>
                          </a:solidFill>
                          <a:latin typeface="Cambria Math" panose="02040503050406030204" pitchFamily="18" charset="0"/>
                        </a:rPr>
                        <m:t>=0·</m:t>
                      </m:r>
                      <m:r>
                        <a:rPr lang="es-ES" sz="2000" b="0" i="1" dirty="0" smtClean="0">
                          <a:solidFill>
                            <a:srgbClr val="0070C0"/>
                          </a:solidFill>
                          <a:latin typeface="Cambria Math" panose="02040503050406030204" pitchFamily="18" charset="0"/>
                        </a:rPr>
                        <m:t>2</m:t>
                      </m:r>
                      <m:r>
                        <a:rPr lang="es-ES" sz="2000" i="1" dirty="0">
                          <a:solidFill>
                            <a:srgbClr val="0070C0"/>
                          </a:solidFill>
                          <a:latin typeface="Cambria Math" panose="02040503050406030204" pitchFamily="18" charset="0"/>
                        </a:rPr>
                        <m:t>−20·</m:t>
                      </m:r>
                      <m:r>
                        <a:rPr lang="es-ES" sz="2000" b="0" i="1" dirty="0" smtClean="0">
                          <a:solidFill>
                            <a:srgbClr val="0070C0"/>
                          </a:solidFill>
                          <a:latin typeface="Cambria Math" panose="02040503050406030204" pitchFamily="18" charset="0"/>
                        </a:rPr>
                        <m:t>2</m:t>
                      </m:r>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−40</m:t>
                      </m:r>
                      <m:r>
                        <a:rPr lang="es-ES" sz="2000" i="1" dirty="0">
                          <a:solidFill>
                            <a:srgbClr val="0070C0"/>
                          </a:solidFill>
                          <a:latin typeface="Cambria Math" panose="02040503050406030204" pitchFamily="18" charset="0"/>
                        </a:rPr>
                        <m:t> </m:t>
                      </m:r>
                      <m:r>
                        <a:rPr lang="es-ES" sz="2000" i="1" dirty="0">
                          <a:solidFill>
                            <a:srgbClr val="0070C0"/>
                          </a:solidFill>
                          <a:latin typeface="Cambria Math" panose="02040503050406030204" pitchFamily="18" charset="0"/>
                        </a:rPr>
                        <m:t>𝐽</m:t>
                      </m:r>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𝑐</m:t>
                      </m:r>
                      <m:r>
                        <a:rPr lang="es-ES" sz="2000" i="1" dirty="0">
                          <a:solidFill>
                            <a:srgbClr val="0070C0"/>
                          </a:solidFill>
                          <a:latin typeface="Cambria Math" panose="02040503050406030204" pitchFamily="18" charset="0"/>
                        </a:rPr>
                        <m:t>) </m:t>
                      </m:r>
                      <m:r>
                        <a:rPr lang="es-ES" sz="2000" i="1" dirty="0">
                          <a:solidFill>
                            <a:srgbClr val="0070C0"/>
                          </a:solidFill>
                          <a:latin typeface="Cambria Math" panose="02040503050406030204" pitchFamily="18" charset="0"/>
                        </a:rPr>
                        <m:t>𝑊</m:t>
                      </m:r>
                      <m:r>
                        <a:rPr lang="es-ES" sz="2000" i="1" dirty="0">
                          <a:solidFill>
                            <a:srgbClr val="0070C0"/>
                          </a:solidFill>
                          <a:latin typeface="Cambria Math" panose="02040503050406030204" pitchFamily="18" charset="0"/>
                        </a:rPr>
                        <m:t>=</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𝐹</m:t>
                          </m:r>
                        </m:e>
                      </m:acc>
                      <m:r>
                        <a:rPr lang="es-ES" sz="2000" i="1" dirty="0">
                          <a:solidFill>
                            <a:srgbClr val="0070C0"/>
                          </a:solidFill>
                          <a:latin typeface="Cambria Math" panose="02040503050406030204" pitchFamily="18" charset="0"/>
                        </a:rPr>
                        <m:t>·</m:t>
                      </m:r>
                      <m:r>
                        <m:rPr>
                          <m:sty m:val="p"/>
                        </m:rPr>
                        <a:rPr lang="es-ES" sz="2000" dirty="0">
                          <a:solidFill>
                            <a:srgbClr val="0070C0"/>
                          </a:solidFill>
                          <a:latin typeface="Cambria Math" panose="02040503050406030204" pitchFamily="18" charset="0"/>
                        </a:rPr>
                        <m:t>Δ</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𝑥</m:t>
                          </m:r>
                        </m:e>
                      </m:acc>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i="1" dirty="0">
                              <a:solidFill>
                                <a:srgbClr val="0070C0"/>
                              </a:solidFill>
                              <a:latin typeface="Cambria Math" panose="02040503050406030204" pitchFamily="18" charset="0"/>
                            </a:rPr>
                            <m:t>0,−20</m:t>
                          </m:r>
                        </m:e>
                      </m:d>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0,3</m:t>
                          </m:r>
                        </m:e>
                      </m:d>
                      <m:r>
                        <a:rPr lang="es-ES" sz="2000" i="1" dirty="0">
                          <a:solidFill>
                            <a:srgbClr val="0070C0"/>
                          </a:solidFill>
                          <a:latin typeface="Cambria Math" panose="02040503050406030204" pitchFamily="18" charset="0"/>
                        </a:rPr>
                        <m:t>=0·</m:t>
                      </m:r>
                      <m:r>
                        <a:rPr lang="es-ES" sz="2000" b="0" i="1" dirty="0" smtClean="0">
                          <a:solidFill>
                            <a:srgbClr val="0070C0"/>
                          </a:solidFill>
                          <a:latin typeface="Cambria Math" panose="02040503050406030204" pitchFamily="18" charset="0"/>
                        </a:rPr>
                        <m:t>0</m:t>
                      </m:r>
                      <m:r>
                        <a:rPr lang="es-ES" sz="2000" i="1" dirty="0">
                          <a:solidFill>
                            <a:srgbClr val="0070C0"/>
                          </a:solidFill>
                          <a:latin typeface="Cambria Math" panose="02040503050406030204" pitchFamily="18" charset="0"/>
                        </a:rPr>
                        <m:t>−20·</m:t>
                      </m:r>
                      <m:r>
                        <a:rPr lang="es-ES" sz="2000" b="0" i="1" dirty="0" smtClean="0">
                          <a:solidFill>
                            <a:srgbClr val="0070C0"/>
                          </a:solidFill>
                          <a:latin typeface="Cambria Math" panose="02040503050406030204" pitchFamily="18" charset="0"/>
                        </a:rPr>
                        <m:t>3</m:t>
                      </m:r>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−60</m:t>
                      </m:r>
                      <m:r>
                        <a:rPr lang="es-ES" sz="2000" i="1" dirty="0">
                          <a:solidFill>
                            <a:srgbClr val="0070C0"/>
                          </a:solidFill>
                          <a:latin typeface="Cambria Math" panose="02040503050406030204" pitchFamily="18" charset="0"/>
                        </a:rPr>
                        <m:t> </m:t>
                      </m:r>
                      <m:r>
                        <a:rPr lang="es-ES" sz="2000" i="1" dirty="0">
                          <a:solidFill>
                            <a:srgbClr val="0070C0"/>
                          </a:solidFill>
                          <a:latin typeface="Cambria Math" panose="02040503050406030204" pitchFamily="18" charset="0"/>
                        </a:rPr>
                        <m:t>𝐽</m:t>
                      </m:r>
                    </m:oMath>
                  </m:oMathPara>
                </a14:m>
                <a:endParaRPr lang="es-ES" sz="2000" dirty="0" smtClean="0">
                  <a:solidFill>
                    <a:srgbClr val="0070C0"/>
                  </a:solidFill>
                </a:endParaRPr>
              </a:p>
              <a:p>
                <a:pPr marL="0" indent="0" algn="just">
                  <a:buNone/>
                </a:pPr>
                <a:r>
                  <a:rPr lang="es-ES" sz="2000" dirty="0" smtClean="0">
                    <a:solidFill>
                      <a:srgbClr val="0070C0"/>
                    </a:solidFill>
                  </a:rPr>
                  <a:t>Para calcular el ángulo, hallamos los módulos de los vectores:</a:t>
                </a: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000" b="0" i="1" dirty="0" smtClean="0">
                              <a:solidFill>
                                <a:srgbClr val="0070C0"/>
                              </a:solidFill>
                              <a:latin typeface="Cambria Math" panose="02040503050406030204" pitchFamily="18" charset="0"/>
                            </a:rPr>
                          </m:ctrlPr>
                        </m:dPr>
                        <m:e>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𝐹</m:t>
                              </m:r>
                            </m:e>
                          </m:acc>
                        </m:e>
                      </m:d>
                      <m:r>
                        <a:rPr lang="es-ES" sz="2000" b="0" i="1" dirty="0" smtClean="0">
                          <a:solidFill>
                            <a:srgbClr val="0070C0"/>
                          </a:solidFill>
                          <a:latin typeface="Cambria Math" panose="02040503050406030204" pitchFamily="18" charset="0"/>
                        </a:rPr>
                        <m:t>=</m:t>
                      </m:r>
                      <m:rad>
                        <m:radPr>
                          <m:degHide m:val="on"/>
                          <m:ctrlPr>
                            <a:rPr lang="es-ES" sz="2000" b="0" i="1" dirty="0" smtClean="0">
                              <a:solidFill>
                                <a:srgbClr val="0070C0"/>
                              </a:solidFill>
                              <a:latin typeface="Cambria Math" panose="02040503050406030204" pitchFamily="18" charset="0"/>
                            </a:rPr>
                          </m:ctrlPr>
                        </m:radPr>
                        <m:deg/>
                        <m:e>
                          <m:sSup>
                            <m:sSupPr>
                              <m:ctrlPr>
                                <a:rPr lang="es-ES" sz="2000" b="0" i="1" dirty="0" smtClean="0">
                                  <a:solidFill>
                                    <a:srgbClr val="0070C0"/>
                                  </a:solidFill>
                                  <a:latin typeface="Cambria Math" panose="02040503050406030204" pitchFamily="18" charset="0"/>
                                </a:rPr>
                              </m:ctrlPr>
                            </m:sSupPr>
                            <m:e>
                              <m:r>
                                <a:rPr lang="es-ES" sz="2000" b="0" i="1" dirty="0" smtClean="0">
                                  <a:solidFill>
                                    <a:srgbClr val="0070C0"/>
                                  </a:solidFill>
                                  <a:latin typeface="Cambria Math" panose="02040503050406030204" pitchFamily="18" charset="0"/>
                                </a:rPr>
                                <m:t>0</m:t>
                              </m:r>
                            </m:e>
                            <m:sup>
                              <m:r>
                                <a:rPr lang="es-ES" sz="2000" b="0" i="1" dirty="0" smtClean="0">
                                  <a:solidFill>
                                    <a:srgbClr val="0070C0"/>
                                  </a:solidFill>
                                  <a:latin typeface="Cambria Math" panose="02040503050406030204" pitchFamily="18" charset="0"/>
                                </a:rPr>
                                <m:t>2</m:t>
                              </m:r>
                            </m:sup>
                          </m:sSup>
                          <m:r>
                            <a:rPr lang="es-ES" sz="2000" b="0" i="1" dirty="0" smtClean="0">
                              <a:solidFill>
                                <a:srgbClr val="0070C0"/>
                              </a:solidFill>
                              <a:latin typeface="Cambria Math" panose="02040503050406030204" pitchFamily="18" charset="0"/>
                            </a:rPr>
                            <m:t>+</m:t>
                          </m:r>
                          <m:sSup>
                            <m:sSupPr>
                              <m:ctrlPr>
                                <a:rPr lang="es-ES" sz="2000" b="0" i="1" dirty="0" smtClean="0">
                                  <a:solidFill>
                                    <a:srgbClr val="0070C0"/>
                                  </a:solidFill>
                                  <a:latin typeface="Cambria Math" panose="02040503050406030204" pitchFamily="18" charset="0"/>
                                </a:rPr>
                              </m:ctrlPr>
                            </m:sSupPr>
                            <m:e>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𝑚𝑔</m:t>
                                  </m:r>
                                </m:e>
                              </m:d>
                            </m:e>
                            <m:sup>
                              <m:r>
                                <a:rPr lang="es-ES" sz="2000" b="0" i="1" dirty="0" smtClean="0">
                                  <a:solidFill>
                                    <a:srgbClr val="0070C0"/>
                                  </a:solidFill>
                                  <a:latin typeface="Cambria Math" panose="02040503050406030204" pitchFamily="18" charset="0"/>
                                </a:rPr>
                                <m:t>2</m:t>
                              </m:r>
                            </m:sup>
                          </m:sSup>
                        </m:e>
                      </m:rad>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𝑚𝑔</m:t>
                      </m:r>
                      <m:r>
                        <a:rPr lang="es-ES" sz="2000" b="0" i="1" dirty="0" smtClean="0">
                          <a:solidFill>
                            <a:srgbClr val="0070C0"/>
                          </a:solidFill>
                          <a:latin typeface="Cambria Math" panose="02040503050406030204" pitchFamily="18" charset="0"/>
                        </a:rPr>
                        <m:t>=20</m:t>
                      </m:r>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rgbClr val="0070C0"/>
                          </a:solidFill>
                          <a:latin typeface="Cambria Math" panose="02040503050406030204" pitchFamily="18" charset="0"/>
                        </a:rPr>
                        <m:t>𝑎</m:t>
                      </m:r>
                      <m:r>
                        <a:rPr lang="es-ES" sz="2000" b="0" i="1" dirty="0" smtClean="0">
                          <a:solidFill>
                            <a:srgbClr val="0070C0"/>
                          </a:solidFill>
                          <a:latin typeface="Cambria Math" panose="02040503050406030204" pitchFamily="18" charset="0"/>
                        </a:rPr>
                        <m:t>) </m:t>
                      </m:r>
                      <m:m>
                        <m:mPr>
                          <m:mcs>
                            <m:mc>
                              <m:mcPr>
                                <m:count m:val="5"/>
                                <m:mcJc m:val="center"/>
                              </m:mcPr>
                            </m:mc>
                          </m:mcs>
                          <m:ctrlPr>
                            <a:rPr lang="es-ES" sz="2000" b="0" i="1" dirty="0" smtClean="0">
                              <a:solidFill>
                                <a:srgbClr val="0070C0"/>
                              </a:solidFill>
                              <a:latin typeface="Cambria Math" panose="02040503050406030204" pitchFamily="18" charset="0"/>
                            </a:rPr>
                          </m:ctrlPr>
                        </m:mPr>
                        <m:mr>
                          <m:e>
                            <m:d>
                              <m:dPr>
                                <m:begChr m:val="|"/>
                                <m:endChr m:val="|"/>
                                <m:ctrlPr>
                                  <a:rPr lang="es-ES" sz="2000" i="1" dirty="0">
                                    <a:solidFill>
                                      <a:srgbClr val="0070C0"/>
                                    </a:solidFill>
                                    <a:latin typeface="Cambria Math" panose="02040503050406030204" pitchFamily="18" charset="0"/>
                                  </a:rPr>
                                </m:ctrlPr>
                              </m:dPr>
                              <m:e>
                                <m:r>
                                  <m:rPr>
                                    <m:sty m:val="p"/>
                                  </m:rPr>
                                  <a:rPr lang="es-ES" sz="2000" b="0" i="0" dirty="0" smtClean="0">
                                    <a:solidFill>
                                      <a:srgbClr val="0070C0"/>
                                    </a:solidFill>
                                    <a:latin typeface="Cambria Math" panose="02040503050406030204" pitchFamily="18" charset="0"/>
                                  </a:rPr>
                                  <m:t>Δ</m:t>
                                </m:r>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𝑥</m:t>
                                    </m:r>
                                  </m:e>
                                </m:acc>
                              </m:e>
                            </m:d>
                            <m:r>
                              <a:rPr lang="es-ES" sz="2000" b="0" i="1" dirty="0" smtClean="0">
                                <a:solidFill>
                                  <a:srgbClr val="0070C0"/>
                                </a:solidFill>
                                <a:latin typeface="Cambria Math" panose="02040503050406030204" pitchFamily="18" charset="0"/>
                              </a:rPr>
                              <m:t>=</m:t>
                            </m:r>
                            <m:rad>
                              <m:radPr>
                                <m:degHide m:val="on"/>
                                <m:ctrlPr>
                                  <a:rPr lang="es-ES" sz="2000" b="0" i="1" dirty="0" smtClean="0">
                                    <a:solidFill>
                                      <a:srgbClr val="0070C0"/>
                                    </a:solidFill>
                                    <a:latin typeface="Cambria Math" panose="02040503050406030204" pitchFamily="18" charset="0"/>
                                  </a:rPr>
                                </m:ctrlPr>
                              </m:radPr>
                              <m:deg/>
                              <m:e>
                                <m:sSup>
                                  <m:sSupPr>
                                    <m:ctrlPr>
                                      <a:rPr lang="es-ES" sz="2000" b="0" i="1" dirty="0" smtClean="0">
                                        <a:solidFill>
                                          <a:srgbClr val="0070C0"/>
                                        </a:solidFill>
                                        <a:latin typeface="Cambria Math" panose="02040503050406030204" pitchFamily="18" charset="0"/>
                                      </a:rPr>
                                    </m:ctrlPr>
                                  </m:sSupPr>
                                  <m:e>
                                    <m:r>
                                      <a:rPr lang="es-ES" sz="2000" b="0" i="1" dirty="0" smtClean="0">
                                        <a:solidFill>
                                          <a:srgbClr val="0070C0"/>
                                        </a:solidFill>
                                        <a:latin typeface="Cambria Math" panose="02040503050406030204" pitchFamily="18" charset="0"/>
                                      </a:rPr>
                                      <m:t>3</m:t>
                                    </m:r>
                                  </m:e>
                                  <m:sup>
                                    <m:r>
                                      <a:rPr lang="es-ES" sz="2000" b="0" i="1" dirty="0" smtClean="0">
                                        <a:solidFill>
                                          <a:srgbClr val="0070C0"/>
                                        </a:solidFill>
                                        <a:latin typeface="Cambria Math" panose="02040503050406030204" pitchFamily="18" charset="0"/>
                                      </a:rPr>
                                      <m:t>2</m:t>
                                    </m:r>
                                  </m:sup>
                                </m:sSup>
                                <m:r>
                                  <a:rPr lang="es-ES" sz="2000" b="0" i="1" dirty="0" smtClean="0">
                                    <a:solidFill>
                                      <a:srgbClr val="0070C0"/>
                                    </a:solidFill>
                                    <a:latin typeface="Cambria Math" panose="02040503050406030204" pitchFamily="18" charset="0"/>
                                  </a:rPr>
                                  <m:t>+</m:t>
                                </m:r>
                                <m:sSup>
                                  <m:sSupPr>
                                    <m:ctrlPr>
                                      <a:rPr lang="es-ES" sz="2000" b="0" i="1" dirty="0" smtClean="0">
                                        <a:solidFill>
                                          <a:srgbClr val="0070C0"/>
                                        </a:solidFill>
                                        <a:latin typeface="Cambria Math" panose="02040503050406030204" pitchFamily="18" charset="0"/>
                                      </a:rPr>
                                    </m:ctrlPr>
                                  </m:sSupPr>
                                  <m:e>
                                    <m:r>
                                      <a:rPr lang="es-ES" sz="2000" b="0" i="1" dirty="0" smtClean="0">
                                        <a:solidFill>
                                          <a:srgbClr val="0070C0"/>
                                        </a:solidFill>
                                        <a:latin typeface="Cambria Math" panose="02040503050406030204" pitchFamily="18" charset="0"/>
                                      </a:rPr>
                                      <m:t>0</m:t>
                                    </m:r>
                                  </m:e>
                                  <m:sup>
                                    <m:r>
                                      <a:rPr lang="es-ES" sz="2000" b="0" i="1" dirty="0" smtClean="0">
                                        <a:solidFill>
                                          <a:srgbClr val="0070C0"/>
                                        </a:solidFill>
                                        <a:latin typeface="Cambria Math" panose="02040503050406030204" pitchFamily="18" charset="0"/>
                                      </a:rPr>
                                      <m:t>2</m:t>
                                    </m:r>
                                  </m:sup>
                                </m:sSup>
                              </m:e>
                            </m:rad>
                            <m:r>
                              <a:rPr lang="es-ES" sz="2000" b="0" i="1" dirty="0" smtClean="0">
                                <a:solidFill>
                                  <a:srgbClr val="0070C0"/>
                                </a:solidFill>
                                <a:latin typeface="Cambria Math" panose="02040503050406030204" pitchFamily="18" charset="0"/>
                              </a:rPr>
                              <m:t>=3</m:t>
                            </m:r>
                          </m:e>
                          <m:e/>
                          <m:e>
                            <m:r>
                              <a:rPr lang="es-ES" sz="2000" b="0" i="1" dirty="0" smtClean="0">
                                <a:solidFill>
                                  <a:srgbClr val="0070C0"/>
                                </a:solidFill>
                                <a:latin typeface="Cambria Math" panose="02040503050406030204" pitchFamily="18" charset="0"/>
                              </a:rPr>
                              <m:t>𝑏</m:t>
                            </m:r>
                            <m:r>
                              <a:rPr lang="es-ES" sz="2000" b="0" i="1" dirty="0" smtClean="0">
                                <a:solidFill>
                                  <a:srgbClr val="0070C0"/>
                                </a:solidFill>
                                <a:latin typeface="Cambria Math" panose="02040503050406030204" pitchFamily="18" charset="0"/>
                              </a:rPr>
                              <m:t>) </m:t>
                            </m:r>
                            <m:d>
                              <m:dPr>
                                <m:begChr m:val="|"/>
                                <m:endChr m:val="|"/>
                                <m:ctrlPr>
                                  <a:rPr lang="es-ES" sz="2000" i="1" dirty="0">
                                    <a:solidFill>
                                      <a:srgbClr val="0070C0"/>
                                    </a:solidFill>
                                    <a:latin typeface="Cambria Math" panose="02040503050406030204" pitchFamily="18" charset="0"/>
                                  </a:rPr>
                                </m:ctrlPr>
                              </m:dPr>
                              <m:e>
                                <m:r>
                                  <m:rPr>
                                    <m:sty m:val="p"/>
                                  </m:rPr>
                                  <a:rPr lang="es-ES" sz="2000" dirty="0">
                                    <a:solidFill>
                                      <a:srgbClr val="0070C0"/>
                                    </a:solidFill>
                                    <a:latin typeface="Cambria Math" panose="02040503050406030204" pitchFamily="18" charset="0"/>
                                  </a:rPr>
                                  <m:t>Δ</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𝑥</m:t>
                                    </m:r>
                                  </m:e>
                                </m:acc>
                              </m:e>
                            </m:d>
                            <m:r>
                              <a:rPr lang="es-ES" sz="2000" b="0" i="1" dirty="0" smtClean="0">
                                <a:solidFill>
                                  <a:srgbClr val="0070C0"/>
                                </a:solidFill>
                                <a:latin typeface="Cambria Math" panose="02040503050406030204" pitchFamily="18" charset="0"/>
                              </a:rPr>
                              <m:t>=2</m:t>
                            </m:r>
                            <m:rad>
                              <m:radPr>
                                <m:degHide m:val="on"/>
                                <m:ctrlPr>
                                  <a:rPr lang="es-ES" sz="2000" b="0" i="1" dirty="0" smtClean="0">
                                    <a:solidFill>
                                      <a:srgbClr val="0070C0"/>
                                    </a:solidFill>
                                    <a:latin typeface="Cambria Math" panose="02040503050406030204" pitchFamily="18" charset="0"/>
                                  </a:rPr>
                                </m:ctrlPr>
                              </m:radPr>
                              <m:deg/>
                              <m:e>
                                <m:r>
                                  <a:rPr lang="es-ES" sz="2000" b="0" i="1" dirty="0" smtClean="0">
                                    <a:solidFill>
                                      <a:srgbClr val="0070C0"/>
                                    </a:solidFill>
                                    <a:latin typeface="Cambria Math" panose="02040503050406030204" pitchFamily="18" charset="0"/>
                                  </a:rPr>
                                  <m:t>2</m:t>
                                </m:r>
                              </m:e>
                            </m:rad>
                          </m:e>
                          <m:e/>
                          <m:e>
                            <m:r>
                              <a:rPr lang="es-ES" sz="2000" b="0" i="1" dirty="0" smtClean="0">
                                <a:solidFill>
                                  <a:srgbClr val="0070C0"/>
                                </a:solidFill>
                                <a:latin typeface="Cambria Math" panose="02040503050406030204" pitchFamily="18" charset="0"/>
                              </a:rPr>
                              <m:t>𝑐</m:t>
                            </m:r>
                            <m:r>
                              <a:rPr lang="es-ES" sz="2000" b="0" i="1" dirty="0" smtClean="0">
                                <a:solidFill>
                                  <a:srgbClr val="0070C0"/>
                                </a:solidFill>
                                <a:latin typeface="Cambria Math" panose="02040503050406030204" pitchFamily="18" charset="0"/>
                              </a:rPr>
                              <m:t>) </m:t>
                            </m:r>
                            <m:d>
                              <m:dPr>
                                <m:begChr m:val="|"/>
                                <m:endChr m:val="|"/>
                                <m:ctrlPr>
                                  <a:rPr lang="es-ES" sz="2000" b="0" i="1" dirty="0" smtClean="0">
                                    <a:solidFill>
                                      <a:srgbClr val="0070C0"/>
                                    </a:solidFill>
                                    <a:latin typeface="Cambria Math" panose="02040503050406030204" pitchFamily="18" charset="0"/>
                                  </a:rPr>
                                </m:ctrlPr>
                              </m:dPr>
                              <m:e>
                                <m:r>
                                  <m:rPr>
                                    <m:sty m:val="p"/>
                                  </m:rPr>
                                  <a:rPr lang="es-ES" sz="2000" dirty="0">
                                    <a:solidFill>
                                      <a:srgbClr val="0070C0"/>
                                    </a:solidFill>
                                    <a:latin typeface="Cambria Math" panose="02040503050406030204" pitchFamily="18" charset="0"/>
                                  </a:rPr>
                                  <m:t>Δ</m:t>
                                </m:r>
                                <m:acc>
                                  <m:accPr>
                                    <m:chr m:val="⃗"/>
                                    <m:ctrlPr>
                                      <a:rPr lang="es-ES" sz="2000" i="1" dirty="0">
                                        <a:solidFill>
                                          <a:srgbClr val="0070C0"/>
                                        </a:solidFill>
                                        <a:latin typeface="Cambria Math" panose="02040503050406030204" pitchFamily="18" charset="0"/>
                                      </a:rPr>
                                    </m:ctrlPr>
                                  </m:accPr>
                                  <m:e>
                                    <m:r>
                                      <a:rPr lang="es-ES" sz="2000" i="1" dirty="0">
                                        <a:solidFill>
                                          <a:srgbClr val="0070C0"/>
                                        </a:solidFill>
                                        <a:latin typeface="Cambria Math" panose="02040503050406030204" pitchFamily="18" charset="0"/>
                                      </a:rPr>
                                      <m:t>𝑥</m:t>
                                    </m:r>
                                  </m:e>
                                </m:acc>
                              </m:e>
                            </m:d>
                            <m:r>
                              <a:rPr lang="es-ES" sz="2000" b="0" i="1" dirty="0" smtClean="0">
                                <a:solidFill>
                                  <a:srgbClr val="0070C0"/>
                                </a:solidFill>
                                <a:latin typeface="Cambria Math" panose="02040503050406030204" pitchFamily="18" charset="0"/>
                              </a:rPr>
                              <m:t>=3</m:t>
                            </m:r>
                          </m:e>
                        </m:mr>
                      </m:m>
                    </m:oMath>
                  </m:oMathPara>
                </a14:m>
                <a:endParaRPr lang="es-ES" sz="20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00297" y="254241"/>
                <a:ext cx="7785463" cy="6460068"/>
              </a:xfrm>
              <a:blipFill rotWithShape="0">
                <a:blip r:embed="rId3"/>
                <a:stretch>
                  <a:fillRect l="-1175" t="-944" r="-783"/>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795957751"/>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solidFill>
                      <a:schemeClr val="accent6">
                        <a:lumMod val="75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1670346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00297" y="254241"/>
                <a:ext cx="7785463" cy="6460068"/>
              </a:xfrm>
              <a:solidFill>
                <a:schemeClr val="tx1">
                  <a:lumMod val="95000"/>
                </a:schemeClr>
              </a:solidFill>
            </p:spPr>
            <p:txBody>
              <a:bodyPr>
                <a:normAutofit/>
              </a:bodyPr>
              <a:lstStyle/>
              <a:p>
                <a:pPr algn="just"/>
                <a:r>
                  <a:rPr lang="es-ES" sz="2000" b="1" u="sng" dirty="0" smtClean="0">
                    <a:solidFill>
                      <a:schemeClr val="bg1"/>
                    </a:solidFill>
                  </a:rPr>
                  <a:t>Ejercicios. Ej2</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𝑊</m:t>
                      </m:r>
                      <m:r>
                        <a:rPr lang="es-ES" sz="2000" b="0" i="1" smtClean="0">
                          <a:solidFill>
                            <a:schemeClr val="bg1"/>
                          </a:solidFill>
                          <a:latin typeface="Cambria Math" panose="02040503050406030204" pitchFamily="18" charset="0"/>
                        </a:rPr>
                        <m:t>=</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𝐹</m:t>
                          </m:r>
                        </m:e>
                      </m:acc>
                      <m:r>
                        <a:rPr lang="es-ES" sz="2000" b="0" i="1" dirty="0" smtClean="0">
                          <a:solidFill>
                            <a:schemeClr val="bg1"/>
                          </a:solidFill>
                          <a:latin typeface="Cambria Math" panose="02040503050406030204" pitchFamily="18" charset="0"/>
                        </a:rPr>
                        <m:t>·</m:t>
                      </m:r>
                      <m:r>
                        <m:rPr>
                          <m:sty m:val="p"/>
                        </m:rPr>
                        <a:rPr lang="es-ES" sz="2000" b="0" i="0" dirty="0" smtClean="0">
                          <a:solidFill>
                            <a:schemeClr val="bg1"/>
                          </a:solidFill>
                          <a:latin typeface="Cambria Math" panose="02040503050406030204" pitchFamily="18" charset="0"/>
                        </a:rPr>
                        <m:t>Δ</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𝑥</m:t>
                          </m:r>
                        </m:e>
                      </m:acc>
                      <m:r>
                        <a:rPr lang="es-ES" sz="2000" b="0" i="1" dirty="0" smtClean="0">
                          <a:solidFill>
                            <a:schemeClr val="bg1"/>
                          </a:solidFill>
                          <a:latin typeface="Cambria Math" panose="02040503050406030204" pitchFamily="18" charset="0"/>
                        </a:rPr>
                        <m:t>                  </m:t>
                      </m:r>
                      <m:acc>
                        <m:accPr>
                          <m:chr m:val="⃗"/>
                          <m:ctrlPr>
                            <a:rPr lang="es-ES" sz="2000" b="0" i="1" dirty="0" smtClean="0">
                              <a:solidFill>
                                <a:schemeClr val="bg1"/>
                              </a:solidFill>
                              <a:latin typeface="Cambria Math" panose="02040503050406030204" pitchFamily="18" charset="0"/>
                            </a:rPr>
                          </m:ctrlPr>
                        </m:accPr>
                        <m:e>
                          <m:sSub>
                            <m:sSubPr>
                              <m:ctrlPr>
                                <a:rPr lang="es-ES" sz="2000" b="0" i="1" dirty="0" smtClean="0">
                                  <a:solidFill>
                                    <a:schemeClr val="bg1"/>
                                  </a:solidFill>
                                  <a:latin typeface="Cambria Math" panose="02040503050406030204" pitchFamily="18" charset="0"/>
                                </a:rPr>
                              </m:ctrlPr>
                            </m:sSubPr>
                            <m:e>
                              <m:r>
                                <a:rPr lang="es-ES" sz="2000" b="0" i="1" dirty="0" smtClean="0">
                                  <a:solidFill>
                                    <a:schemeClr val="bg1"/>
                                  </a:solidFill>
                                  <a:latin typeface="Cambria Math" panose="02040503050406030204" pitchFamily="18" charset="0"/>
                                </a:rPr>
                                <m:t>𝐹</m:t>
                              </m:r>
                            </m:e>
                            <m:sub>
                              <m:r>
                                <a:rPr lang="es-ES" sz="2000" b="0" i="1" dirty="0" smtClean="0">
                                  <a:solidFill>
                                    <a:schemeClr val="bg1"/>
                                  </a:solidFill>
                                  <a:latin typeface="Cambria Math" panose="02040503050406030204" pitchFamily="18" charset="0"/>
                                </a:rPr>
                                <m:t>𝑔</m:t>
                              </m:r>
                            </m:sub>
                          </m:sSub>
                        </m:e>
                      </m:acc>
                      <m:r>
                        <a:rPr lang="es-ES" sz="2000" b="0" i="1" dirty="0" smtClean="0">
                          <a:solidFill>
                            <a:schemeClr val="bg1"/>
                          </a:solidFill>
                          <a:latin typeface="Cambria Math" panose="02040503050406030204" pitchFamily="18" charset="0"/>
                        </a:rPr>
                        <m:t>=</m:t>
                      </m:r>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0,−</m:t>
                          </m:r>
                          <m:r>
                            <a:rPr lang="es-ES" sz="2000" b="0" i="1" dirty="0" smtClean="0">
                              <a:solidFill>
                                <a:schemeClr val="bg1"/>
                              </a:solidFill>
                              <a:latin typeface="Cambria Math" panose="02040503050406030204" pitchFamily="18" charset="0"/>
                            </a:rPr>
                            <m:t>𝑚𝑔</m:t>
                          </m:r>
                        </m:e>
                      </m:d>
                      <m:r>
                        <a:rPr lang="es-ES" sz="2000" b="0" i="1" dirty="0" smtClean="0">
                          <a:solidFill>
                            <a:schemeClr val="bg1"/>
                          </a:solidFill>
                          <a:latin typeface="Cambria Math" panose="02040503050406030204" pitchFamily="18" charset="0"/>
                        </a:rPr>
                        <m:t>            </m:t>
                      </m:r>
                      <m:r>
                        <a:rPr lang="es-ES" sz="2000" b="0" i="1" dirty="0" smtClean="0">
                          <a:solidFill>
                            <a:schemeClr val="bg1"/>
                          </a:solidFill>
                          <a:latin typeface="Cambria Math" panose="02040503050406030204" pitchFamily="18" charset="0"/>
                        </a:rPr>
                        <m:t>𝑚</m:t>
                      </m:r>
                      <m:r>
                        <a:rPr lang="es-ES" sz="2000" b="0" i="1" dirty="0" smtClean="0">
                          <a:solidFill>
                            <a:schemeClr val="bg1"/>
                          </a:solidFill>
                          <a:latin typeface="Cambria Math" panose="02040503050406030204" pitchFamily="18" charset="0"/>
                        </a:rPr>
                        <m:t>=2</m:t>
                      </m:r>
                      <m:r>
                        <a:rPr lang="es-ES" sz="2000" b="0" i="1" dirty="0" smtClean="0">
                          <a:solidFill>
                            <a:schemeClr val="bg1"/>
                          </a:solidFill>
                          <a:latin typeface="Cambria Math" panose="02040503050406030204" pitchFamily="18" charset="0"/>
                        </a:rPr>
                        <m:t>𝑘𝑔</m:t>
                      </m:r>
                      <m:r>
                        <a:rPr lang="es-ES" sz="2000" b="0" i="1" dirty="0" smtClean="0">
                          <a:solidFill>
                            <a:schemeClr val="bg1"/>
                          </a:solidFill>
                          <a:latin typeface="Cambria Math" panose="02040503050406030204" pitchFamily="18" charset="0"/>
                        </a:rPr>
                        <m:t>        </m:t>
                      </m:r>
                    </m:oMath>
                  </m:oMathPara>
                </a14:m>
                <a:endParaRPr lang="es-ES" sz="2000" b="0" i="1" dirty="0" smtClean="0">
                  <a:solidFill>
                    <a:schemeClr val="bg1"/>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chemeClr val="bg1"/>
                          </a:solidFill>
                          <a:latin typeface="Cambria Math" panose="02040503050406030204" pitchFamily="18" charset="0"/>
                        </a:rPr>
                        <m:t>𝑔</m:t>
                      </m:r>
                      <m:r>
                        <a:rPr lang="es-ES" sz="2000" b="0" i="1" dirty="0" smtClean="0">
                          <a:solidFill>
                            <a:schemeClr val="bg1"/>
                          </a:solidFill>
                          <a:latin typeface="Cambria Math" panose="02040503050406030204" pitchFamily="18" charset="0"/>
                          <a:ea typeface="Cambria Math" panose="02040503050406030204" pitchFamily="18" charset="0"/>
                        </a:rPr>
                        <m:t>≅</m:t>
                      </m:r>
                      <m:r>
                        <a:rPr lang="es-ES" sz="2000" b="0" i="1" dirty="0" smtClean="0">
                          <a:solidFill>
                            <a:schemeClr val="bg1"/>
                          </a:solidFill>
                          <a:latin typeface="Cambria Math" panose="02040503050406030204" pitchFamily="18" charset="0"/>
                        </a:rPr>
                        <m:t>10 </m:t>
                      </m:r>
                      <m:r>
                        <a:rPr lang="es-ES" sz="2000" b="0" i="1" dirty="0" smtClean="0">
                          <a:solidFill>
                            <a:schemeClr val="bg1"/>
                          </a:solidFill>
                          <a:latin typeface="Cambria Math" panose="02040503050406030204" pitchFamily="18" charset="0"/>
                        </a:rPr>
                        <m:t>𝑚</m:t>
                      </m:r>
                      <m:r>
                        <a:rPr lang="es-ES" sz="2000" b="0" i="1" dirty="0" smtClean="0">
                          <a:solidFill>
                            <a:schemeClr val="bg1"/>
                          </a:solidFill>
                          <a:latin typeface="Cambria Math" panose="02040503050406030204" pitchFamily="18" charset="0"/>
                        </a:rPr>
                        <m:t>/</m:t>
                      </m:r>
                      <m:sSup>
                        <m:sSupPr>
                          <m:ctrlPr>
                            <a:rPr lang="es-ES" sz="2000" b="0" i="1" dirty="0" smtClean="0">
                              <a:solidFill>
                                <a:schemeClr val="bg1"/>
                              </a:solidFill>
                              <a:latin typeface="Cambria Math" panose="02040503050406030204" pitchFamily="18" charset="0"/>
                            </a:rPr>
                          </m:ctrlPr>
                        </m:sSupPr>
                        <m:e>
                          <m:r>
                            <a:rPr lang="es-ES" sz="2000" b="0" i="1" dirty="0" smtClean="0">
                              <a:solidFill>
                                <a:schemeClr val="bg1"/>
                              </a:solidFill>
                              <a:latin typeface="Cambria Math" panose="02040503050406030204" pitchFamily="18" charset="0"/>
                            </a:rPr>
                            <m:t>𝑠</m:t>
                          </m:r>
                        </m:e>
                        <m:sup>
                          <m:r>
                            <a:rPr lang="es-ES" sz="2000" b="0" i="1" dirty="0" smtClean="0">
                              <a:solidFill>
                                <a:schemeClr val="bg1"/>
                              </a:solidFill>
                              <a:latin typeface="Cambria Math" panose="02040503050406030204" pitchFamily="18" charset="0"/>
                            </a:rPr>
                            <m:t>2</m:t>
                          </m:r>
                        </m:sup>
                      </m:sSup>
                    </m:oMath>
                  </m:oMathPara>
                </a14:m>
                <a:endParaRPr lang="es-ES" sz="20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m>
                        <m:mPr>
                          <m:mcs>
                            <m:mc>
                              <m:mcPr>
                                <m:count m:val="5"/>
                                <m:mcJc m:val="center"/>
                              </m:mcPr>
                            </m:mc>
                          </m:mcs>
                          <m:ctrlPr>
                            <a:rPr lang="es-ES" sz="2000" b="0" i="1" smtClean="0">
                              <a:solidFill>
                                <a:schemeClr val="bg1"/>
                              </a:solidFill>
                              <a:latin typeface="Cambria Math" panose="02040503050406030204" pitchFamily="18" charset="0"/>
                            </a:rPr>
                          </m:ctrlPr>
                        </m:mPr>
                        <m:mr>
                          <m:e>
                            <m:r>
                              <m:rPr>
                                <m:brk m:alnAt="7"/>
                              </m:rPr>
                              <a:rPr lang="es-ES" sz="2000" b="0" i="1" smtClean="0">
                                <a:solidFill>
                                  <a:schemeClr val="bg1"/>
                                </a:solidFill>
                                <a:latin typeface="Cambria Math" panose="02040503050406030204" pitchFamily="18" charset="0"/>
                              </a:rPr>
                              <m:t>𝑎</m:t>
                            </m:r>
                            <m:r>
                              <a:rPr lang="es-ES" sz="2000" b="0" i="1"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Δ</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𝑥</m:t>
                                </m:r>
                              </m:e>
                            </m:acc>
                            <m:r>
                              <m:rPr>
                                <m:brk m:alnAt="7"/>
                              </m:rP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3,0</m:t>
                                </m:r>
                              </m:e>
                            </m:d>
                          </m:e>
                          <m:e/>
                          <m:e>
                            <m:r>
                              <a:rPr lang="es-ES" sz="2000" b="0" i="1" smtClean="0">
                                <a:solidFill>
                                  <a:schemeClr val="bg1"/>
                                </a:solidFill>
                                <a:latin typeface="Cambria Math" panose="02040503050406030204" pitchFamily="18" charset="0"/>
                              </a:rPr>
                              <m:t>𝑏</m:t>
                            </m:r>
                            <m:r>
                              <a:rPr lang="es-ES" sz="2000" b="0" i="1" smtClean="0">
                                <a:solidFill>
                                  <a:schemeClr val="bg1"/>
                                </a:solidFill>
                                <a:latin typeface="Cambria Math" panose="02040503050406030204" pitchFamily="18" charset="0"/>
                              </a:rPr>
                              <m:t>)</m:t>
                            </m:r>
                            <m:r>
                              <m:rPr>
                                <m:sty m:val="p"/>
                              </m:rPr>
                              <a:rPr lang="es-ES" sz="2000">
                                <a:solidFill>
                                  <a:schemeClr val="bg1"/>
                                </a:solidFill>
                                <a:latin typeface="Cambria Math" panose="02040503050406030204" pitchFamily="18" charset="0"/>
                              </a:rPr>
                              <m:t>Δ</m:t>
                            </m:r>
                            <m:acc>
                              <m:accPr>
                                <m:chr m:val="⃗"/>
                                <m:ctrlPr>
                                  <a:rPr lang="es-ES" sz="2000" i="1">
                                    <a:solidFill>
                                      <a:schemeClr val="bg1"/>
                                    </a:solidFill>
                                    <a:latin typeface="Cambria Math" panose="02040503050406030204" pitchFamily="18" charset="0"/>
                                  </a:rPr>
                                </m:ctrlPr>
                              </m:accPr>
                              <m:e>
                                <m:r>
                                  <a:rPr lang="es-ES" sz="2000" i="1">
                                    <a:solidFill>
                                      <a:schemeClr val="bg1"/>
                                    </a:solidFill>
                                    <a:latin typeface="Cambria Math" panose="02040503050406030204" pitchFamily="18" charset="0"/>
                                  </a:rPr>
                                  <m:t>𝑥</m:t>
                                </m:r>
                              </m:e>
                            </m:acc>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2,2</m:t>
                                </m:r>
                              </m:e>
                            </m:d>
                          </m:e>
                          <m:e/>
                          <m:e>
                            <m:r>
                              <a:rPr lang="es-ES" sz="2000" b="0" i="1" smtClean="0">
                                <a:solidFill>
                                  <a:schemeClr val="bg1"/>
                                </a:solidFill>
                                <a:latin typeface="Cambria Math" panose="02040503050406030204" pitchFamily="18" charset="0"/>
                              </a:rPr>
                              <m:t>𝑐</m:t>
                            </m:r>
                            <m:r>
                              <a:rPr lang="es-ES" sz="2000" b="0" i="1" smtClean="0">
                                <a:solidFill>
                                  <a:schemeClr val="bg1"/>
                                </a:solidFill>
                                <a:latin typeface="Cambria Math" panose="02040503050406030204" pitchFamily="18" charset="0"/>
                              </a:rPr>
                              <m:t>) </m:t>
                            </m:r>
                            <m:r>
                              <m:rPr>
                                <m:sty m:val="p"/>
                              </m:rPr>
                              <a:rPr lang="es-ES" sz="2000">
                                <a:solidFill>
                                  <a:schemeClr val="bg1"/>
                                </a:solidFill>
                                <a:latin typeface="Cambria Math" panose="02040503050406030204" pitchFamily="18" charset="0"/>
                              </a:rPr>
                              <m:t>Δ</m:t>
                            </m:r>
                            <m:acc>
                              <m:accPr>
                                <m:chr m:val="⃗"/>
                                <m:ctrlPr>
                                  <a:rPr lang="es-ES" sz="2000" i="1">
                                    <a:solidFill>
                                      <a:schemeClr val="bg1"/>
                                    </a:solidFill>
                                    <a:latin typeface="Cambria Math" panose="02040503050406030204" pitchFamily="18" charset="0"/>
                                  </a:rPr>
                                </m:ctrlPr>
                              </m:accPr>
                              <m:e>
                                <m:r>
                                  <a:rPr lang="es-ES" sz="2000" i="1">
                                    <a:solidFill>
                                      <a:schemeClr val="bg1"/>
                                    </a:solidFill>
                                    <a:latin typeface="Cambria Math" panose="02040503050406030204" pitchFamily="18" charset="0"/>
                                  </a:rPr>
                                  <m:t>𝑥</m:t>
                                </m:r>
                              </m:e>
                            </m:acc>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0,3</m:t>
                                </m:r>
                              </m:e>
                            </m:d>
                          </m:e>
                        </m:mr>
                      </m:m>
                      <m:r>
                        <a:rPr lang="es-ES" sz="2000" b="0" i="1" smtClean="0">
                          <a:solidFill>
                            <a:schemeClr val="bg1"/>
                          </a:solidFill>
                          <a:latin typeface="Cambria Math" panose="02040503050406030204" pitchFamily="18" charset="0"/>
                        </a:rPr>
                        <m:t> </m:t>
                      </m:r>
                    </m:oMath>
                  </m:oMathPara>
                </a14:m>
                <a:endParaRPr lang="es-ES" sz="2000" dirty="0" smtClean="0">
                  <a:solidFill>
                    <a:schemeClr val="bg1"/>
                  </a:solidFill>
                </a:endParaRPr>
              </a:p>
              <a:p>
                <a:pPr marL="0" indent="0" algn="just">
                  <a:buNone/>
                </a:pPr>
                <a:r>
                  <a:rPr lang="es-ES" sz="2000" dirty="0" smtClean="0">
                    <a:solidFill>
                      <a:schemeClr val="bg1"/>
                    </a:solidFill>
                  </a:rPr>
                  <a:t>Dibuja la fuerza y el desplazamiento sobre un objeto apoyado en una superficie horizontal.</a:t>
                </a: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𝐹</m:t>
                          </m:r>
                        </m:e>
                      </m:acc>
                      <m:r>
                        <a:rPr lang="es-ES" sz="2000" b="0" i="1" dirty="0" smtClean="0">
                          <a:solidFill>
                            <a:schemeClr val="bg1"/>
                          </a:solidFill>
                          <a:latin typeface="Cambria Math" panose="02040503050406030204" pitchFamily="18" charset="0"/>
                        </a:rPr>
                        <m:t>·</m:t>
                      </m:r>
                      <m:r>
                        <m:rPr>
                          <m:sty m:val="p"/>
                        </m:rPr>
                        <a:rPr lang="es-ES" sz="2000" b="0" i="0" dirty="0" smtClean="0">
                          <a:solidFill>
                            <a:schemeClr val="bg1"/>
                          </a:solidFill>
                          <a:latin typeface="Cambria Math" panose="02040503050406030204" pitchFamily="18" charset="0"/>
                        </a:rPr>
                        <m:t>Δ</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𝑥</m:t>
                          </m:r>
                        </m:e>
                      </m:acc>
                      <m:r>
                        <a:rPr lang="es-ES" sz="2000" b="0" i="1" dirty="0" smtClean="0">
                          <a:solidFill>
                            <a:schemeClr val="bg1"/>
                          </a:solidFill>
                          <a:latin typeface="Cambria Math" panose="02040503050406030204" pitchFamily="18" charset="0"/>
                        </a:rPr>
                        <m:t>=</m:t>
                      </m:r>
                      <m:d>
                        <m:dPr>
                          <m:begChr m:val="|"/>
                          <m:endChr m:val="|"/>
                          <m:ctrlPr>
                            <a:rPr lang="es-ES" sz="2000" b="0" i="1" dirty="0" smtClean="0">
                              <a:solidFill>
                                <a:schemeClr val="bg1"/>
                              </a:solidFill>
                              <a:latin typeface="Cambria Math" panose="02040503050406030204" pitchFamily="18" charset="0"/>
                            </a:rPr>
                          </m:ctrlPr>
                        </m:dPr>
                        <m:e>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𝐹</m:t>
                              </m:r>
                            </m:e>
                          </m:acc>
                        </m:e>
                      </m:d>
                      <m:r>
                        <a:rPr lang="es-ES" sz="2000" b="0" i="1" dirty="0" smtClean="0">
                          <a:solidFill>
                            <a:schemeClr val="bg1"/>
                          </a:solidFill>
                          <a:latin typeface="Cambria Math" panose="02040503050406030204" pitchFamily="18" charset="0"/>
                        </a:rPr>
                        <m:t>·</m:t>
                      </m:r>
                      <m:d>
                        <m:dPr>
                          <m:begChr m:val="|"/>
                          <m:endChr m:val="|"/>
                          <m:ctrlPr>
                            <a:rPr lang="es-ES" sz="2000" b="0" i="1" dirty="0" smtClean="0">
                              <a:solidFill>
                                <a:schemeClr val="bg1"/>
                              </a:solidFill>
                              <a:latin typeface="Cambria Math" panose="02040503050406030204" pitchFamily="18" charset="0"/>
                            </a:rPr>
                          </m:ctrlPr>
                        </m:dPr>
                        <m:e>
                          <m:r>
                            <m:rPr>
                              <m:sty m:val="p"/>
                            </m:rPr>
                            <a:rPr lang="es-ES" sz="2000" b="0" i="0" dirty="0" smtClean="0">
                              <a:solidFill>
                                <a:schemeClr val="bg1"/>
                              </a:solidFill>
                              <a:latin typeface="Cambria Math" panose="02040503050406030204" pitchFamily="18" charset="0"/>
                            </a:rPr>
                            <m:t>Δ</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𝑥</m:t>
                              </m:r>
                            </m:e>
                          </m:acc>
                        </m:e>
                      </m:d>
                      <m:r>
                        <a:rPr lang="es-ES" sz="2000" b="0" i="1" dirty="0" smtClean="0">
                          <a:solidFill>
                            <a:schemeClr val="bg1"/>
                          </a:solidFill>
                          <a:latin typeface="Cambria Math" panose="02040503050406030204" pitchFamily="18" charset="0"/>
                        </a:rPr>
                        <m:t>·</m:t>
                      </m:r>
                      <m:r>
                        <a:rPr lang="es-ES" sz="2000" b="0" i="1" dirty="0" smtClean="0">
                          <a:solidFill>
                            <a:schemeClr val="bg1"/>
                          </a:solidFill>
                          <a:latin typeface="Cambria Math" panose="02040503050406030204" pitchFamily="18" charset="0"/>
                        </a:rPr>
                        <m:t>𝑐𝑜𝑠</m:t>
                      </m:r>
                      <m:r>
                        <a:rPr lang="es-ES" sz="2000" b="0" i="1" dirty="0" smtClean="0">
                          <a:solidFill>
                            <a:schemeClr val="bg1"/>
                          </a:solidFill>
                          <a:latin typeface="Cambria Math" panose="02040503050406030204" pitchFamily="18" charset="0"/>
                        </a:rPr>
                        <m:t>𝛼</m:t>
                      </m:r>
                    </m:oMath>
                  </m:oMathPara>
                </a14:m>
                <a:endParaRPr lang="es-ES" sz="20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r>
                        <a:rPr lang="es-ES" sz="1800" b="0" i="1" dirty="0" smtClean="0">
                          <a:solidFill>
                            <a:srgbClr val="0070C0"/>
                          </a:solidFill>
                          <a:latin typeface="Cambria Math" panose="02040503050406030204" pitchFamily="18" charset="0"/>
                        </a:rPr>
                        <m:t>𝑎</m:t>
                      </m:r>
                      <m:r>
                        <a:rPr lang="es-ES" sz="1800" b="0" i="1" dirty="0" smtClean="0">
                          <a:solidFill>
                            <a:srgbClr val="0070C0"/>
                          </a:solidFill>
                          <a:latin typeface="Cambria Math" panose="02040503050406030204" pitchFamily="18" charset="0"/>
                        </a:rPr>
                        <m:t>) </m:t>
                      </m:r>
                      <m:r>
                        <a:rPr lang="es-ES" sz="1800" b="0" i="1" dirty="0" smtClean="0">
                          <a:solidFill>
                            <a:srgbClr val="0070C0"/>
                          </a:solidFill>
                          <a:latin typeface="Cambria Math" panose="02040503050406030204" pitchFamily="18" charset="0"/>
                        </a:rPr>
                        <m:t>𝑊</m:t>
                      </m:r>
                      <m:r>
                        <a:rPr lang="es-ES" sz="1800" b="0" i="1" dirty="0" smtClean="0">
                          <a:solidFill>
                            <a:srgbClr val="0070C0"/>
                          </a:solidFill>
                          <a:latin typeface="Cambria Math" panose="02040503050406030204" pitchFamily="18" charset="0"/>
                        </a:rPr>
                        <m:t>=</m:t>
                      </m:r>
                      <m:acc>
                        <m:accPr>
                          <m:chr m:val="⃗"/>
                          <m:ctrlPr>
                            <a:rPr lang="es-ES" sz="1800" b="0" i="1" dirty="0" smtClean="0">
                              <a:solidFill>
                                <a:srgbClr val="0070C0"/>
                              </a:solidFill>
                              <a:latin typeface="Cambria Math" panose="02040503050406030204" pitchFamily="18" charset="0"/>
                            </a:rPr>
                          </m:ctrlPr>
                        </m:accPr>
                        <m:e>
                          <m:r>
                            <a:rPr lang="es-ES" sz="1800" b="0" i="1" dirty="0" smtClean="0">
                              <a:solidFill>
                                <a:srgbClr val="0070C0"/>
                              </a:solidFill>
                              <a:latin typeface="Cambria Math" panose="02040503050406030204" pitchFamily="18" charset="0"/>
                            </a:rPr>
                            <m:t>𝐹</m:t>
                          </m:r>
                        </m:e>
                      </m:acc>
                      <m:r>
                        <a:rPr lang="es-ES" sz="1800" b="0" i="1" dirty="0" smtClean="0">
                          <a:solidFill>
                            <a:srgbClr val="0070C0"/>
                          </a:solidFill>
                          <a:latin typeface="Cambria Math" panose="02040503050406030204" pitchFamily="18" charset="0"/>
                        </a:rPr>
                        <m:t>·</m:t>
                      </m:r>
                      <m:r>
                        <m:rPr>
                          <m:sty m:val="p"/>
                        </m:rPr>
                        <a:rPr lang="es-ES" sz="1800" b="0" i="0" dirty="0" smtClean="0">
                          <a:solidFill>
                            <a:srgbClr val="0070C0"/>
                          </a:solidFill>
                          <a:latin typeface="Cambria Math" panose="02040503050406030204" pitchFamily="18" charset="0"/>
                        </a:rPr>
                        <m:t>Δ</m:t>
                      </m:r>
                      <m:acc>
                        <m:accPr>
                          <m:chr m:val="⃗"/>
                          <m:ctrlPr>
                            <a:rPr lang="es-ES" sz="1800" b="0" i="1" dirty="0" smtClean="0">
                              <a:solidFill>
                                <a:srgbClr val="0070C0"/>
                              </a:solidFill>
                              <a:latin typeface="Cambria Math" panose="02040503050406030204" pitchFamily="18" charset="0"/>
                            </a:rPr>
                          </m:ctrlPr>
                        </m:accPr>
                        <m:e>
                          <m:r>
                            <a:rPr lang="es-ES" sz="1800" b="0" i="1" dirty="0" smtClean="0">
                              <a:solidFill>
                                <a:srgbClr val="0070C0"/>
                              </a:solidFill>
                              <a:latin typeface="Cambria Math" panose="02040503050406030204" pitchFamily="18" charset="0"/>
                            </a:rPr>
                            <m:t>𝑥</m:t>
                          </m:r>
                        </m:e>
                      </m:acc>
                      <m:r>
                        <a:rPr lang="es-ES" sz="1800" b="0" i="1" dirty="0" smtClean="0">
                          <a:solidFill>
                            <a:srgbClr val="0070C0"/>
                          </a:solidFill>
                          <a:latin typeface="Cambria Math" panose="02040503050406030204" pitchFamily="18" charset="0"/>
                        </a:rPr>
                        <m:t>=0=3·20·</m:t>
                      </m:r>
                      <m:r>
                        <a:rPr lang="es-ES" sz="1800" b="0" i="1" dirty="0" smtClean="0">
                          <a:solidFill>
                            <a:srgbClr val="0070C0"/>
                          </a:solidFill>
                          <a:latin typeface="Cambria Math" panose="02040503050406030204" pitchFamily="18" charset="0"/>
                        </a:rPr>
                        <m:t>𝑐𝑜𝑠</m:t>
                      </m:r>
                      <m:r>
                        <a:rPr lang="es-ES" sz="1800" b="0" i="1" dirty="0" smtClean="0">
                          <a:solidFill>
                            <a:srgbClr val="0070C0"/>
                          </a:solidFill>
                          <a:latin typeface="Cambria Math" panose="02040503050406030204" pitchFamily="18" charset="0"/>
                        </a:rPr>
                        <m:t>𝛼</m:t>
                      </m:r>
                      <m:r>
                        <a:rPr lang="es-ES" sz="1800" b="0" i="1" dirty="0" smtClean="0">
                          <a:solidFill>
                            <a:srgbClr val="0070C0"/>
                          </a:solidFill>
                          <a:latin typeface="Cambria Math" panose="02040503050406030204" pitchFamily="18" charset="0"/>
                        </a:rPr>
                        <m:t>⇒</m:t>
                      </m:r>
                      <m:r>
                        <a:rPr lang="es-ES" sz="1800" b="0" i="1" dirty="0" smtClean="0">
                          <a:solidFill>
                            <a:srgbClr val="0070C0"/>
                          </a:solidFill>
                          <a:latin typeface="Cambria Math" panose="02040503050406030204" pitchFamily="18" charset="0"/>
                        </a:rPr>
                        <m:t>𝑐𝑜𝑠</m:t>
                      </m:r>
                      <m:r>
                        <a:rPr lang="es-ES" sz="1800" b="0" i="1" dirty="0" smtClean="0">
                          <a:solidFill>
                            <a:srgbClr val="0070C0"/>
                          </a:solidFill>
                          <a:latin typeface="Cambria Math" panose="02040503050406030204" pitchFamily="18" charset="0"/>
                        </a:rPr>
                        <m:t>𝛼</m:t>
                      </m:r>
                      <m:r>
                        <a:rPr lang="es-ES" sz="1800" b="0" i="1" dirty="0" smtClean="0">
                          <a:solidFill>
                            <a:srgbClr val="0070C0"/>
                          </a:solidFill>
                          <a:latin typeface="Cambria Math" panose="02040503050406030204" pitchFamily="18" charset="0"/>
                        </a:rPr>
                        <m:t>=0⇒</m:t>
                      </m:r>
                      <m:borderBox>
                        <m:borderBoxPr>
                          <m:ctrlPr>
                            <a:rPr lang="es-ES" sz="1800" b="0" i="1" dirty="0" smtClean="0">
                              <a:solidFill>
                                <a:srgbClr val="0070C0"/>
                              </a:solidFill>
                              <a:latin typeface="Cambria Math" panose="02040503050406030204" pitchFamily="18" charset="0"/>
                            </a:rPr>
                          </m:ctrlPr>
                        </m:borderBoxPr>
                        <m:e>
                          <m:r>
                            <a:rPr lang="es-ES" sz="1800" i="1" dirty="0">
                              <a:solidFill>
                                <a:srgbClr val="0070C0"/>
                              </a:solidFill>
                              <a:latin typeface="Cambria Math" panose="02040503050406030204" pitchFamily="18" charset="0"/>
                            </a:rPr>
                            <m:t>𝛼</m:t>
                          </m:r>
                          <m:r>
                            <a:rPr lang="es-ES" sz="1800" i="1" dirty="0">
                              <a:solidFill>
                                <a:srgbClr val="0070C0"/>
                              </a:solidFill>
                              <a:latin typeface="Cambria Math" panose="02040503050406030204" pitchFamily="18" charset="0"/>
                            </a:rPr>
                            <m:t>=90°</m:t>
                          </m:r>
                        </m:e>
                      </m:borderBox>
                    </m:oMath>
                  </m:oMathPara>
                </a14:m>
                <a:endParaRPr lang="es-ES" sz="18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1800" b="0" i="1" dirty="0" smtClean="0">
                          <a:solidFill>
                            <a:srgbClr val="0070C0"/>
                          </a:solidFill>
                          <a:latin typeface="Cambria Math" panose="02040503050406030204" pitchFamily="18" charset="0"/>
                        </a:rPr>
                        <m:t>𝑏</m:t>
                      </m:r>
                      <m:r>
                        <a:rPr lang="es-ES" sz="1800" i="1" dirty="0">
                          <a:solidFill>
                            <a:srgbClr val="0070C0"/>
                          </a:solidFill>
                          <a:latin typeface="Cambria Math" panose="02040503050406030204" pitchFamily="18" charset="0"/>
                        </a:rPr>
                        <m:t>) </m:t>
                      </m:r>
                      <m:r>
                        <a:rPr lang="es-ES" sz="1800" i="1" dirty="0">
                          <a:solidFill>
                            <a:srgbClr val="0070C0"/>
                          </a:solidFill>
                          <a:latin typeface="Cambria Math" panose="02040503050406030204" pitchFamily="18" charset="0"/>
                        </a:rPr>
                        <m:t>𝑊</m:t>
                      </m:r>
                      <m:r>
                        <a:rPr lang="es-ES" sz="1800" i="1" dirty="0">
                          <a:solidFill>
                            <a:srgbClr val="0070C0"/>
                          </a:solidFill>
                          <a:latin typeface="Cambria Math" panose="02040503050406030204" pitchFamily="18" charset="0"/>
                        </a:rPr>
                        <m:t>=</m:t>
                      </m:r>
                      <m:acc>
                        <m:accPr>
                          <m:chr m:val="⃗"/>
                          <m:ctrlPr>
                            <a:rPr lang="es-ES" sz="1800" i="1" dirty="0">
                              <a:solidFill>
                                <a:srgbClr val="0070C0"/>
                              </a:solidFill>
                              <a:latin typeface="Cambria Math" panose="02040503050406030204" pitchFamily="18" charset="0"/>
                            </a:rPr>
                          </m:ctrlPr>
                        </m:accPr>
                        <m:e>
                          <m:r>
                            <a:rPr lang="es-ES" sz="1800" i="1" dirty="0">
                              <a:solidFill>
                                <a:srgbClr val="0070C0"/>
                              </a:solidFill>
                              <a:latin typeface="Cambria Math" panose="02040503050406030204" pitchFamily="18" charset="0"/>
                            </a:rPr>
                            <m:t>𝐹</m:t>
                          </m:r>
                        </m:e>
                      </m:acc>
                      <m:r>
                        <a:rPr lang="es-ES" sz="1800" i="1" dirty="0">
                          <a:solidFill>
                            <a:srgbClr val="0070C0"/>
                          </a:solidFill>
                          <a:latin typeface="Cambria Math" panose="02040503050406030204" pitchFamily="18" charset="0"/>
                        </a:rPr>
                        <m:t>·</m:t>
                      </m:r>
                      <m:r>
                        <m:rPr>
                          <m:sty m:val="p"/>
                        </m:rPr>
                        <a:rPr lang="es-ES" sz="1800" dirty="0">
                          <a:solidFill>
                            <a:srgbClr val="0070C0"/>
                          </a:solidFill>
                          <a:latin typeface="Cambria Math" panose="02040503050406030204" pitchFamily="18" charset="0"/>
                        </a:rPr>
                        <m:t>Δ</m:t>
                      </m:r>
                      <m:acc>
                        <m:accPr>
                          <m:chr m:val="⃗"/>
                          <m:ctrlPr>
                            <a:rPr lang="es-ES" sz="1800" i="1" dirty="0">
                              <a:solidFill>
                                <a:srgbClr val="0070C0"/>
                              </a:solidFill>
                              <a:latin typeface="Cambria Math" panose="02040503050406030204" pitchFamily="18" charset="0"/>
                            </a:rPr>
                          </m:ctrlPr>
                        </m:accPr>
                        <m:e>
                          <m:r>
                            <a:rPr lang="es-ES" sz="1800" i="1" dirty="0">
                              <a:solidFill>
                                <a:srgbClr val="0070C0"/>
                              </a:solidFill>
                              <a:latin typeface="Cambria Math" panose="02040503050406030204" pitchFamily="18" charset="0"/>
                            </a:rPr>
                            <m:t>𝑥</m:t>
                          </m:r>
                        </m:e>
                      </m:acc>
                      <m:r>
                        <a:rPr lang="es-ES" sz="1800" b="0" i="1" dirty="0" smtClean="0">
                          <a:solidFill>
                            <a:srgbClr val="0070C0"/>
                          </a:solidFill>
                          <a:latin typeface="Cambria Math" panose="02040503050406030204" pitchFamily="18" charset="0"/>
                        </a:rPr>
                        <m:t>=−40</m:t>
                      </m:r>
                      <m:r>
                        <a:rPr lang="es-ES" sz="1800" i="1" dirty="0">
                          <a:solidFill>
                            <a:srgbClr val="0070C0"/>
                          </a:solidFill>
                          <a:latin typeface="Cambria Math" panose="02040503050406030204" pitchFamily="18" charset="0"/>
                        </a:rPr>
                        <m:t>=</m:t>
                      </m:r>
                      <m:r>
                        <a:rPr lang="es-ES" sz="1800" b="0" i="1" dirty="0" smtClean="0">
                          <a:solidFill>
                            <a:srgbClr val="0070C0"/>
                          </a:solidFill>
                          <a:latin typeface="Cambria Math" panose="02040503050406030204" pitchFamily="18" charset="0"/>
                        </a:rPr>
                        <m:t>2</m:t>
                      </m:r>
                      <m:rad>
                        <m:radPr>
                          <m:degHide m:val="on"/>
                          <m:ctrlPr>
                            <a:rPr lang="es-ES" sz="1800" b="0" i="1" dirty="0" smtClean="0">
                              <a:solidFill>
                                <a:srgbClr val="0070C0"/>
                              </a:solidFill>
                              <a:latin typeface="Cambria Math" panose="02040503050406030204" pitchFamily="18" charset="0"/>
                            </a:rPr>
                          </m:ctrlPr>
                        </m:radPr>
                        <m:deg/>
                        <m:e>
                          <m:r>
                            <a:rPr lang="es-ES" sz="1800" b="0" i="1" dirty="0" smtClean="0">
                              <a:solidFill>
                                <a:srgbClr val="0070C0"/>
                              </a:solidFill>
                              <a:latin typeface="Cambria Math" panose="02040503050406030204" pitchFamily="18" charset="0"/>
                            </a:rPr>
                            <m:t>2</m:t>
                          </m:r>
                        </m:e>
                      </m:rad>
                      <m:r>
                        <a:rPr lang="es-ES" sz="1800" i="1" dirty="0">
                          <a:solidFill>
                            <a:srgbClr val="0070C0"/>
                          </a:solidFill>
                          <a:latin typeface="Cambria Math" panose="02040503050406030204" pitchFamily="18" charset="0"/>
                        </a:rPr>
                        <m:t>·20·</m:t>
                      </m:r>
                      <m:r>
                        <a:rPr lang="es-ES" sz="1800" i="1" dirty="0">
                          <a:solidFill>
                            <a:srgbClr val="0070C0"/>
                          </a:solidFill>
                          <a:latin typeface="Cambria Math" panose="02040503050406030204" pitchFamily="18" charset="0"/>
                        </a:rPr>
                        <m:t>𝑐𝑜𝑠</m:t>
                      </m:r>
                      <m:r>
                        <a:rPr lang="es-ES" sz="1800" i="1" dirty="0">
                          <a:solidFill>
                            <a:srgbClr val="0070C0"/>
                          </a:solidFill>
                          <a:latin typeface="Cambria Math" panose="02040503050406030204" pitchFamily="18" charset="0"/>
                        </a:rPr>
                        <m:t>𝛼</m:t>
                      </m:r>
                      <m:r>
                        <a:rPr lang="es-ES" sz="1800" i="1" dirty="0">
                          <a:solidFill>
                            <a:srgbClr val="0070C0"/>
                          </a:solidFill>
                          <a:latin typeface="Cambria Math" panose="02040503050406030204" pitchFamily="18" charset="0"/>
                        </a:rPr>
                        <m:t>⇒</m:t>
                      </m:r>
                      <m:r>
                        <a:rPr lang="es-ES" sz="1800" i="1" dirty="0">
                          <a:solidFill>
                            <a:srgbClr val="0070C0"/>
                          </a:solidFill>
                          <a:latin typeface="Cambria Math" panose="02040503050406030204" pitchFamily="18" charset="0"/>
                        </a:rPr>
                        <m:t>𝑐𝑜𝑠</m:t>
                      </m:r>
                      <m:r>
                        <a:rPr lang="es-ES" sz="1800" i="1" dirty="0">
                          <a:solidFill>
                            <a:srgbClr val="0070C0"/>
                          </a:solidFill>
                          <a:latin typeface="Cambria Math" panose="02040503050406030204" pitchFamily="18" charset="0"/>
                        </a:rPr>
                        <m:t>𝛼</m:t>
                      </m:r>
                      <m:r>
                        <a:rPr lang="es-ES" sz="1800" i="1" dirty="0">
                          <a:solidFill>
                            <a:srgbClr val="0070C0"/>
                          </a:solidFill>
                          <a:latin typeface="Cambria Math" panose="02040503050406030204" pitchFamily="18" charset="0"/>
                        </a:rPr>
                        <m:t>=−1/</m:t>
                      </m:r>
                      <m:rad>
                        <m:radPr>
                          <m:degHide m:val="on"/>
                          <m:ctrlPr>
                            <a:rPr lang="es-ES" sz="1800" b="0" i="1" dirty="0" smtClean="0">
                              <a:solidFill>
                                <a:srgbClr val="0070C0"/>
                              </a:solidFill>
                              <a:latin typeface="Cambria Math" panose="02040503050406030204" pitchFamily="18" charset="0"/>
                            </a:rPr>
                          </m:ctrlPr>
                        </m:radPr>
                        <m:deg/>
                        <m:e>
                          <m:r>
                            <a:rPr lang="es-ES" sz="1800" b="0" i="1" dirty="0" smtClean="0">
                              <a:solidFill>
                                <a:srgbClr val="0070C0"/>
                              </a:solidFill>
                              <a:latin typeface="Cambria Math" panose="02040503050406030204" pitchFamily="18" charset="0"/>
                            </a:rPr>
                            <m:t>2</m:t>
                          </m:r>
                        </m:e>
                      </m:rad>
                      <m:r>
                        <a:rPr lang="es-ES" sz="1800" i="1" dirty="0">
                          <a:solidFill>
                            <a:srgbClr val="0070C0"/>
                          </a:solidFill>
                          <a:latin typeface="Cambria Math" panose="02040503050406030204" pitchFamily="18" charset="0"/>
                        </a:rPr>
                        <m:t>⇒</m:t>
                      </m:r>
                      <m:borderBox>
                        <m:borderBoxPr>
                          <m:ctrlPr>
                            <a:rPr lang="es-ES" sz="1800" i="1" dirty="0">
                              <a:solidFill>
                                <a:srgbClr val="0070C0"/>
                              </a:solidFill>
                              <a:latin typeface="Cambria Math" panose="02040503050406030204" pitchFamily="18" charset="0"/>
                            </a:rPr>
                          </m:ctrlPr>
                        </m:borderBoxPr>
                        <m:e>
                          <m:r>
                            <a:rPr lang="es-ES" sz="1800" i="1" dirty="0">
                              <a:solidFill>
                                <a:srgbClr val="0070C0"/>
                              </a:solidFill>
                              <a:latin typeface="Cambria Math" panose="02040503050406030204" pitchFamily="18" charset="0"/>
                            </a:rPr>
                            <m:t>𝛼</m:t>
                          </m:r>
                          <m:r>
                            <a:rPr lang="es-ES" sz="1800" i="1" dirty="0">
                              <a:solidFill>
                                <a:srgbClr val="0070C0"/>
                              </a:solidFill>
                              <a:latin typeface="Cambria Math" panose="02040503050406030204" pitchFamily="18" charset="0"/>
                            </a:rPr>
                            <m:t>=135°</m:t>
                          </m:r>
                        </m:e>
                      </m:borderBox>
                    </m:oMath>
                  </m:oMathPara>
                </a14:m>
                <a:endParaRPr lang="es-ES" sz="18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1800" b="0" i="1" dirty="0" smtClean="0">
                          <a:solidFill>
                            <a:srgbClr val="0070C0"/>
                          </a:solidFill>
                          <a:latin typeface="Cambria Math" panose="02040503050406030204" pitchFamily="18" charset="0"/>
                        </a:rPr>
                        <m:t>𝑐</m:t>
                      </m:r>
                      <m:r>
                        <a:rPr lang="es-ES" sz="1800" i="1" dirty="0">
                          <a:solidFill>
                            <a:srgbClr val="0070C0"/>
                          </a:solidFill>
                          <a:latin typeface="Cambria Math" panose="02040503050406030204" pitchFamily="18" charset="0"/>
                        </a:rPr>
                        <m:t>) </m:t>
                      </m:r>
                      <m:r>
                        <a:rPr lang="es-ES" sz="1800" i="1" dirty="0">
                          <a:solidFill>
                            <a:srgbClr val="0070C0"/>
                          </a:solidFill>
                          <a:latin typeface="Cambria Math" panose="02040503050406030204" pitchFamily="18" charset="0"/>
                        </a:rPr>
                        <m:t>𝑊</m:t>
                      </m:r>
                      <m:r>
                        <a:rPr lang="es-ES" sz="1800" i="1" dirty="0">
                          <a:solidFill>
                            <a:srgbClr val="0070C0"/>
                          </a:solidFill>
                          <a:latin typeface="Cambria Math" panose="02040503050406030204" pitchFamily="18" charset="0"/>
                        </a:rPr>
                        <m:t>=</m:t>
                      </m:r>
                      <m:acc>
                        <m:accPr>
                          <m:chr m:val="⃗"/>
                          <m:ctrlPr>
                            <a:rPr lang="es-ES" sz="1800" i="1" dirty="0">
                              <a:solidFill>
                                <a:srgbClr val="0070C0"/>
                              </a:solidFill>
                              <a:latin typeface="Cambria Math" panose="02040503050406030204" pitchFamily="18" charset="0"/>
                            </a:rPr>
                          </m:ctrlPr>
                        </m:accPr>
                        <m:e>
                          <m:r>
                            <a:rPr lang="es-ES" sz="1800" i="1" dirty="0">
                              <a:solidFill>
                                <a:srgbClr val="0070C0"/>
                              </a:solidFill>
                              <a:latin typeface="Cambria Math" panose="02040503050406030204" pitchFamily="18" charset="0"/>
                            </a:rPr>
                            <m:t>𝐹</m:t>
                          </m:r>
                        </m:e>
                      </m:acc>
                      <m:r>
                        <a:rPr lang="es-ES" sz="1800" i="1" dirty="0">
                          <a:solidFill>
                            <a:srgbClr val="0070C0"/>
                          </a:solidFill>
                          <a:latin typeface="Cambria Math" panose="02040503050406030204" pitchFamily="18" charset="0"/>
                        </a:rPr>
                        <m:t>·</m:t>
                      </m:r>
                      <m:r>
                        <m:rPr>
                          <m:sty m:val="p"/>
                        </m:rPr>
                        <a:rPr lang="es-ES" sz="1800" dirty="0">
                          <a:solidFill>
                            <a:srgbClr val="0070C0"/>
                          </a:solidFill>
                          <a:latin typeface="Cambria Math" panose="02040503050406030204" pitchFamily="18" charset="0"/>
                        </a:rPr>
                        <m:t>Δ</m:t>
                      </m:r>
                      <m:acc>
                        <m:accPr>
                          <m:chr m:val="⃗"/>
                          <m:ctrlPr>
                            <a:rPr lang="es-ES" sz="1800" i="1" dirty="0">
                              <a:solidFill>
                                <a:srgbClr val="0070C0"/>
                              </a:solidFill>
                              <a:latin typeface="Cambria Math" panose="02040503050406030204" pitchFamily="18" charset="0"/>
                            </a:rPr>
                          </m:ctrlPr>
                        </m:accPr>
                        <m:e>
                          <m:r>
                            <a:rPr lang="es-ES" sz="1800" i="1" dirty="0">
                              <a:solidFill>
                                <a:srgbClr val="0070C0"/>
                              </a:solidFill>
                              <a:latin typeface="Cambria Math" panose="02040503050406030204" pitchFamily="18" charset="0"/>
                            </a:rPr>
                            <m:t>𝑥</m:t>
                          </m:r>
                        </m:e>
                      </m:acc>
                      <m:r>
                        <a:rPr lang="es-ES" sz="1800" b="0" i="1" dirty="0" smtClean="0">
                          <a:solidFill>
                            <a:srgbClr val="0070C0"/>
                          </a:solidFill>
                          <a:latin typeface="Cambria Math" panose="02040503050406030204" pitchFamily="18" charset="0"/>
                        </a:rPr>
                        <m:t>=−60</m:t>
                      </m:r>
                      <m:r>
                        <a:rPr lang="es-ES" sz="1800" i="1" dirty="0">
                          <a:solidFill>
                            <a:srgbClr val="0070C0"/>
                          </a:solidFill>
                          <a:latin typeface="Cambria Math" panose="02040503050406030204" pitchFamily="18" charset="0"/>
                        </a:rPr>
                        <m:t>=3·20·</m:t>
                      </m:r>
                      <m:r>
                        <a:rPr lang="es-ES" sz="1800" i="1" dirty="0">
                          <a:solidFill>
                            <a:srgbClr val="0070C0"/>
                          </a:solidFill>
                          <a:latin typeface="Cambria Math" panose="02040503050406030204" pitchFamily="18" charset="0"/>
                        </a:rPr>
                        <m:t>𝑐𝑜𝑠</m:t>
                      </m:r>
                      <m:r>
                        <a:rPr lang="es-ES" sz="1800" i="1" dirty="0">
                          <a:solidFill>
                            <a:srgbClr val="0070C0"/>
                          </a:solidFill>
                          <a:latin typeface="Cambria Math" panose="02040503050406030204" pitchFamily="18" charset="0"/>
                        </a:rPr>
                        <m:t>𝛼</m:t>
                      </m:r>
                      <m:r>
                        <a:rPr lang="es-ES" sz="1800" i="1" dirty="0">
                          <a:solidFill>
                            <a:srgbClr val="0070C0"/>
                          </a:solidFill>
                          <a:latin typeface="Cambria Math" panose="02040503050406030204" pitchFamily="18" charset="0"/>
                        </a:rPr>
                        <m:t>⇒</m:t>
                      </m:r>
                      <m:r>
                        <a:rPr lang="es-ES" sz="1800" i="1" dirty="0">
                          <a:solidFill>
                            <a:srgbClr val="0070C0"/>
                          </a:solidFill>
                          <a:latin typeface="Cambria Math" panose="02040503050406030204" pitchFamily="18" charset="0"/>
                        </a:rPr>
                        <m:t>𝑐𝑜𝑠</m:t>
                      </m:r>
                      <m:r>
                        <a:rPr lang="es-ES" sz="1800" i="1" dirty="0">
                          <a:solidFill>
                            <a:srgbClr val="0070C0"/>
                          </a:solidFill>
                          <a:latin typeface="Cambria Math" panose="02040503050406030204" pitchFamily="18" charset="0"/>
                        </a:rPr>
                        <m:t>𝛼</m:t>
                      </m:r>
                      <m:r>
                        <a:rPr lang="es-ES" sz="1800" i="1" dirty="0">
                          <a:solidFill>
                            <a:srgbClr val="0070C0"/>
                          </a:solidFill>
                          <a:latin typeface="Cambria Math" panose="02040503050406030204" pitchFamily="18" charset="0"/>
                        </a:rPr>
                        <m:t>=−1⇒</m:t>
                      </m:r>
                      <m:borderBox>
                        <m:borderBoxPr>
                          <m:ctrlPr>
                            <a:rPr lang="es-ES" sz="1800" i="1" dirty="0">
                              <a:solidFill>
                                <a:srgbClr val="0070C0"/>
                              </a:solidFill>
                              <a:latin typeface="Cambria Math" panose="02040503050406030204" pitchFamily="18" charset="0"/>
                            </a:rPr>
                          </m:ctrlPr>
                        </m:borderBoxPr>
                        <m:e>
                          <m:r>
                            <a:rPr lang="es-ES" sz="1800" i="1" dirty="0">
                              <a:solidFill>
                                <a:srgbClr val="0070C0"/>
                              </a:solidFill>
                              <a:latin typeface="Cambria Math" panose="02040503050406030204" pitchFamily="18" charset="0"/>
                            </a:rPr>
                            <m:t>𝛼</m:t>
                          </m:r>
                          <m:r>
                            <a:rPr lang="es-ES" sz="1800" i="1" dirty="0">
                              <a:solidFill>
                                <a:srgbClr val="0070C0"/>
                              </a:solidFill>
                              <a:latin typeface="Cambria Math" panose="02040503050406030204" pitchFamily="18" charset="0"/>
                            </a:rPr>
                            <m:t>=180°</m:t>
                          </m:r>
                        </m:e>
                      </m:borderBox>
                    </m:oMath>
                  </m:oMathPara>
                </a14:m>
                <a:endParaRPr lang="es-ES" sz="1800" dirty="0" smtClean="0">
                  <a:solidFill>
                    <a:srgbClr val="0070C0"/>
                  </a:solidFill>
                </a:endParaRPr>
              </a:p>
              <a:p>
                <a:pPr marL="0" indent="0" algn="just">
                  <a:buNone/>
                </a:pPr>
                <a:r>
                  <a:rPr lang="es-ES" sz="1800" dirty="0" smtClean="0">
                    <a:solidFill>
                      <a:srgbClr val="0070C0"/>
                    </a:solidFill>
                  </a:rPr>
                  <a:t>Para calcular el ángulo, hallamos los módulos de los vectores:</a:t>
                </a: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1800" b="0" i="1" dirty="0" smtClean="0">
                              <a:solidFill>
                                <a:srgbClr val="0070C0"/>
                              </a:solidFill>
                              <a:latin typeface="Cambria Math" panose="02040503050406030204" pitchFamily="18" charset="0"/>
                            </a:rPr>
                          </m:ctrlPr>
                        </m:dPr>
                        <m:e>
                          <m:acc>
                            <m:accPr>
                              <m:chr m:val="⃗"/>
                              <m:ctrlPr>
                                <a:rPr lang="es-ES" sz="1800" b="0" i="1" dirty="0" smtClean="0">
                                  <a:solidFill>
                                    <a:srgbClr val="0070C0"/>
                                  </a:solidFill>
                                  <a:latin typeface="Cambria Math" panose="02040503050406030204" pitchFamily="18" charset="0"/>
                                </a:rPr>
                              </m:ctrlPr>
                            </m:accPr>
                            <m:e>
                              <m:r>
                                <a:rPr lang="es-ES" sz="1800" b="0" i="1" dirty="0" smtClean="0">
                                  <a:solidFill>
                                    <a:srgbClr val="0070C0"/>
                                  </a:solidFill>
                                  <a:latin typeface="Cambria Math" panose="02040503050406030204" pitchFamily="18" charset="0"/>
                                </a:rPr>
                                <m:t>𝐹</m:t>
                              </m:r>
                            </m:e>
                          </m:acc>
                        </m:e>
                      </m:d>
                      <m:r>
                        <a:rPr lang="es-ES" sz="1800" b="0" i="1" dirty="0" smtClean="0">
                          <a:solidFill>
                            <a:srgbClr val="0070C0"/>
                          </a:solidFill>
                          <a:latin typeface="Cambria Math" panose="02040503050406030204" pitchFamily="18" charset="0"/>
                        </a:rPr>
                        <m:t>=</m:t>
                      </m:r>
                      <m:rad>
                        <m:radPr>
                          <m:degHide m:val="on"/>
                          <m:ctrlPr>
                            <a:rPr lang="es-ES" sz="1800" b="0" i="1" dirty="0" smtClean="0">
                              <a:solidFill>
                                <a:srgbClr val="0070C0"/>
                              </a:solidFill>
                              <a:latin typeface="Cambria Math" panose="02040503050406030204" pitchFamily="18" charset="0"/>
                            </a:rPr>
                          </m:ctrlPr>
                        </m:radPr>
                        <m:deg/>
                        <m:e>
                          <m:sSup>
                            <m:sSupPr>
                              <m:ctrlPr>
                                <a:rPr lang="es-ES" sz="1800" b="0" i="1" dirty="0" smtClean="0">
                                  <a:solidFill>
                                    <a:srgbClr val="0070C0"/>
                                  </a:solidFill>
                                  <a:latin typeface="Cambria Math" panose="02040503050406030204" pitchFamily="18" charset="0"/>
                                </a:rPr>
                              </m:ctrlPr>
                            </m:sSupPr>
                            <m:e>
                              <m:r>
                                <a:rPr lang="es-ES" sz="1800" b="0" i="1" dirty="0" smtClean="0">
                                  <a:solidFill>
                                    <a:srgbClr val="0070C0"/>
                                  </a:solidFill>
                                  <a:latin typeface="Cambria Math" panose="02040503050406030204" pitchFamily="18" charset="0"/>
                                </a:rPr>
                                <m:t>0</m:t>
                              </m:r>
                            </m:e>
                            <m:sup>
                              <m:r>
                                <a:rPr lang="es-ES" sz="1800" b="0" i="1" dirty="0" smtClean="0">
                                  <a:solidFill>
                                    <a:srgbClr val="0070C0"/>
                                  </a:solidFill>
                                  <a:latin typeface="Cambria Math" panose="02040503050406030204" pitchFamily="18" charset="0"/>
                                </a:rPr>
                                <m:t>2</m:t>
                              </m:r>
                            </m:sup>
                          </m:sSup>
                          <m:r>
                            <a:rPr lang="es-ES" sz="1800" b="0" i="1" dirty="0" smtClean="0">
                              <a:solidFill>
                                <a:srgbClr val="0070C0"/>
                              </a:solidFill>
                              <a:latin typeface="Cambria Math" panose="02040503050406030204" pitchFamily="18" charset="0"/>
                            </a:rPr>
                            <m:t>+</m:t>
                          </m:r>
                          <m:sSup>
                            <m:sSupPr>
                              <m:ctrlPr>
                                <a:rPr lang="es-ES" sz="1800" b="0" i="1" dirty="0" smtClean="0">
                                  <a:solidFill>
                                    <a:srgbClr val="0070C0"/>
                                  </a:solidFill>
                                  <a:latin typeface="Cambria Math" panose="02040503050406030204" pitchFamily="18" charset="0"/>
                                </a:rPr>
                              </m:ctrlPr>
                            </m:sSupPr>
                            <m:e>
                              <m:d>
                                <m:dPr>
                                  <m:ctrlPr>
                                    <a:rPr lang="es-ES" sz="1800" b="0" i="1" dirty="0" smtClean="0">
                                      <a:solidFill>
                                        <a:srgbClr val="0070C0"/>
                                      </a:solidFill>
                                      <a:latin typeface="Cambria Math" panose="02040503050406030204" pitchFamily="18" charset="0"/>
                                    </a:rPr>
                                  </m:ctrlPr>
                                </m:dPr>
                                <m:e>
                                  <m:r>
                                    <a:rPr lang="es-ES" sz="1800" b="0" i="1" dirty="0" smtClean="0">
                                      <a:solidFill>
                                        <a:srgbClr val="0070C0"/>
                                      </a:solidFill>
                                      <a:latin typeface="Cambria Math" panose="02040503050406030204" pitchFamily="18" charset="0"/>
                                    </a:rPr>
                                    <m:t>−</m:t>
                                  </m:r>
                                  <m:r>
                                    <a:rPr lang="es-ES" sz="1800" b="0" i="1" dirty="0" smtClean="0">
                                      <a:solidFill>
                                        <a:srgbClr val="0070C0"/>
                                      </a:solidFill>
                                      <a:latin typeface="Cambria Math" panose="02040503050406030204" pitchFamily="18" charset="0"/>
                                    </a:rPr>
                                    <m:t>𝑚𝑔</m:t>
                                  </m:r>
                                </m:e>
                              </m:d>
                            </m:e>
                            <m:sup>
                              <m:r>
                                <a:rPr lang="es-ES" sz="1800" b="0" i="1" dirty="0" smtClean="0">
                                  <a:solidFill>
                                    <a:srgbClr val="0070C0"/>
                                  </a:solidFill>
                                  <a:latin typeface="Cambria Math" panose="02040503050406030204" pitchFamily="18" charset="0"/>
                                </a:rPr>
                                <m:t>2</m:t>
                              </m:r>
                            </m:sup>
                          </m:sSup>
                        </m:e>
                      </m:rad>
                      <m:r>
                        <a:rPr lang="es-ES" sz="1800" b="0" i="1" dirty="0" smtClean="0">
                          <a:solidFill>
                            <a:srgbClr val="0070C0"/>
                          </a:solidFill>
                          <a:latin typeface="Cambria Math" panose="02040503050406030204" pitchFamily="18" charset="0"/>
                        </a:rPr>
                        <m:t>=</m:t>
                      </m:r>
                      <m:r>
                        <a:rPr lang="es-ES" sz="1800" b="0" i="1" dirty="0" smtClean="0">
                          <a:solidFill>
                            <a:srgbClr val="0070C0"/>
                          </a:solidFill>
                          <a:latin typeface="Cambria Math" panose="02040503050406030204" pitchFamily="18" charset="0"/>
                        </a:rPr>
                        <m:t>𝑚𝑔</m:t>
                      </m:r>
                      <m:r>
                        <a:rPr lang="es-ES" sz="1800" b="0" i="1" dirty="0" smtClean="0">
                          <a:solidFill>
                            <a:srgbClr val="0070C0"/>
                          </a:solidFill>
                          <a:latin typeface="Cambria Math" panose="02040503050406030204" pitchFamily="18" charset="0"/>
                        </a:rPr>
                        <m:t>=20</m:t>
                      </m:r>
                    </m:oMath>
                  </m:oMathPara>
                </a14:m>
                <a:endParaRPr lang="es-ES" sz="18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1800" b="0" i="1" dirty="0" smtClean="0">
                          <a:solidFill>
                            <a:srgbClr val="0070C0"/>
                          </a:solidFill>
                          <a:latin typeface="Cambria Math" panose="02040503050406030204" pitchFamily="18" charset="0"/>
                        </a:rPr>
                        <m:t>𝑎</m:t>
                      </m:r>
                      <m:r>
                        <a:rPr lang="es-ES" sz="1800" b="0" i="1" dirty="0" smtClean="0">
                          <a:solidFill>
                            <a:srgbClr val="0070C0"/>
                          </a:solidFill>
                          <a:latin typeface="Cambria Math" panose="02040503050406030204" pitchFamily="18" charset="0"/>
                        </a:rPr>
                        <m:t>) </m:t>
                      </m:r>
                      <m:m>
                        <m:mPr>
                          <m:mcs>
                            <m:mc>
                              <m:mcPr>
                                <m:count m:val="5"/>
                                <m:mcJc m:val="center"/>
                              </m:mcPr>
                            </m:mc>
                          </m:mcs>
                          <m:ctrlPr>
                            <a:rPr lang="es-ES" sz="1800" b="0" i="1" dirty="0" smtClean="0">
                              <a:solidFill>
                                <a:srgbClr val="0070C0"/>
                              </a:solidFill>
                              <a:latin typeface="Cambria Math" panose="02040503050406030204" pitchFamily="18" charset="0"/>
                            </a:rPr>
                          </m:ctrlPr>
                        </m:mPr>
                        <m:mr>
                          <m:e>
                            <m:d>
                              <m:dPr>
                                <m:begChr m:val="|"/>
                                <m:endChr m:val="|"/>
                                <m:ctrlPr>
                                  <a:rPr lang="es-ES" sz="1800" i="1" dirty="0">
                                    <a:solidFill>
                                      <a:srgbClr val="0070C0"/>
                                    </a:solidFill>
                                    <a:latin typeface="Cambria Math" panose="02040503050406030204" pitchFamily="18" charset="0"/>
                                  </a:rPr>
                                </m:ctrlPr>
                              </m:dPr>
                              <m:e>
                                <m:r>
                                  <m:rPr>
                                    <m:sty m:val="p"/>
                                  </m:rPr>
                                  <a:rPr lang="es-ES" sz="1800" b="0" i="0" dirty="0" smtClean="0">
                                    <a:solidFill>
                                      <a:srgbClr val="0070C0"/>
                                    </a:solidFill>
                                    <a:latin typeface="Cambria Math" panose="02040503050406030204" pitchFamily="18" charset="0"/>
                                  </a:rPr>
                                  <m:t>Δ</m:t>
                                </m:r>
                                <m:acc>
                                  <m:accPr>
                                    <m:chr m:val="⃗"/>
                                    <m:ctrlPr>
                                      <a:rPr lang="es-ES" sz="1800" b="0" i="1" dirty="0" smtClean="0">
                                        <a:solidFill>
                                          <a:srgbClr val="0070C0"/>
                                        </a:solidFill>
                                        <a:latin typeface="Cambria Math" panose="02040503050406030204" pitchFamily="18" charset="0"/>
                                      </a:rPr>
                                    </m:ctrlPr>
                                  </m:accPr>
                                  <m:e>
                                    <m:r>
                                      <a:rPr lang="es-ES" sz="1800" b="0" i="1" dirty="0" smtClean="0">
                                        <a:solidFill>
                                          <a:srgbClr val="0070C0"/>
                                        </a:solidFill>
                                        <a:latin typeface="Cambria Math" panose="02040503050406030204" pitchFamily="18" charset="0"/>
                                      </a:rPr>
                                      <m:t>𝑥</m:t>
                                    </m:r>
                                  </m:e>
                                </m:acc>
                              </m:e>
                            </m:d>
                            <m:r>
                              <a:rPr lang="es-ES" sz="1800" b="0" i="1" dirty="0" smtClean="0">
                                <a:solidFill>
                                  <a:srgbClr val="0070C0"/>
                                </a:solidFill>
                                <a:latin typeface="Cambria Math" panose="02040503050406030204" pitchFamily="18" charset="0"/>
                              </a:rPr>
                              <m:t>=</m:t>
                            </m:r>
                            <m:rad>
                              <m:radPr>
                                <m:degHide m:val="on"/>
                                <m:ctrlPr>
                                  <a:rPr lang="es-ES" sz="1800" b="0" i="1" dirty="0" smtClean="0">
                                    <a:solidFill>
                                      <a:srgbClr val="0070C0"/>
                                    </a:solidFill>
                                    <a:latin typeface="Cambria Math" panose="02040503050406030204" pitchFamily="18" charset="0"/>
                                  </a:rPr>
                                </m:ctrlPr>
                              </m:radPr>
                              <m:deg/>
                              <m:e>
                                <m:sSup>
                                  <m:sSupPr>
                                    <m:ctrlPr>
                                      <a:rPr lang="es-ES" sz="1800" b="0" i="1" dirty="0" smtClean="0">
                                        <a:solidFill>
                                          <a:srgbClr val="0070C0"/>
                                        </a:solidFill>
                                        <a:latin typeface="Cambria Math" panose="02040503050406030204" pitchFamily="18" charset="0"/>
                                      </a:rPr>
                                    </m:ctrlPr>
                                  </m:sSupPr>
                                  <m:e>
                                    <m:r>
                                      <a:rPr lang="es-ES" sz="1800" b="0" i="1" dirty="0" smtClean="0">
                                        <a:solidFill>
                                          <a:srgbClr val="0070C0"/>
                                        </a:solidFill>
                                        <a:latin typeface="Cambria Math" panose="02040503050406030204" pitchFamily="18" charset="0"/>
                                      </a:rPr>
                                      <m:t>3</m:t>
                                    </m:r>
                                  </m:e>
                                  <m:sup>
                                    <m:r>
                                      <a:rPr lang="es-ES" sz="1800" b="0" i="1" dirty="0" smtClean="0">
                                        <a:solidFill>
                                          <a:srgbClr val="0070C0"/>
                                        </a:solidFill>
                                        <a:latin typeface="Cambria Math" panose="02040503050406030204" pitchFamily="18" charset="0"/>
                                      </a:rPr>
                                      <m:t>2</m:t>
                                    </m:r>
                                  </m:sup>
                                </m:sSup>
                                <m:r>
                                  <a:rPr lang="es-ES" sz="1800" b="0" i="1" dirty="0" smtClean="0">
                                    <a:solidFill>
                                      <a:srgbClr val="0070C0"/>
                                    </a:solidFill>
                                    <a:latin typeface="Cambria Math" panose="02040503050406030204" pitchFamily="18" charset="0"/>
                                  </a:rPr>
                                  <m:t>+</m:t>
                                </m:r>
                                <m:sSup>
                                  <m:sSupPr>
                                    <m:ctrlPr>
                                      <a:rPr lang="es-ES" sz="1800" b="0" i="1" dirty="0" smtClean="0">
                                        <a:solidFill>
                                          <a:srgbClr val="0070C0"/>
                                        </a:solidFill>
                                        <a:latin typeface="Cambria Math" panose="02040503050406030204" pitchFamily="18" charset="0"/>
                                      </a:rPr>
                                    </m:ctrlPr>
                                  </m:sSupPr>
                                  <m:e>
                                    <m:r>
                                      <a:rPr lang="es-ES" sz="1800" b="0" i="1" dirty="0" smtClean="0">
                                        <a:solidFill>
                                          <a:srgbClr val="0070C0"/>
                                        </a:solidFill>
                                        <a:latin typeface="Cambria Math" panose="02040503050406030204" pitchFamily="18" charset="0"/>
                                      </a:rPr>
                                      <m:t>0</m:t>
                                    </m:r>
                                  </m:e>
                                  <m:sup>
                                    <m:r>
                                      <a:rPr lang="es-ES" sz="1800" b="0" i="1" dirty="0" smtClean="0">
                                        <a:solidFill>
                                          <a:srgbClr val="0070C0"/>
                                        </a:solidFill>
                                        <a:latin typeface="Cambria Math" panose="02040503050406030204" pitchFamily="18" charset="0"/>
                                      </a:rPr>
                                      <m:t>2</m:t>
                                    </m:r>
                                  </m:sup>
                                </m:sSup>
                              </m:e>
                            </m:rad>
                            <m:r>
                              <a:rPr lang="es-ES" sz="1800" b="0" i="1" dirty="0" smtClean="0">
                                <a:solidFill>
                                  <a:srgbClr val="0070C0"/>
                                </a:solidFill>
                                <a:latin typeface="Cambria Math" panose="02040503050406030204" pitchFamily="18" charset="0"/>
                              </a:rPr>
                              <m:t>=3</m:t>
                            </m:r>
                          </m:e>
                          <m:e/>
                          <m:e>
                            <m:r>
                              <a:rPr lang="es-ES" sz="1800" b="0" i="1" dirty="0" smtClean="0">
                                <a:solidFill>
                                  <a:srgbClr val="0070C0"/>
                                </a:solidFill>
                                <a:latin typeface="Cambria Math" panose="02040503050406030204" pitchFamily="18" charset="0"/>
                              </a:rPr>
                              <m:t>𝑏</m:t>
                            </m:r>
                            <m:r>
                              <a:rPr lang="es-ES" sz="1800" b="0" i="1" dirty="0" smtClean="0">
                                <a:solidFill>
                                  <a:srgbClr val="0070C0"/>
                                </a:solidFill>
                                <a:latin typeface="Cambria Math" panose="02040503050406030204" pitchFamily="18" charset="0"/>
                              </a:rPr>
                              <m:t>) </m:t>
                            </m:r>
                            <m:d>
                              <m:dPr>
                                <m:begChr m:val="|"/>
                                <m:endChr m:val="|"/>
                                <m:ctrlPr>
                                  <a:rPr lang="es-ES" sz="1800" i="1" dirty="0">
                                    <a:solidFill>
                                      <a:srgbClr val="0070C0"/>
                                    </a:solidFill>
                                    <a:latin typeface="Cambria Math" panose="02040503050406030204" pitchFamily="18" charset="0"/>
                                  </a:rPr>
                                </m:ctrlPr>
                              </m:dPr>
                              <m:e>
                                <m:r>
                                  <m:rPr>
                                    <m:sty m:val="p"/>
                                  </m:rPr>
                                  <a:rPr lang="es-ES" sz="1800" dirty="0">
                                    <a:solidFill>
                                      <a:srgbClr val="0070C0"/>
                                    </a:solidFill>
                                    <a:latin typeface="Cambria Math" panose="02040503050406030204" pitchFamily="18" charset="0"/>
                                  </a:rPr>
                                  <m:t>Δ</m:t>
                                </m:r>
                                <m:acc>
                                  <m:accPr>
                                    <m:chr m:val="⃗"/>
                                    <m:ctrlPr>
                                      <a:rPr lang="es-ES" sz="1800" i="1" dirty="0">
                                        <a:solidFill>
                                          <a:srgbClr val="0070C0"/>
                                        </a:solidFill>
                                        <a:latin typeface="Cambria Math" panose="02040503050406030204" pitchFamily="18" charset="0"/>
                                      </a:rPr>
                                    </m:ctrlPr>
                                  </m:accPr>
                                  <m:e>
                                    <m:r>
                                      <a:rPr lang="es-ES" sz="1800" i="1" dirty="0">
                                        <a:solidFill>
                                          <a:srgbClr val="0070C0"/>
                                        </a:solidFill>
                                        <a:latin typeface="Cambria Math" panose="02040503050406030204" pitchFamily="18" charset="0"/>
                                      </a:rPr>
                                      <m:t>𝑥</m:t>
                                    </m:r>
                                  </m:e>
                                </m:acc>
                              </m:e>
                            </m:d>
                            <m:r>
                              <a:rPr lang="es-ES" sz="1800" b="0" i="1" dirty="0" smtClean="0">
                                <a:solidFill>
                                  <a:srgbClr val="0070C0"/>
                                </a:solidFill>
                                <a:latin typeface="Cambria Math" panose="02040503050406030204" pitchFamily="18" charset="0"/>
                              </a:rPr>
                              <m:t>=2</m:t>
                            </m:r>
                            <m:rad>
                              <m:radPr>
                                <m:degHide m:val="on"/>
                                <m:ctrlPr>
                                  <a:rPr lang="es-ES" sz="1800" b="0" i="1" dirty="0" smtClean="0">
                                    <a:solidFill>
                                      <a:srgbClr val="0070C0"/>
                                    </a:solidFill>
                                    <a:latin typeface="Cambria Math" panose="02040503050406030204" pitchFamily="18" charset="0"/>
                                  </a:rPr>
                                </m:ctrlPr>
                              </m:radPr>
                              <m:deg/>
                              <m:e>
                                <m:r>
                                  <a:rPr lang="es-ES" sz="1800" b="0" i="1" dirty="0" smtClean="0">
                                    <a:solidFill>
                                      <a:srgbClr val="0070C0"/>
                                    </a:solidFill>
                                    <a:latin typeface="Cambria Math" panose="02040503050406030204" pitchFamily="18" charset="0"/>
                                  </a:rPr>
                                  <m:t>2</m:t>
                                </m:r>
                              </m:e>
                            </m:rad>
                          </m:e>
                          <m:e/>
                          <m:e>
                            <m:r>
                              <a:rPr lang="es-ES" sz="1800" b="0" i="1" dirty="0" smtClean="0">
                                <a:solidFill>
                                  <a:srgbClr val="0070C0"/>
                                </a:solidFill>
                                <a:latin typeface="Cambria Math" panose="02040503050406030204" pitchFamily="18" charset="0"/>
                              </a:rPr>
                              <m:t>𝑐</m:t>
                            </m:r>
                            <m:r>
                              <a:rPr lang="es-ES" sz="1800" b="0" i="1" dirty="0" smtClean="0">
                                <a:solidFill>
                                  <a:srgbClr val="0070C0"/>
                                </a:solidFill>
                                <a:latin typeface="Cambria Math" panose="02040503050406030204" pitchFamily="18" charset="0"/>
                              </a:rPr>
                              <m:t>) </m:t>
                            </m:r>
                            <m:d>
                              <m:dPr>
                                <m:begChr m:val="|"/>
                                <m:endChr m:val="|"/>
                                <m:ctrlPr>
                                  <a:rPr lang="es-ES" sz="1800" b="0" i="1" dirty="0" smtClean="0">
                                    <a:solidFill>
                                      <a:srgbClr val="0070C0"/>
                                    </a:solidFill>
                                    <a:latin typeface="Cambria Math" panose="02040503050406030204" pitchFamily="18" charset="0"/>
                                  </a:rPr>
                                </m:ctrlPr>
                              </m:dPr>
                              <m:e>
                                <m:r>
                                  <m:rPr>
                                    <m:sty m:val="p"/>
                                  </m:rPr>
                                  <a:rPr lang="es-ES" sz="1800" dirty="0">
                                    <a:solidFill>
                                      <a:srgbClr val="0070C0"/>
                                    </a:solidFill>
                                    <a:latin typeface="Cambria Math" panose="02040503050406030204" pitchFamily="18" charset="0"/>
                                  </a:rPr>
                                  <m:t>Δ</m:t>
                                </m:r>
                                <m:acc>
                                  <m:accPr>
                                    <m:chr m:val="⃗"/>
                                    <m:ctrlPr>
                                      <a:rPr lang="es-ES" sz="1800" i="1" dirty="0">
                                        <a:solidFill>
                                          <a:srgbClr val="0070C0"/>
                                        </a:solidFill>
                                        <a:latin typeface="Cambria Math" panose="02040503050406030204" pitchFamily="18" charset="0"/>
                                      </a:rPr>
                                    </m:ctrlPr>
                                  </m:accPr>
                                  <m:e>
                                    <m:r>
                                      <a:rPr lang="es-ES" sz="1800" i="1" dirty="0">
                                        <a:solidFill>
                                          <a:srgbClr val="0070C0"/>
                                        </a:solidFill>
                                        <a:latin typeface="Cambria Math" panose="02040503050406030204" pitchFamily="18" charset="0"/>
                                      </a:rPr>
                                      <m:t>𝑥</m:t>
                                    </m:r>
                                  </m:e>
                                </m:acc>
                              </m:e>
                            </m:d>
                            <m:r>
                              <a:rPr lang="es-ES" sz="1800" b="0" i="1" dirty="0" smtClean="0">
                                <a:solidFill>
                                  <a:srgbClr val="0070C0"/>
                                </a:solidFill>
                                <a:latin typeface="Cambria Math" panose="02040503050406030204" pitchFamily="18" charset="0"/>
                              </a:rPr>
                              <m:t>=3</m:t>
                            </m:r>
                          </m:e>
                        </m:mr>
                      </m:m>
                    </m:oMath>
                  </m:oMathPara>
                </a14:m>
                <a:endParaRPr lang="es-ES" sz="18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00297" y="254241"/>
                <a:ext cx="7785463" cy="6460068"/>
              </a:xfrm>
              <a:blipFill rotWithShape="0">
                <a:blip r:embed="rId3"/>
                <a:stretch>
                  <a:fillRect l="-1175" t="-944" r="-783"/>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795957751"/>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solidFill>
                      <a:schemeClr val="accent6">
                        <a:lumMod val="75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7364887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00297" y="254241"/>
                <a:ext cx="7785463" cy="6460068"/>
              </a:xfrm>
              <a:solidFill>
                <a:schemeClr val="tx1">
                  <a:lumMod val="95000"/>
                </a:schemeClr>
              </a:solidFill>
            </p:spPr>
            <p:txBody>
              <a:bodyPr>
                <a:normAutofit/>
              </a:bodyPr>
              <a:lstStyle/>
              <a:p>
                <a:pPr algn="just"/>
                <a:r>
                  <a:rPr lang="es-ES" sz="2000" b="1" u="sng" dirty="0" smtClean="0">
                    <a:solidFill>
                      <a:schemeClr val="bg1"/>
                    </a:solidFill>
                  </a:rPr>
                  <a:t>Ejercicios. Ej2</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𝑊</m:t>
                      </m:r>
                      <m:r>
                        <a:rPr lang="es-ES" sz="2000" b="0" i="1" smtClean="0">
                          <a:solidFill>
                            <a:schemeClr val="bg1"/>
                          </a:solidFill>
                          <a:latin typeface="Cambria Math" panose="02040503050406030204" pitchFamily="18" charset="0"/>
                        </a:rPr>
                        <m:t>=</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𝐹</m:t>
                          </m:r>
                        </m:e>
                      </m:acc>
                      <m:r>
                        <a:rPr lang="es-ES" sz="2000" b="0" i="1" dirty="0" smtClean="0">
                          <a:solidFill>
                            <a:schemeClr val="bg1"/>
                          </a:solidFill>
                          <a:latin typeface="Cambria Math" panose="02040503050406030204" pitchFamily="18" charset="0"/>
                        </a:rPr>
                        <m:t>·</m:t>
                      </m:r>
                      <m:r>
                        <m:rPr>
                          <m:sty m:val="p"/>
                        </m:rPr>
                        <a:rPr lang="es-ES" sz="2000" b="0" i="0" dirty="0" smtClean="0">
                          <a:solidFill>
                            <a:schemeClr val="bg1"/>
                          </a:solidFill>
                          <a:latin typeface="Cambria Math" panose="02040503050406030204" pitchFamily="18" charset="0"/>
                        </a:rPr>
                        <m:t>Δ</m:t>
                      </m:r>
                      <m:acc>
                        <m:accPr>
                          <m:chr m:val="⃗"/>
                          <m:ctrlPr>
                            <a:rPr lang="es-ES" sz="2000" b="0" i="1" dirty="0" smtClean="0">
                              <a:solidFill>
                                <a:schemeClr val="bg1"/>
                              </a:solidFill>
                              <a:latin typeface="Cambria Math" panose="02040503050406030204" pitchFamily="18" charset="0"/>
                            </a:rPr>
                          </m:ctrlPr>
                        </m:accPr>
                        <m:e>
                          <m:r>
                            <a:rPr lang="es-ES" sz="2000" b="0" i="1" dirty="0" smtClean="0">
                              <a:solidFill>
                                <a:schemeClr val="bg1"/>
                              </a:solidFill>
                              <a:latin typeface="Cambria Math" panose="02040503050406030204" pitchFamily="18" charset="0"/>
                            </a:rPr>
                            <m:t>𝑥</m:t>
                          </m:r>
                        </m:e>
                      </m:acc>
                      <m:r>
                        <a:rPr lang="es-ES" sz="2000" b="0" i="1" dirty="0" smtClean="0">
                          <a:solidFill>
                            <a:schemeClr val="bg1"/>
                          </a:solidFill>
                          <a:latin typeface="Cambria Math" panose="02040503050406030204" pitchFamily="18" charset="0"/>
                        </a:rPr>
                        <m:t>                  </m:t>
                      </m:r>
                      <m:acc>
                        <m:accPr>
                          <m:chr m:val="⃗"/>
                          <m:ctrlPr>
                            <a:rPr lang="es-ES" sz="2000" b="0" i="1" dirty="0" smtClean="0">
                              <a:solidFill>
                                <a:schemeClr val="bg1"/>
                              </a:solidFill>
                              <a:latin typeface="Cambria Math" panose="02040503050406030204" pitchFamily="18" charset="0"/>
                            </a:rPr>
                          </m:ctrlPr>
                        </m:accPr>
                        <m:e>
                          <m:sSub>
                            <m:sSubPr>
                              <m:ctrlPr>
                                <a:rPr lang="es-ES" sz="2000" b="0" i="1" dirty="0" smtClean="0">
                                  <a:solidFill>
                                    <a:schemeClr val="bg1"/>
                                  </a:solidFill>
                                  <a:latin typeface="Cambria Math" panose="02040503050406030204" pitchFamily="18" charset="0"/>
                                </a:rPr>
                              </m:ctrlPr>
                            </m:sSubPr>
                            <m:e>
                              <m:r>
                                <a:rPr lang="es-ES" sz="2000" b="0" i="1" dirty="0" smtClean="0">
                                  <a:solidFill>
                                    <a:schemeClr val="bg1"/>
                                  </a:solidFill>
                                  <a:latin typeface="Cambria Math" panose="02040503050406030204" pitchFamily="18" charset="0"/>
                                </a:rPr>
                                <m:t>𝐹</m:t>
                              </m:r>
                            </m:e>
                            <m:sub>
                              <m:r>
                                <a:rPr lang="es-ES" sz="2000" b="0" i="1" dirty="0" smtClean="0">
                                  <a:solidFill>
                                    <a:schemeClr val="bg1"/>
                                  </a:solidFill>
                                  <a:latin typeface="Cambria Math" panose="02040503050406030204" pitchFamily="18" charset="0"/>
                                </a:rPr>
                                <m:t>𝑔</m:t>
                              </m:r>
                            </m:sub>
                          </m:sSub>
                        </m:e>
                      </m:acc>
                      <m:r>
                        <a:rPr lang="es-ES" sz="2000" b="0" i="1" dirty="0" smtClean="0">
                          <a:solidFill>
                            <a:schemeClr val="bg1"/>
                          </a:solidFill>
                          <a:latin typeface="Cambria Math" panose="02040503050406030204" pitchFamily="18" charset="0"/>
                        </a:rPr>
                        <m:t>=</m:t>
                      </m:r>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0,−</m:t>
                          </m:r>
                          <m:r>
                            <a:rPr lang="es-ES" sz="2000" b="0" i="1" dirty="0" smtClean="0">
                              <a:solidFill>
                                <a:schemeClr val="bg1"/>
                              </a:solidFill>
                              <a:latin typeface="Cambria Math" panose="02040503050406030204" pitchFamily="18" charset="0"/>
                            </a:rPr>
                            <m:t>𝑚𝑔</m:t>
                          </m:r>
                        </m:e>
                      </m:d>
                      <m:r>
                        <a:rPr lang="es-ES" sz="2000" b="0" i="1" dirty="0" smtClean="0">
                          <a:solidFill>
                            <a:schemeClr val="bg1"/>
                          </a:solidFill>
                          <a:latin typeface="Cambria Math" panose="02040503050406030204" pitchFamily="18" charset="0"/>
                        </a:rPr>
                        <m:t>            </m:t>
                      </m:r>
                      <m:r>
                        <a:rPr lang="es-ES" sz="2000" b="0" i="1" dirty="0" smtClean="0">
                          <a:solidFill>
                            <a:schemeClr val="bg1"/>
                          </a:solidFill>
                          <a:latin typeface="Cambria Math" panose="02040503050406030204" pitchFamily="18" charset="0"/>
                        </a:rPr>
                        <m:t>𝑚</m:t>
                      </m:r>
                      <m:r>
                        <a:rPr lang="es-ES" sz="2000" b="0" i="1" dirty="0" smtClean="0">
                          <a:solidFill>
                            <a:schemeClr val="bg1"/>
                          </a:solidFill>
                          <a:latin typeface="Cambria Math" panose="02040503050406030204" pitchFamily="18" charset="0"/>
                        </a:rPr>
                        <m:t>=2</m:t>
                      </m:r>
                      <m:r>
                        <a:rPr lang="es-ES" sz="2000" b="0" i="1" dirty="0" smtClean="0">
                          <a:solidFill>
                            <a:schemeClr val="bg1"/>
                          </a:solidFill>
                          <a:latin typeface="Cambria Math" panose="02040503050406030204" pitchFamily="18" charset="0"/>
                        </a:rPr>
                        <m:t>𝑘𝑔</m:t>
                      </m:r>
                      <m:r>
                        <a:rPr lang="es-ES" sz="2000" b="0" i="1" dirty="0" smtClean="0">
                          <a:solidFill>
                            <a:schemeClr val="bg1"/>
                          </a:solidFill>
                          <a:latin typeface="Cambria Math" panose="02040503050406030204" pitchFamily="18" charset="0"/>
                        </a:rPr>
                        <m:t>        </m:t>
                      </m:r>
                    </m:oMath>
                  </m:oMathPara>
                </a14:m>
                <a:endParaRPr lang="es-ES" sz="2000" b="0" i="1" dirty="0" smtClean="0">
                  <a:solidFill>
                    <a:schemeClr val="bg1"/>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 sz="2000" b="0" i="1" dirty="0" smtClean="0">
                          <a:solidFill>
                            <a:schemeClr val="bg1"/>
                          </a:solidFill>
                          <a:latin typeface="Cambria Math" panose="02040503050406030204" pitchFamily="18" charset="0"/>
                        </a:rPr>
                        <m:t>𝑔</m:t>
                      </m:r>
                      <m:r>
                        <a:rPr lang="es-ES" sz="2000" b="0" i="1" dirty="0" smtClean="0">
                          <a:solidFill>
                            <a:schemeClr val="bg1"/>
                          </a:solidFill>
                          <a:latin typeface="Cambria Math" panose="02040503050406030204" pitchFamily="18" charset="0"/>
                          <a:ea typeface="Cambria Math" panose="02040503050406030204" pitchFamily="18" charset="0"/>
                        </a:rPr>
                        <m:t>≅</m:t>
                      </m:r>
                      <m:r>
                        <a:rPr lang="es-ES" sz="2000" b="0" i="1" dirty="0" smtClean="0">
                          <a:solidFill>
                            <a:schemeClr val="bg1"/>
                          </a:solidFill>
                          <a:latin typeface="Cambria Math" panose="02040503050406030204" pitchFamily="18" charset="0"/>
                        </a:rPr>
                        <m:t>10 </m:t>
                      </m:r>
                      <m:r>
                        <a:rPr lang="es-ES" sz="2000" b="0" i="1" dirty="0" smtClean="0">
                          <a:solidFill>
                            <a:schemeClr val="bg1"/>
                          </a:solidFill>
                          <a:latin typeface="Cambria Math" panose="02040503050406030204" pitchFamily="18" charset="0"/>
                        </a:rPr>
                        <m:t>𝑚</m:t>
                      </m:r>
                      <m:r>
                        <a:rPr lang="es-ES" sz="2000" b="0" i="1" dirty="0" smtClean="0">
                          <a:solidFill>
                            <a:schemeClr val="bg1"/>
                          </a:solidFill>
                          <a:latin typeface="Cambria Math" panose="02040503050406030204" pitchFamily="18" charset="0"/>
                        </a:rPr>
                        <m:t>/</m:t>
                      </m:r>
                      <m:sSup>
                        <m:sSupPr>
                          <m:ctrlPr>
                            <a:rPr lang="es-ES" sz="2000" b="0" i="1" dirty="0" smtClean="0">
                              <a:solidFill>
                                <a:schemeClr val="bg1"/>
                              </a:solidFill>
                              <a:latin typeface="Cambria Math" panose="02040503050406030204" pitchFamily="18" charset="0"/>
                            </a:rPr>
                          </m:ctrlPr>
                        </m:sSupPr>
                        <m:e>
                          <m:r>
                            <a:rPr lang="es-ES" sz="2000" b="0" i="1" dirty="0" smtClean="0">
                              <a:solidFill>
                                <a:schemeClr val="bg1"/>
                              </a:solidFill>
                              <a:latin typeface="Cambria Math" panose="02040503050406030204" pitchFamily="18" charset="0"/>
                            </a:rPr>
                            <m:t>𝑠</m:t>
                          </m:r>
                        </m:e>
                        <m:sup>
                          <m:r>
                            <a:rPr lang="es-ES" sz="2000" b="0" i="1" dirty="0" smtClean="0">
                              <a:solidFill>
                                <a:schemeClr val="bg1"/>
                              </a:solidFill>
                              <a:latin typeface="Cambria Math" panose="02040503050406030204" pitchFamily="18" charset="0"/>
                            </a:rPr>
                            <m:t>2</m:t>
                          </m:r>
                        </m:sup>
                      </m:sSup>
                    </m:oMath>
                  </m:oMathPara>
                </a14:m>
                <a:endParaRPr lang="es-ES" sz="20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m>
                        <m:mPr>
                          <m:mcs>
                            <m:mc>
                              <m:mcPr>
                                <m:count m:val="5"/>
                                <m:mcJc m:val="center"/>
                              </m:mcPr>
                            </m:mc>
                          </m:mcs>
                          <m:ctrlPr>
                            <a:rPr lang="es-ES" sz="2000" b="0" i="1" smtClean="0">
                              <a:solidFill>
                                <a:schemeClr val="bg1"/>
                              </a:solidFill>
                              <a:latin typeface="Cambria Math" panose="02040503050406030204" pitchFamily="18" charset="0"/>
                            </a:rPr>
                          </m:ctrlPr>
                        </m:mPr>
                        <m:mr>
                          <m:e>
                            <m:r>
                              <m:rPr>
                                <m:brk m:alnAt="7"/>
                              </m:rPr>
                              <a:rPr lang="es-ES" sz="2000" b="0" i="1" smtClean="0">
                                <a:solidFill>
                                  <a:schemeClr val="bg1"/>
                                </a:solidFill>
                                <a:latin typeface="Cambria Math" panose="02040503050406030204" pitchFamily="18" charset="0"/>
                              </a:rPr>
                              <m:t>𝑎</m:t>
                            </m:r>
                            <m:r>
                              <a:rPr lang="es-ES" sz="2000" b="0" i="1"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Δ</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𝑥</m:t>
                                </m:r>
                              </m:e>
                            </m:acc>
                            <m:r>
                              <m:rPr>
                                <m:brk m:alnAt="7"/>
                              </m:rP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3,0</m:t>
                                </m:r>
                              </m:e>
                            </m:d>
                          </m:e>
                          <m:e/>
                          <m:e>
                            <m:r>
                              <a:rPr lang="es-ES" sz="2000" b="0" i="1" smtClean="0">
                                <a:solidFill>
                                  <a:schemeClr val="bg1"/>
                                </a:solidFill>
                                <a:latin typeface="Cambria Math" panose="02040503050406030204" pitchFamily="18" charset="0"/>
                              </a:rPr>
                              <m:t>𝑏</m:t>
                            </m:r>
                            <m:r>
                              <a:rPr lang="es-ES" sz="2000" b="0" i="1" smtClean="0">
                                <a:solidFill>
                                  <a:schemeClr val="bg1"/>
                                </a:solidFill>
                                <a:latin typeface="Cambria Math" panose="02040503050406030204" pitchFamily="18" charset="0"/>
                              </a:rPr>
                              <m:t>)</m:t>
                            </m:r>
                            <m:r>
                              <m:rPr>
                                <m:sty m:val="p"/>
                              </m:rPr>
                              <a:rPr lang="es-ES" sz="2000">
                                <a:solidFill>
                                  <a:schemeClr val="bg1"/>
                                </a:solidFill>
                                <a:latin typeface="Cambria Math" panose="02040503050406030204" pitchFamily="18" charset="0"/>
                              </a:rPr>
                              <m:t>Δ</m:t>
                            </m:r>
                            <m:acc>
                              <m:accPr>
                                <m:chr m:val="⃗"/>
                                <m:ctrlPr>
                                  <a:rPr lang="es-ES" sz="2000" i="1">
                                    <a:solidFill>
                                      <a:schemeClr val="bg1"/>
                                    </a:solidFill>
                                    <a:latin typeface="Cambria Math" panose="02040503050406030204" pitchFamily="18" charset="0"/>
                                  </a:rPr>
                                </m:ctrlPr>
                              </m:accPr>
                              <m:e>
                                <m:r>
                                  <a:rPr lang="es-ES" sz="2000" i="1">
                                    <a:solidFill>
                                      <a:schemeClr val="bg1"/>
                                    </a:solidFill>
                                    <a:latin typeface="Cambria Math" panose="02040503050406030204" pitchFamily="18" charset="0"/>
                                  </a:rPr>
                                  <m:t>𝑥</m:t>
                                </m:r>
                              </m:e>
                            </m:acc>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2,2</m:t>
                                </m:r>
                              </m:e>
                            </m:d>
                          </m:e>
                          <m:e/>
                          <m:e>
                            <m:r>
                              <a:rPr lang="es-ES" sz="2000" b="0" i="1" smtClean="0">
                                <a:solidFill>
                                  <a:schemeClr val="bg1"/>
                                </a:solidFill>
                                <a:latin typeface="Cambria Math" panose="02040503050406030204" pitchFamily="18" charset="0"/>
                              </a:rPr>
                              <m:t>𝑐</m:t>
                            </m:r>
                            <m:r>
                              <a:rPr lang="es-ES" sz="2000" b="0" i="1" smtClean="0">
                                <a:solidFill>
                                  <a:schemeClr val="bg1"/>
                                </a:solidFill>
                                <a:latin typeface="Cambria Math" panose="02040503050406030204" pitchFamily="18" charset="0"/>
                              </a:rPr>
                              <m:t>) </m:t>
                            </m:r>
                            <m:r>
                              <m:rPr>
                                <m:sty m:val="p"/>
                              </m:rPr>
                              <a:rPr lang="es-ES" sz="2000">
                                <a:solidFill>
                                  <a:schemeClr val="bg1"/>
                                </a:solidFill>
                                <a:latin typeface="Cambria Math" panose="02040503050406030204" pitchFamily="18" charset="0"/>
                              </a:rPr>
                              <m:t>Δ</m:t>
                            </m:r>
                            <m:acc>
                              <m:accPr>
                                <m:chr m:val="⃗"/>
                                <m:ctrlPr>
                                  <a:rPr lang="es-ES" sz="2000" i="1">
                                    <a:solidFill>
                                      <a:schemeClr val="bg1"/>
                                    </a:solidFill>
                                    <a:latin typeface="Cambria Math" panose="02040503050406030204" pitchFamily="18" charset="0"/>
                                  </a:rPr>
                                </m:ctrlPr>
                              </m:accPr>
                              <m:e>
                                <m:r>
                                  <a:rPr lang="es-ES" sz="2000" i="1">
                                    <a:solidFill>
                                      <a:schemeClr val="bg1"/>
                                    </a:solidFill>
                                    <a:latin typeface="Cambria Math" panose="02040503050406030204" pitchFamily="18" charset="0"/>
                                  </a:rPr>
                                  <m:t>𝑥</m:t>
                                </m:r>
                              </m:e>
                            </m:acc>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0,3</m:t>
                                </m:r>
                              </m:e>
                            </m:d>
                          </m:e>
                        </m:mr>
                      </m:m>
                      <m:r>
                        <a:rPr lang="es-ES" sz="2000" b="0" i="1" smtClean="0">
                          <a:solidFill>
                            <a:schemeClr val="bg1"/>
                          </a:solidFill>
                          <a:latin typeface="Cambria Math" panose="02040503050406030204" pitchFamily="18" charset="0"/>
                        </a:rPr>
                        <m:t> </m:t>
                      </m:r>
                    </m:oMath>
                  </m:oMathPara>
                </a14:m>
                <a:endParaRPr lang="es-ES" sz="2000" dirty="0" smtClean="0">
                  <a:solidFill>
                    <a:schemeClr val="bg1"/>
                  </a:solidFill>
                </a:endParaRPr>
              </a:p>
              <a:p>
                <a:pPr marL="0" indent="0" algn="just">
                  <a:buNone/>
                </a:pPr>
                <a:r>
                  <a:rPr lang="es-ES" sz="2000" dirty="0" smtClean="0">
                    <a:solidFill>
                      <a:schemeClr val="bg1"/>
                    </a:solidFill>
                  </a:rPr>
                  <a:t>Dibuja la fuerza y el desplazamiento sobre un objeto apoyado en una superficie horizontal.</a:t>
                </a:r>
              </a:p>
              <a:p>
                <a:pPr marL="0" indent="0" algn="just">
                  <a:buNone/>
                </a:pPr>
                <a:endParaRPr lang="es-ES" sz="20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00297" y="254241"/>
                <a:ext cx="7785463" cy="6460068"/>
              </a:xfrm>
              <a:blipFill rotWithShape="0">
                <a:blip r:embed="rId3"/>
                <a:stretch>
                  <a:fillRect l="-1175" t="-944" r="-783"/>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795957751"/>
              </p:ext>
            </p:extLst>
          </p:nvPr>
        </p:nvGraphicFramePr>
        <p:xfrm>
          <a:off x="8102455" y="215165"/>
          <a:ext cx="857885" cy="64668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chemeClr val="bg1"/>
                          </a:solidFill>
                        </a:rPr>
                        <a:t>Ficha J</a:t>
                      </a:r>
                      <a:endParaRPr lang="es-ES" sz="1400" dirty="0">
                        <a:solidFill>
                          <a:schemeClr val="bg1"/>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solidFill>
                      <a:srgbClr val="FFC00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solidFill>
                      <a:srgbClr val="92D050"/>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solidFill>
                      <a:schemeClr val="tx2">
                        <a:lumMod val="5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solidFill>
                      <a:schemeClr val="accent4">
                        <a:lumMod val="40000"/>
                        <a:lumOff val="60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solidFill>
                      <a:schemeClr val="accent6">
                        <a:lumMod val="75000"/>
                      </a:schemeClr>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r>
                        <a:rPr lang="es-ES" sz="1400" dirty="0" smtClean="0"/>
                        <a:t>X</a:t>
                      </a:r>
                      <a:endParaRPr lang="es-ES" sz="1400" dirty="0"/>
                    </a:p>
                  </a:txBody>
                  <a:tcPr/>
                </a:tc>
                <a:extLst>
                  <a:ext uri="{0D108BD9-81ED-4DB2-BD59-A6C34878D82A}">
                    <a16:rowId xmlns:a16="http://schemas.microsoft.com/office/drawing/2014/main" val="10020"/>
                  </a:ext>
                </a:extLst>
              </a:tr>
            </a:tbl>
          </a:graphicData>
        </a:graphic>
      </p:graphicFrame>
      <p:pic>
        <p:nvPicPr>
          <p:cNvPr id="3" name="Imagen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27016" y="2787015"/>
            <a:ext cx="1384663" cy="3832754"/>
          </a:xfrm>
          <a:prstGeom prst="rect">
            <a:avLst/>
          </a:prstGeom>
        </p:spPr>
      </p:pic>
      <p:pic>
        <p:nvPicPr>
          <p:cNvPr id="5" name="Imagen 4"/>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168432" y="2787015"/>
            <a:ext cx="1933303" cy="3884267"/>
          </a:xfrm>
          <a:prstGeom prst="rect">
            <a:avLst/>
          </a:prstGeom>
        </p:spPr>
      </p:pic>
      <p:pic>
        <p:nvPicPr>
          <p:cNvPr id="6" name="Imagen 5"/>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284613" y="2787015"/>
            <a:ext cx="1619795" cy="3832754"/>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6200502" y="2787015"/>
                <a:ext cx="870855" cy="994952"/>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r>
                        <a:rPr lang="es-ES" b="0" i="1" dirty="0" smtClean="0">
                          <a:solidFill>
                            <a:srgbClr val="0070C0"/>
                          </a:solidFill>
                          <a:latin typeface="Cambria Math" panose="02040503050406030204" pitchFamily="18" charset="0"/>
                        </a:rPr>
                        <m:t>𝑎</m:t>
                      </m:r>
                      <m:r>
                        <a:rPr lang="es-ES" b="0" i="1" dirty="0" smtClean="0">
                          <a:solidFill>
                            <a:srgbClr val="0070C0"/>
                          </a:solidFill>
                          <a:latin typeface="Cambria Math" panose="02040503050406030204" pitchFamily="18" charset="0"/>
                        </a:rPr>
                        <m:t>) </m:t>
                      </m:r>
                      <m:borderBox>
                        <m:borderBoxPr>
                          <m:ctrlPr>
                            <a:rPr lang="es-ES" i="1" dirty="0" smtClean="0">
                              <a:solidFill>
                                <a:srgbClr val="0070C0"/>
                              </a:solidFill>
                              <a:latin typeface="Cambria Math" panose="02040503050406030204" pitchFamily="18" charset="0"/>
                            </a:rPr>
                          </m:ctrlPr>
                        </m:borderBoxPr>
                        <m:e>
                          <m:r>
                            <a:rPr lang="es-ES" i="1" dirty="0">
                              <a:solidFill>
                                <a:srgbClr val="0070C0"/>
                              </a:solidFill>
                              <a:latin typeface="Cambria Math" panose="02040503050406030204" pitchFamily="18" charset="0"/>
                            </a:rPr>
                            <m:t>𝛼</m:t>
                          </m:r>
                          <m:r>
                            <a:rPr lang="es-ES" i="1" dirty="0">
                              <a:solidFill>
                                <a:srgbClr val="0070C0"/>
                              </a:solidFill>
                              <a:latin typeface="Cambria Math" panose="02040503050406030204" pitchFamily="18" charset="0"/>
                            </a:rPr>
                            <m:t>=90°</m:t>
                          </m:r>
                        </m:e>
                      </m:borderBox>
                    </m:oMath>
                  </m:oMathPara>
                </a14:m>
                <a:endParaRPr lang="es-ES" dirty="0">
                  <a:solidFill>
                    <a:srgbClr val="0070C0"/>
                  </a:solidFill>
                </a:endParaRPr>
              </a:p>
              <a:p>
                <a:pPr algn="just"/>
                <a14:m>
                  <m:oMathPara xmlns:m="http://schemas.openxmlformats.org/officeDocument/2006/math">
                    <m:oMathParaPr>
                      <m:jc m:val="centerGroup"/>
                    </m:oMathParaPr>
                    <m:oMath xmlns:m="http://schemas.openxmlformats.org/officeDocument/2006/math">
                      <m:r>
                        <a:rPr lang="es-ES" b="0" i="1" dirty="0" smtClean="0">
                          <a:solidFill>
                            <a:srgbClr val="0070C0"/>
                          </a:solidFill>
                          <a:latin typeface="Cambria Math" panose="02040503050406030204" pitchFamily="18" charset="0"/>
                        </a:rPr>
                        <m:t>𝑏</m:t>
                      </m:r>
                      <m:r>
                        <a:rPr lang="es-ES" b="0" i="1" dirty="0" smtClean="0">
                          <a:solidFill>
                            <a:srgbClr val="0070C0"/>
                          </a:solidFill>
                          <a:latin typeface="Cambria Math" panose="02040503050406030204" pitchFamily="18" charset="0"/>
                        </a:rPr>
                        <m:t>) </m:t>
                      </m:r>
                      <m:borderBox>
                        <m:borderBoxPr>
                          <m:ctrlPr>
                            <a:rPr lang="es-ES" i="1" dirty="0">
                              <a:solidFill>
                                <a:srgbClr val="0070C0"/>
                              </a:solidFill>
                              <a:latin typeface="Cambria Math" panose="02040503050406030204" pitchFamily="18" charset="0"/>
                            </a:rPr>
                          </m:ctrlPr>
                        </m:borderBoxPr>
                        <m:e>
                          <m:r>
                            <a:rPr lang="es-ES" i="1" dirty="0">
                              <a:solidFill>
                                <a:srgbClr val="0070C0"/>
                              </a:solidFill>
                              <a:latin typeface="Cambria Math" panose="02040503050406030204" pitchFamily="18" charset="0"/>
                            </a:rPr>
                            <m:t>𝛼</m:t>
                          </m:r>
                          <m:r>
                            <a:rPr lang="es-ES" i="1" dirty="0">
                              <a:solidFill>
                                <a:srgbClr val="0070C0"/>
                              </a:solidFill>
                              <a:latin typeface="Cambria Math" panose="02040503050406030204" pitchFamily="18" charset="0"/>
                            </a:rPr>
                            <m:t>=135°</m:t>
                          </m:r>
                        </m:e>
                      </m:borderBox>
                    </m:oMath>
                  </m:oMathPara>
                </a14:m>
                <a:endParaRPr lang="es-ES" dirty="0">
                  <a:solidFill>
                    <a:srgbClr val="0070C0"/>
                  </a:solidFill>
                </a:endParaRPr>
              </a:p>
              <a:p>
                <a:pPr algn="just"/>
                <a14:m>
                  <m:oMathPara xmlns:m="http://schemas.openxmlformats.org/officeDocument/2006/math">
                    <m:oMathParaPr>
                      <m:jc m:val="centerGroup"/>
                    </m:oMathParaPr>
                    <m:oMath xmlns:m="http://schemas.openxmlformats.org/officeDocument/2006/math">
                      <m:r>
                        <a:rPr lang="es-ES" i="1" dirty="0">
                          <a:solidFill>
                            <a:srgbClr val="0070C0"/>
                          </a:solidFill>
                          <a:latin typeface="Cambria Math" panose="02040503050406030204" pitchFamily="18" charset="0"/>
                        </a:rPr>
                        <m:t>𝑐</m:t>
                      </m:r>
                      <m:r>
                        <a:rPr lang="es-ES" i="1" dirty="0">
                          <a:solidFill>
                            <a:srgbClr val="0070C0"/>
                          </a:solidFill>
                          <a:latin typeface="Cambria Math" panose="02040503050406030204" pitchFamily="18" charset="0"/>
                        </a:rPr>
                        <m:t>)  </m:t>
                      </m:r>
                      <m:borderBox>
                        <m:borderBoxPr>
                          <m:ctrlPr>
                            <a:rPr lang="es-ES" i="1" dirty="0">
                              <a:solidFill>
                                <a:srgbClr val="0070C0"/>
                              </a:solidFill>
                              <a:latin typeface="Cambria Math" panose="02040503050406030204" pitchFamily="18" charset="0"/>
                            </a:rPr>
                          </m:ctrlPr>
                        </m:borderBoxPr>
                        <m:e>
                          <m:r>
                            <a:rPr lang="es-ES" i="1" dirty="0">
                              <a:solidFill>
                                <a:srgbClr val="0070C0"/>
                              </a:solidFill>
                              <a:latin typeface="Cambria Math" panose="02040503050406030204" pitchFamily="18" charset="0"/>
                            </a:rPr>
                            <m:t>𝛼</m:t>
                          </m:r>
                          <m:r>
                            <a:rPr lang="es-ES" i="1" dirty="0">
                              <a:solidFill>
                                <a:srgbClr val="0070C0"/>
                              </a:solidFill>
                              <a:latin typeface="Cambria Math" panose="02040503050406030204" pitchFamily="18" charset="0"/>
                            </a:rPr>
                            <m:t>=180°</m:t>
                          </m:r>
                        </m:e>
                      </m:borderBox>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6200502" y="2787015"/>
                <a:ext cx="870855" cy="994952"/>
              </a:xfrm>
              <a:prstGeom prst="rect">
                <a:avLst/>
              </a:prstGeom>
              <a:blipFill rotWithShape="0">
                <a:blip r:embed="rId7"/>
                <a:stretch>
                  <a:fillRect r="-66434" b="-4908"/>
                </a:stretch>
              </a:blipFill>
            </p:spPr>
            <p:txBody>
              <a:bodyPr/>
              <a:lstStyle/>
              <a:p>
                <a:r>
                  <a:rPr lang="es-ES">
                    <a:noFill/>
                  </a:rPr>
                  <a:t> </a:t>
                </a:r>
              </a:p>
            </p:txBody>
          </p:sp>
        </mc:Fallback>
      </mc:AlternateContent>
    </p:spTree>
    <p:extLst>
      <p:ext uri="{BB962C8B-B14F-4D97-AF65-F5344CB8AC3E}">
        <p14:creationId xmlns:p14="http://schemas.microsoft.com/office/powerpoint/2010/main" val="23792198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7</a:t>
            </a:r>
            <a:r>
              <a:rPr lang="es-ES" dirty="0" smtClean="0">
                <a:solidFill>
                  <a:schemeClr val="bg1"/>
                </a:solidFill>
              </a:rPr>
              <a:t>. Segmentos y rectas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5582192" cy="4605142"/>
              </a:xfrm>
              <a:solidFill>
                <a:schemeClr val="tx1">
                  <a:lumMod val="95000"/>
                </a:schemeClr>
              </a:solidFill>
            </p:spPr>
            <p:txBody>
              <a:bodyPr>
                <a:normAutofit/>
              </a:bodyPr>
              <a:lstStyle/>
              <a:p>
                <a:pPr algn="just"/>
                <a:r>
                  <a:rPr lang="es-ES" sz="2600" dirty="0" smtClean="0">
                    <a:solidFill>
                      <a:schemeClr val="bg1"/>
                    </a:solidFill>
                  </a:rPr>
                  <a:t>PUNTO MEDIO DE UN SEGMENTO</a:t>
                </a:r>
              </a:p>
              <a:p>
                <a:pPr marL="0" indent="0" algn="just">
                  <a:buNone/>
                </a:pPr>
                <a:r>
                  <a:rPr lang="es-ES" sz="2600" dirty="0">
                    <a:solidFill>
                      <a:schemeClr val="bg1"/>
                    </a:solidFill>
                  </a:rPr>
                  <a:t>	</a:t>
                </a:r>
                <a:r>
                  <a:rPr lang="es-ES" sz="2600" dirty="0" smtClean="0">
                    <a:solidFill>
                      <a:schemeClr val="bg1"/>
                    </a:solidFill>
                  </a:rPr>
                  <a:t>Para calcular el punto medio de un segmento </a:t>
                </a:r>
                <a14:m>
                  <m:oMath xmlns:m="http://schemas.openxmlformats.org/officeDocument/2006/math">
                    <m:r>
                      <a:rPr lang="es-ES" sz="2600" i="1" dirty="0" smtClean="0">
                        <a:solidFill>
                          <a:schemeClr val="bg1"/>
                        </a:solidFill>
                        <a:latin typeface="Cambria Math" panose="02040503050406030204" pitchFamily="18" charset="0"/>
                      </a:rPr>
                      <m:t>𝐴𝐵</m:t>
                    </m:r>
                  </m:oMath>
                </a14:m>
                <a:r>
                  <a:rPr lang="es-ES" sz="2600" dirty="0" smtClean="0">
                    <a:solidFill>
                      <a:schemeClr val="bg1"/>
                    </a:solidFill>
                  </a:rPr>
                  <a:t>, se suman los puntos y se divide entre dos:</a:t>
                </a:r>
              </a:p>
              <a:p>
                <a:pPr marL="514350" indent="-514350" algn="just">
                  <a:buAutoNum type="alphaLcParenR"/>
                </a:pPr>
                <a14:m>
                  <m:oMath xmlns:m="http://schemas.openxmlformats.org/officeDocument/2006/math">
                    <m:r>
                      <a:rPr lang="es-ES" sz="2000" b="0" i="1" dirty="0" smtClean="0">
                        <a:solidFill>
                          <a:schemeClr val="bg1"/>
                        </a:solidFill>
                        <a:latin typeface="Cambria Math" panose="02040503050406030204" pitchFamily="18" charset="0"/>
                      </a:rPr>
                      <m:t>𝑀</m:t>
                    </m:r>
                    <m:r>
                      <a:rPr lang="es-ES" sz="2000" b="0" i="1" dirty="0" smtClean="0">
                        <a:solidFill>
                          <a:schemeClr val="bg1"/>
                        </a:solidFill>
                        <a:latin typeface="Cambria Math" panose="02040503050406030204" pitchFamily="18" charset="0"/>
                      </a:rPr>
                      <m:t>=</m:t>
                    </m:r>
                    <m:f>
                      <m:fPr>
                        <m:ctrlPr>
                          <a:rPr lang="es-ES" sz="2000" b="0" i="1" dirty="0" smtClean="0">
                            <a:solidFill>
                              <a:schemeClr val="bg1"/>
                            </a:solidFill>
                            <a:latin typeface="Cambria Math" panose="02040503050406030204" pitchFamily="18" charset="0"/>
                          </a:rPr>
                        </m:ctrlPr>
                      </m:fPr>
                      <m:num>
                        <m:r>
                          <a:rPr lang="es-ES" sz="2000" b="0" i="1" dirty="0" smtClean="0">
                            <a:solidFill>
                              <a:schemeClr val="bg1"/>
                            </a:solidFill>
                            <a:latin typeface="Cambria Math" panose="02040503050406030204" pitchFamily="18" charset="0"/>
                          </a:rPr>
                          <m:t>𝐴</m:t>
                        </m:r>
                        <m:r>
                          <a:rPr lang="es-ES" sz="2000" b="0" i="1" dirty="0" smtClean="0">
                            <a:solidFill>
                              <a:schemeClr val="bg1"/>
                            </a:solidFill>
                            <a:latin typeface="Cambria Math" panose="02040503050406030204" pitchFamily="18" charset="0"/>
                          </a:rPr>
                          <m:t>+</m:t>
                        </m:r>
                        <m:r>
                          <a:rPr lang="es-ES" sz="2000" b="0" i="1" dirty="0" smtClean="0">
                            <a:solidFill>
                              <a:schemeClr val="bg1"/>
                            </a:solidFill>
                            <a:latin typeface="Cambria Math" panose="02040503050406030204" pitchFamily="18" charset="0"/>
                          </a:rPr>
                          <m:t>𝐵</m:t>
                        </m:r>
                      </m:num>
                      <m:den>
                        <m:r>
                          <a:rPr lang="es-ES" sz="2000" b="0" i="1" dirty="0" smtClean="0">
                            <a:solidFill>
                              <a:schemeClr val="bg1"/>
                            </a:solidFill>
                            <a:latin typeface="Cambria Math" panose="02040503050406030204" pitchFamily="18" charset="0"/>
                          </a:rPr>
                          <m:t>2</m:t>
                        </m:r>
                      </m:den>
                    </m:f>
                    <m:r>
                      <a:rPr lang="es-ES" sz="2000" b="0" i="1" dirty="0" smtClean="0">
                        <a:solidFill>
                          <a:schemeClr val="bg1"/>
                        </a:solidFill>
                        <a:latin typeface="Cambria Math" panose="02040503050406030204" pitchFamily="18" charset="0"/>
                      </a:rPr>
                      <m:t>=</m:t>
                    </m:r>
                    <m:f>
                      <m:fPr>
                        <m:ctrlPr>
                          <a:rPr lang="es-ES" sz="2000" b="0" i="1" dirty="0" smtClean="0">
                            <a:solidFill>
                              <a:schemeClr val="bg1"/>
                            </a:solidFill>
                            <a:latin typeface="Cambria Math" panose="02040503050406030204" pitchFamily="18" charset="0"/>
                          </a:rPr>
                        </m:ctrlPr>
                      </m:fPr>
                      <m:num>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1,1</m:t>
                            </m:r>
                          </m:e>
                        </m:d>
                        <m:r>
                          <a:rPr lang="es-ES" sz="2000" b="0" i="1" dirty="0" smtClean="0">
                            <a:solidFill>
                              <a:schemeClr val="bg1"/>
                            </a:solidFill>
                            <a:latin typeface="Cambria Math" panose="02040503050406030204" pitchFamily="18" charset="0"/>
                          </a:rPr>
                          <m:t>+</m:t>
                        </m:r>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3,5</m:t>
                            </m:r>
                          </m:e>
                        </m:d>
                      </m:num>
                      <m:den>
                        <m:r>
                          <a:rPr lang="es-ES" sz="2000" b="0" i="1" dirty="0" smtClean="0">
                            <a:solidFill>
                              <a:schemeClr val="bg1"/>
                            </a:solidFill>
                            <a:latin typeface="Cambria Math" panose="02040503050406030204" pitchFamily="18" charset="0"/>
                          </a:rPr>
                          <m:t>2</m:t>
                        </m:r>
                      </m:den>
                    </m:f>
                    <m:r>
                      <a:rPr lang="es-ES" sz="2000" b="0" i="1" dirty="0" smtClean="0">
                        <a:solidFill>
                          <a:schemeClr val="bg1"/>
                        </a:solidFill>
                        <a:latin typeface="Cambria Math" panose="02040503050406030204" pitchFamily="18" charset="0"/>
                      </a:rPr>
                      <m:t>=</m:t>
                    </m:r>
                    <m:f>
                      <m:fPr>
                        <m:ctrlPr>
                          <a:rPr lang="es-ES" sz="2000" b="0" i="1" dirty="0" smtClean="0">
                            <a:solidFill>
                              <a:schemeClr val="bg1"/>
                            </a:solidFill>
                            <a:latin typeface="Cambria Math" panose="02040503050406030204" pitchFamily="18" charset="0"/>
                          </a:rPr>
                        </m:ctrlPr>
                      </m:fPr>
                      <m:num>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4,6</m:t>
                            </m:r>
                          </m:e>
                        </m:d>
                      </m:num>
                      <m:den>
                        <m:r>
                          <a:rPr lang="es-ES" sz="2000" b="0" i="1" dirty="0" smtClean="0">
                            <a:solidFill>
                              <a:schemeClr val="bg1"/>
                            </a:solidFill>
                            <a:latin typeface="Cambria Math" panose="02040503050406030204" pitchFamily="18" charset="0"/>
                          </a:rPr>
                          <m:t>2</m:t>
                        </m:r>
                      </m:den>
                    </m:f>
                    <m:r>
                      <a:rPr lang="es-ES" sz="2000" b="0" i="1" dirty="0" smtClean="0">
                        <a:solidFill>
                          <a:schemeClr val="bg1"/>
                        </a:solidFill>
                        <a:latin typeface="Cambria Math" panose="02040503050406030204" pitchFamily="18" charset="0"/>
                      </a:rPr>
                      <m:t>=</m:t>
                    </m:r>
                    <m:d>
                      <m:dPr>
                        <m:ctrlPr>
                          <a:rPr lang="es-ES" sz="2000" b="0" i="1" dirty="0" smtClean="0">
                            <a:solidFill>
                              <a:schemeClr val="bg1"/>
                            </a:solidFill>
                            <a:latin typeface="Cambria Math" panose="02040503050406030204" pitchFamily="18" charset="0"/>
                          </a:rPr>
                        </m:ctrlPr>
                      </m:dPr>
                      <m:e>
                        <m:r>
                          <a:rPr lang="es-ES" sz="2000" b="0" i="1" dirty="0" smtClean="0">
                            <a:solidFill>
                              <a:schemeClr val="bg1"/>
                            </a:solidFill>
                            <a:latin typeface="Cambria Math" panose="02040503050406030204" pitchFamily="18" charset="0"/>
                          </a:rPr>
                          <m:t>2,3</m:t>
                        </m:r>
                      </m:e>
                    </m:d>
                  </m:oMath>
                </a14:m>
                <a:endParaRPr lang="es-ES" sz="22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5582192" cy="4605142"/>
              </a:xfrm>
              <a:blipFill rotWithShape="0">
                <a:blip r:embed="rId3"/>
                <a:stretch>
                  <a:fillRect l="-2511" t="-1984" r="-1965"/>
                </a:stretch>
              </a:blipFill>
            </p:spPr>
            <p:txBody>
              <a:bodyPr/>
              <a:lstStyle/>
              <a:p>
                <a:r>
                  <a:rPr lang="es-ES">
                    <a:noFill/>
                  </a:rPr>
                  <a:t> </a:t>
                </a:r>
              </a:p>
            </p:txBody>
          </p:sp>
        </mc:Fallback>
      </mc:AlternateContent>
      <p:pic>
        <p:nvPicPr>
          <p:cNvPr id="4" name="Imagen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26034" y="1725989"/>
            <a:ext cx="3317966" cy="4587935"/>
          </a:xfrm>
          <a:prstGeom prst="rect">
            <a:avLst/>
          </a:prstGeom>
        </p:spPr>
      </p:pic>
      <p:cxnSp>
        <p:nvCxnSpPr>
          <p:cNvPr id="9" name="Conector recto de flecha 8"/>
          <p:cNvCxnSpPr/>
          <p:nvPr/>
        </p:nvCxnSpPr>
        <p:spPr>
          <a:xfrm flipV="1">
            <a:off x="4772297" y="3413760"/>
            <a:ext cx="3161212" cy="79258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Elipse 10"/>
          <p:cNvSpPr/>
          <p:nvPr/>
        </p:nvSpPr>
        <p:spPr>
          <a:xfrm>
            <a:off x="8516982" y="2020388"/>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7193283" y="4589314"/>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Conector recto 13"/>
          <p:cNvCxnSpPr/>
          <p:nvPr/>
        </p:nvCxnSpPr>
        <p:spPr>
          <a:xfrm flipH="1">
            <a:off x="7297787" y="2186470"/>
            <a:ext cx="1262120" cy="24202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Flecha abajo 2"/>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6</a:t>
            </a:r>
            <a:endParaRPr lang="es-ES" dirty="0">
              <a:solidFill>
                <a:srgbClr val="0070C0"/>
              </a:solidFill>
            </a:endParaRPr>
          </a:p>
        </p:txBody>
      </p:sp>
    </p:spTree>
    <p:extLst>
      <p:ext uri="{BB962C8B-B14F-4D97-AF65-F5344CB8AC3E}">
        <p14:creationId xmlns:p14="http://schemas.microsoft.com/office/powerpoint/2010/main" val="22282442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7</a:t>
            </a:r>
            <a:r>
              <a:rPr lang="es-ES" dirty="0" smtClean="0">
                <a:solidFill>
                  <a:schemeClr val="bg1"/>
                </a:solidFill>
              </a:rPr>
              <a:t>. Segmentos y rectas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5582192" cy="4605142"/>
              </a:xfrm>
              <a:solidFill>
                <a:schemeClr val="tx1">
                  <a:lumMod val="95000"/>
                </a:schemeClr>
              </a:solidFill>
            </p:spPr>
            <p:txBody>
              <a:bodyPr>
                <a:normAutofit/>
              </a:bodyPr>
              <a:lstStyle/>
              <a:p>
                <a:pPr algn="just"/>
                <a:r>
                  <a:rPr lang="es-ES" sz="2600" dirty="0" smtClean="0">
                    <a:solidFill>
                      <a:schemeClr val="bg1"/>
                    </a:solidFill>
                  </a:rPr>
                  <a:t>Ecuación de la recta. Forma vectorial</a:t>
                </a:r>
              </a:p>
              <a:p>
                <a:pPr algn="just"/>
                <a:r>
                  <a:rPr lang="es-ES" sz="2600" dirty="0" smtClean="0">
                    <a:solidFill>
                      <a:schemeClr val="bg1"/>
                    </a:solidFill>
                  </a:rPr>
                  <a:t>Una recta consiste en mover un punto repetidas veces con un vector:</a:t>
                </a:r>
              </a:p>
              <a:p>
                <a:pPr algn="just"/>
                <a:r>
                  <a:rPr lang="es-ES" sz="2600" dirty="0" smtClean="0">
                    <a:solidFill>
                      <a:schemeClr val="bg1"/>
                    </a:solidFill>
                  </a:rPr>
                  <a:t>Consigo </a:t>
                </a:r>
                <a14:m>
                  <m:oMath xmlns:m="http://schemas.openxmlformats.org/officeDocument/2006/math">
                    <m:r>
                      <a:rPr lang="es-ES" sz="2600" b="0" i="1" smtClean="0">
                        <a:solidFill>
                          <a:schemeClr val="bg1"/>
                        </a:solidFill>
                        <a:latin typeface="Cambria Math" panose="02040503050406030204" pitchFamily="18" charset="0"/>
                      </a:rPr>
                      <m:t>𝑄</m:t>
                    </m:r>
                  </m:oMath>
                </a14:m>
                <a:r>
                  <a:rPr lang="es-ES" sz="2200" dirty="0" smtClean="0">
                    <a:solidFill>
                      <a:schemeClr val="bg1"/>
                    </a:solidFill>
                  </a:rPr>
                  <a:t> con </a:t>
                </a:r>
                <a14:m>
                  <m:oMath xmlns:m="http://schemas.openxmlformats.org/officeDocument/2006/math">
                    <m:r>
                      <a:rPr lang="es-ES" sz="2000" b="0" i="1" smtClean="0">
                        <a:solidFill>
                          <a:schemeClr val="bg1"/>
                        </a:solidFill>
                        <a:latin typeface="Cambria Math" panose="02040503050406030204" pitchFamily="18" charset="0"/>
                      </a:rPr>
                      <m:t>𝑃</m:t>
                    </m:r>
                  </m:oMath>
                </a14:m>
                <a:r>
                  <a:rPr lang="es-ES" sz="2200" dirty="0" smtClean="0">
                    <a:solidFill>
                      <a:schemeClr val="bg1"/>
                    </a:solidFill>
                  </a:rPr>
                  <a:t> de la forma siguiente:</a:t>
                </a:r>
              </a:p>
              <a:p>
                <a:pPr marL="0" indent="0" algn="just">
                  <a:buNone/>
                </a:pPr>
                <a14:m>
                  <m:oMathPara xmlns:m="http://schemas.openxmlformats.org/officeDocument/2006/math">
                    <m:oMathParaPr>
                      <m:jc m:val="centerGroup"/>
                    </m:oMathParaPr>
                    <m:oMath xmlns:m="http://schemas.openxmlformats.org/officeDocument/2006/math">
                      <m:r>
                        <a:rPr lang="es-ES" sz="2000" i="1">
                          <a:solidFill>
                            <a:schemeClr val="bg1"/>
                          </a:solidFill>
                          <a:latin typeface="Cambria Math" panose="02040503050406030204" pitchFamily="18" charset="0"/>
                        </a:rPr>
                        <m:t>𝑄</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𝑃</m:t>
                      </m:r>
                      <m:r>
                        <a:rPr lang="es-ES" sz="2000" b="0" i="1" smtClean="0">
                          <a:solidFill>
                            <a:schemeClr val="bg1"/>
                          </a:solidFill>
                          <a:latin typeface="Cambria Math" panose="02040503050406030204" pitchFamily="18" charset="0"/>
                        </a:rPr>
                        <m:t>+</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oMath>
                  </m:oMathPara>
                </a14:m>
                <a:endParaRPr lang="es-ES" sz="2200" dirty="0" smtClean="0">
                  <a:solidFill>
                    <a:schemeClr val="bg1"/>
                  </a:solidFill>
                </a:endParaRPr>
              </a:p>
              <a:p>
                <a:pPr algn="just"/>
                <a:r>
                  <a:rPr lang="es-ES" sz="2200" dirty="0" smtClean="0">
                    <a:solidFill>
                      <a:schemeClr val="bg1"/>
                    </a:solidFill>
                  </a:rPr>
                  <a:t>Para conseguir otro punto de la recta, vuelvo a sumar </a:t>
                </a:r>
                <a14:m>
                  <m:oMath xmlns:m="http://schemas.openxmlformats.org/officeDocument/2006/math">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oMath>
                </a14:m>
                <a:r>
                  <a:rPr lang="es-ES" sz="2200" dirty="0" smtClean="0">
                    <a:solidFill>
                      <a:schemeClr val="bg1"/>
                    </a:solidFill>
                  </a:rPr>
                  <a:t>:</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𝑅</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𝑃</m:t>
                      </m:r>
                      <m:r>
                        <a:rPr lang="es-ES" sz="2000" b="0" i="1" smtClean="0">
                          <a:solidFill>
                            <a:schemeClr val="bg1"/>
                          </a:solidFill>
                          <a:latin typeface="Cambria Math" panose="02040503050406030204" pitchFamily="18" charset="0"/>
                        </a:rPr>
                        <m:t>+2</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oMath>
                  </m:oMathPara>
                </a14:m>
                <a:endParaRPr lang="es-ES" sz="22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5582192" cy="4605142"/>
              </a:xfrm>
              <a:blipFill rotWithShape="0">
                <a:blip r:embed="rId3"/>
                <a:stretch>
                  <a:fillRect l="-2511" t="-1984" r="-1965"/>
                </a:stretch>
              </a:blipFill>
            </p:spPr>
            <p:txBody>
              <a:bodyPr/>
              <a:lstStyle/>
              <a:p>
                <a:r>
                  <a:rPr lang="es-ES">
                    <a:noFill/>
                  </a:rPr>
                  <a:t> </a:t>
                </a:r>
              </a:p>
            </p:txBody>
          </p:sp>
        </mc:Fallback>
      </mc:AlternateContent>
      <p:pic>
        <p:nvPicPr>
          <p:cNvPr id="4" name="Imagen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26034" y="1725989"/>
            <a:ext cx="3317966" cy="4587935"/>
          </a:xfrm>
          <a:prstGeom prst="rect">
            <a:avLst/>
          </a:prstGeom>
        </p:spPr>
      </p:pic>
      <p:sp>
        <p:nvSpPr>
          <p:cNvPr id="11" name="Elipse 10"/>
          <p:cNvSpPr/>
          <p:nvPr/>
        </p:nvSpPr>
        <p:spPr>
          <a:xfrm>
            <a:off x="7863838" y="3326631"/>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7193283" y="4589314"/>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Conector recto de flecha 9"/>
          <p:cNvCxnSpPr/>
          <p:nvPr/>
        </p:nvCxnSpPr>
        <p:spPr>
          <a:xfrm flipV="1">
            <a:off x="7262949" y="3413716"/>
            <a:ext cx="679268" cy="12626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uadroTexto 6"/>
              <p:cNvSpPr txBox="1"/>
              <p:nvPr/>
            </p:nvSpPr>
            <p:spPr>
              <a:xfrm>
                <a:off x="7616102" y="3027176"/>
                <a:ext cx="411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solidFill>
                            <a:schemeClr val="bg1"/>
                          </a:solidFill>
                          <a:latin typeface="Cambria Math" panose="02040503050406030204" pitchFamily="18" charset="0"/>
                        </a:rPr>
                        <m:t>𝑄</m:t>
                      </m:r>
                    </m:oMath>
                  </m:oMathPara>
                </a14:m>
                <a:endParaRPr lang="es-ES" dirty="0"/>
              </a:p>
            </p:txBody>
          </p:sp>
        </mc:Choice>
        <mc:Fallback xmlns="">
          <p:sp>
            <p:nvSpPr>
              <p:cNvPr id="7" name="CuadroTexto 6"/>
              <p:cNvSpPr txBox="1">
                <a:spLocks noRot="1" noChangeAspect="1" noMove="1" noResize="1" noEditPoints="1" noAdjustHandles="1" noChangeArrowheads="1" noChangeShapeType="1" noTextEdit="1"/>
              </p:cNvSpPr>
              <p:nvPr/>
            </p:nvSpPr>
            <p:spPr>
              <a:xfrm>
                <a:off x="7616102" y="3027176"/>
                <a:ext cx="411010" cy="369332"/>
              </a:xfrm>
              <a:prstGeom prst="rect">
                <a:avLst/>
              </a:prstGeom>
              <a:blipFill rotWithShape="0">
                <a:blip r:embed="rId5"/>
                <a:stretch>
                  <a:fillRect b="-1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6872210" y="4131006"/>
                <a:ext cx="411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𝑃</m:t>
                      </m:r>
                    </m:oMath>
                  </m:oMathPara>
                </a14:m>
                <a:endParaRPr lang="es-ES"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6872210" y="4131006"/>
                <a:ext cx="411010" cy="36933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7631331" y="4019911"/>
                <a:ext cx="3805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𝑣</m:t>
                          </m:r>
                        </m:e>
                      </m:acc>
                    </m:oMath>
                  </m:oMathPara>
                </a14:m>
                <a:endParaRPr lang="es-ES"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7631331" y="4019911"/>
                <a:ext cx="380552" cy="369332"/>
              </a:xfrm>
              <a:prstGeom prst="rect">
                <a:avLst/>
              </a:prstGeom>
              <a:blipFill rotWithShape="0">
                <a:blip r:embed="rId7"/>
                <a:stretch>
                  <a:fillRect t="-22951" r="-2741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CuadroTexto 20"/>
              <p:cNvSpPr txBox="1"/>
              <p:nvPr/>
            </p:nvSpPr>
            <p:spPr>
              <a:xfrm>
                <a:off x="8285559" y="1708781"/>
                <a:ext cx="411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𝑅</m:t>
                      </m:r>
                    </m:oMath>
                  </m:oMathPara>
                </a14:m>
                <a:endParaRPr lang="es-ES" dirty="0"/>
              </a:p>
            </p:txBody>
          </p:sp>
        </mc:Choice>
        <mc:Fallback xmlns="">
          <p:sp>
            <p:nvSpPr>
              <p:cNvPr id="21" name="CuadroTexto 20"/>
              <p:cNvSpPr txBox="1">
                <a:spLocks noRot="1" noChangeAspect="1" noMove="1" noResize="1" noEditPoints="1" noAdjustHandles="1" noChangeArrowheads="1" noChangeShapeType="1" noTextEdit="1"/>
              </p:cNvSpPr>
              <p:nvPr/>
            </p:nvSpPr>
            <p:spPr>
              <a:xfrm>
                <a:off x="8285559" y="1708781"/>
                <a:ext cx="411010" cy="369332"/>
              </a:xfrm>
              <a:prstGeom prst="rect">
                <a:avLst/>
              </a:prstGeom>
              <a:blipFill rotWithShape="0">
                <a:blip r:embed="rId8"/>
                <a:stretch>
                  <a:fillRect/>
                </a:stretch>
              </a:blipFill>
            </p:spPr>
            <p:txBody>
              <a:bodyPr/>
              <a:lstStyle/>
              <a:p>
                <a:r>
                  <a:rPr lang="es-ES">
                    <a:noFill/>
                  </a:rPr>
                  <a:t> </a:t>
                </a:r>
              </a:p>
            </p:txBody>
          </p:sp>
        </mc:Fallback>
      </mc:AlternateContent>
      <p:sp>
        <p:nvSpPr>
          <p:cNvPr id="22" name="Elipse 21"/>
          <p:cNvSpPr/>
          <p:nvPr/>
        </p:nvSpPr>
        <p:spPr>
          <a:xfrm>
            <a:off x="8522398" y="2027554"/>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abajo 13"/>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5</a:t>
            </a:r>
            <a:endParaRPr lang="es-ES" dirty="0">
              <a:solidFill>
                <a:srgbClr val="0070C0"/>
              </a:solidFill>
            </a:endParaRPr>
          </a:p>
        </p:txBody>
      </p:sp>
    </p:spTree>
    <p:extLst>
      <p:ext uri="{BB962C8B-B14F-4D97-AF65-F5344CB8AC3E}">
        <p14:creationId xmlns:p14="http://schemas.microsoft.com/office/powerpoint/2010/main" val="7135511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7</a:t>
            </a:r>
            <a:r>
              <a:rPr lang="es-ES" dirty="0" smtClean="0">
                <a:solidFill>
                  <a:schemeClr val="bg1"/>
                </a:solidFill>
              </a:rPr>
              <a:t>. Segmentos y rectas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5582192" cy="4605142"/>
              </a:xfrm>
              <a:solidFill>
                <a:schemeClr val="tx1">
                  <a:lumMod val="95000"/>
                </a:schemeClr>
              </a:solidFill>
            </p:spPr>
            <p:txBody>
              <a:bodyPr>
                <a:normAutofit lnSpcReduction="10000"/>
              </a:bodyPr>
              <a:lstStyle/>
              <a:p>
                <a:pPr algn="just"/>
                <a:r>
                  <a:rPr lang="es-ES" sz="2600" dirty="0" smtClean="0">
                    <a:solidFill>
                      <a:schemeClr val="bg1"/>
                    </a:solidFill>
                  </a:rPr>
                  <a:t>Ecuación de la recta. Forma vectorial</a:t>
                </a:r>
              </a:p>
              <a:p>
                <a:pPr algn="just"/>
                <a:r>
                  <a:rPr lang="es-ES" sz="2600" dirty="0" smtClean="0">
                    <a:solidFill>
                      <a:schemeClr val="bg1"/>
                    </a:solidFill>
                  </a:rPr>
                  <a:t>De forma general, consigo cada punto </a:t>
                </a:r>
                <a14:m>
                  <m:oMath xmlns:m="http://schemas.openxmlformats.org/officeDocument/2006/math">
                    <m:r>
                      <a:rPr lang="es-ES" sz="2600" i="1">
                        <a:solidFill>
                          <a:schemeClr val="bg1"/>
                        </a:solidFill>
                        <a:latin typeface="Cambria Math" panose="02040503050406030204" pitchFamily="18" charset="0"/>
                      </a:rPr>
                      <m:t>𝑃</m:t>
                    </m:r>
                  </m:oMath>
                </a14:m>
                <a:r>
                  <a:rPr lang="es-ES" sz="2600" dirty="0" smtClean="0">
                    <a:solidFill>
                      <a:schemeClr val="bg1"/>
                    </a:solidFill>
                  </a:rPr>
                  <a:t> de la recta sumando a un cierto punto “origen” </a:t>
                </a:r>
                <a14:m>
                  <m:oMath xmlns:m="http://schemas.openxmlformats.org/officeDocument/2006/math">
                    <m:r>
                      <a:rPr lang="es-ES" sz="2600" b="0" i="1" smtClean="0">
                        <a:solidFill>
                          <a:schemeClr val="bg1"/>
                        </a:solidFill>
                        <a:latin typeface="Cambria Math" panose="02040503050406030204" pitchFamily="18" charset="0"/>
                      </a:rPr>
                      <m:t>𝜆</m:t>
                    </m:r>
                  </m:oMath>
                </a14:m>
                <a:r>
                  <a:rPr lang="es-ES" sz="2600" dirty="0" smtClean="0">
                    <a:solidFill>
                      <a:schemeClr val="bg1"/>
                    </a:solidFill>
                  </a:rPr>
                  <a:t> veces un cierto vector, llamado </a:t>
                </a:r>
                <a:r>
                  <a:rPr lang="es-ES" sz="2600" b="1" dirty="0" smtClean="0">
                    <a:solidFill>
                      <a:schemeClr val="bg1"/>
                    </a:solidFill>
                  </a:rPr>
                  <a:t>vector director</a:t>
                </a:r>
                <a:r>
                  <a:rPr lang="es-ES" sz="2600" dirty="0" smtClean="0">
                    <a:solidFill>
                      <a:schemeClr val="bg1"/>
                    </a:solidFill>
                  </a:rPr>
                  <a:t>:</a:t>
                </a:r>
              </a:p>
              <a:p>
                <a:pPr marL="0" indent="0" algn="just">
                  <a:buNone/>
                </a:pPr>
                <a14:m>
                  <m:oMathPara xmlns:m="http://schemas.openxmlformats.org/officeDocument/2006/math">
                    <m:oMathParaPr>
                      <m:jc m:val="centerGroup"/>
                    </m:oMathParaPr>
                    <m:oMath xmlns:m="http://schemas.openxmlformats.org/officeDocument/2006/math">
                      <m:r>
                        <a:rPr lang="es-ES" sz="2000" i="1" smtClean="0">
                          <a:solidFill>
                            <a:schemeClr val="bg1"/>
                          </a:solidFill>
                          <a:latin typeface="Cambria Math" panose="02040503050406030204" pitchFamily="18" charset="0"/>
                        </a:rPr>
                        <m:t>𝑃</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𝑃</m:t>
                          </m:r>
                        </m:e>
                        <m:sub>
                          <m:r>
                            <a:rPr lang="es-ES" sz="2000" b="0" i="1" smtClean="0">
                              <a:solidFill>
                                <a:schemeClr val="bg1"/>
                              </a:solidFill>
                              <a:latin typeface="Cambria Math" panose="02040503050406030204" pitchFamily="18" charset="0"/>
                            </a:rPr>
                            <m:t>0</m:t>
                          </m:r>
                        </m:sub>
                      </m:sSub>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𝜆</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oMath>
                  </m:oMathPara>
                </a14:m>
                <a:endParaRPr lang="es-ES" sz="2200" dirty="0" smtClean="0">
                  <a:solidFill>
                    <a:schemeClr val="bg1"/>
                  </a:solidFill>
                </a:endParaRPr>
              </a:p>
              <a:p>
                <a:pPr algn="just"/>
                <a:r>
                  <a:rPr lang="es-ES" sz="2200" dirty="0" smtClean="0">
                    <a:solidFill>
                      <a:schemeClr val="bg1"/>
                    </a:solidFill>
                  </a:rPr>
                  <a:t>Trabajando en coordenadas:</a:t>
                </a:r>
              </a:p>
              <a:p>
                <a:pPr marL="0" indent="0" algn="just">
                  <a:buNone/>
                </a:pPr>
                <a14:m>
                  <m:oMathPara xmlns:m="http://schemas.openxmlformats.org/officeDocument/2006/math">
                    <m:oMathParaPr>
                      <m:jc m:val="centerGroup"/>
                    </m:oMathParaPr>
                    <m:oMath xmlns:m="http://schemas.openxmlformats.org/officeDocument/2006/math">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𝑦</m:t>
                          </m:r>
                        </m:e>
                      </m:d>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e>
                      </m:d>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𝜆</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oMath>
                  </m:oMathPara>
                </a14:m>
                <a:endParaRPr lang="es-ES" sz="2200" dirty="0" smtClean="0">
                  <a:solidFill>
                    <a:schemeClr val="bg1"/>
                  </a:solidFill>
                </a:endParaRPr>
              </a:p>
              <a:p>
                <a:pPr marL="0" indent="0" algn="just">
                  <a:buNone/>
                </a:pPr>
                <a:r>
                  <a:rPr lang="es-ES" sz="2200" dirty="0" smtClean="0">
                    <a:solidFill>
                      <a:schemeClr val="bg1"/>
                    </a:solidFill>
                  </a:rPr>
                  <a:t>A esta ecuación se le llama </a:t>
                </a:r>
                <a:r>
                  <a:rPr lang="es-ES" sz="2200" b="1" dirty="0" smtClean="0">
                    <a:solidFill>
                      <a:schemeClr val="bg1"/>
                    </a:solidFill>
                  </a:rPr>
                  <a:t>ecuación vectorial </a:t>
                </a:r>
                <a:r>
                  <a:rPr lang="es-ES" sz="2200" dirty="0" smtClean="0">
                    <a:solidFill>
                      <a:schemeClr val="bg1"/>
                    </a:solidFill>
                  </a:rPr>
                  <a:t>de la recta.</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5582192" cy="4605142"/>
              </a:xfrm>
              <a:blipFill rotWithShape="0">
                <a:blip r:embed="rId3"/>
                <a:stretch>
                  <a:fillRect l="-2511" t="-2646" r="-1965"/>
                </a:stretch>
              </a:blipFill>
            </p:spPr>
            <p:txBody>
              <a:bodyPr/>
              <a:lstStyle/>
              <a:p>
                <a:r>
                  <a:rPr lang="es-ES">
                    <a:noFill/>
                  </a:rPr>
                  <a:t> </a:t>
                </a:r>
              </a:p>
            </p:txBody>
          </p:sp>
        </mc:Fallback>
      </mc:AlternateContent>
      <p:pic>
        <p:nvPicPr>
          <p:cNvPr id="4" name="Imagen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26034" y="1725989"/>
            <a:ext cx="3317966" cy="4587935"/>
          </a:xfrm>
          <a:prstGeom prst="rect">
            <a:avLst/>
          </a:prstGeom>
        </p:spPr>
      </p:pic>
      <p:sp>
        <p:nvSpPr>
          <p:cNvPr id="11" name="Elipse 10"/>
          <p:cNvSpPr/>
          <p:nvPr/>
        </p:nvSpPr>
        <p:spPr>
          <a:xfrm>
            <a:off x="7863838" y="3326631"/>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7193283" y="4589314"/>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Conector recto de flecha 9"/>
          <p:cNvCxnSpPr/>
          <p:nvPr/>
        </p:nvCxnSpPr>
        <p:spPr>
          <a:xfrm flipV="1">
            <a:off x="7262949" y="3413716"/>
            <a:ext cx="679268" cy="12626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uadroTexto 6"/>
              <p:cNvSpPr txBox="1"/>
              <p:nvPr/>
            </p:nvSpPr>
            <p:spPr>
              <a:xfrm>
                <a:off x="7616102" y="3027176"/>
                <a:ext cx="411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solidFill>
                            <a:schemeClr val="bg1"/>
                          </a:solidFill>
                          <a:latin typeface="Cambria Math" panose="02040503050406030204" pitchFamily="18" charset="0"/>
                        </a:rPr>
                        <m:t>𝑄</m:t>
                      </m:r>
                    </m:oMath>
                  </m:oMathPara>
                </a14:m>
                <a:endParaRPr lang="es-ES" dirty="0"/>
              </a:p>
            </p:txBody>
          </p:sp>
        </mc:Choice>
        <mc:Fallback xmlns="">
          <p:sp>
            <p:nvSpPr>
              <p:cNvPr id="7" name="CuadroTexto 6"/>
              <p:cNvSpPr txBox="1">
                <a:spLocks noRot="1" noChangeAspect="1" noMove="1" noResize="1" noEditPoints="1" noAdjustHandles="1" noChangeArrowheads="1" noChangeShapeType="1" noTextEdit="1"/>
              </p:cNvSpPr>
              <p:nvPr/>
            </p:nvSpPr>
            <p:spPr>
              <a:xfrm>
                <a:off x="7616102" y="3027176"/>
                <a:ext cx="411010" cy="369332"/>
              </a:xfrm>
              <a:prstGeom prst="rect">
                <a:avLst/>
              </a:prstGeom>
              <a:blipFill rotWithShape="0">
                <a:blip r:embed="rId5"/>
                <a:stretch>
                  <a:fillRect b="-1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6872210" y="4131006"/>
                <a:ext cx="411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𝑃</m:t>
                      </m:r>
                    </m:oMath>
                  </m:oMathPara>
                </a14:m>
                <a:endParaRPr lang="es-ES"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6872210" y="4131006"/>
                <a:ext cx="411010" cy="36933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7631331" y="4019911"/>
                <a:ext cx="3805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𝑣</m:t>
                          </m:r>
                        </m:e>
                      </m:acc>
                    </m:oMath>
                  </m:oMathPara>
                </a14:m>
                <a:endParaRPr lang="es-ES"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7631331" y="4019911"/>
                <a:ext cx="380552" cy="369332"/>
              </a:xfrm>
              <a:prstGeom prst="rect">
                <a:avLst/>
              </a:prstGeom>
              <a:blipFill rotWithShape="0">
                <a:blip r:embed="rId7"/>
                <a:stretch>
                  <a:fillRect t="-22951" r="-2741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CuadroTexto 20"/>
              <p:cNvSpPr txBox="1"/>
              <p:nvPr/>
            </p:nvSpPr>
            <p:spPr>
              <a:xfrm>
                <a:off x="8285559" y="1708781"/>
                <a:ext cx="411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𝑅</m:t>
                      </m:r>
                    </m:oMath>
                  </m:oMathPara>
                </a14:m>
                <a:endParaRPr lang="es-ES" dirty="0"/>
              </a:p>
            </p:txBody>
          </p:sp>
        </mc:Choice>
        <mc:Fallback xmlns="">
          <p:sp>
            <p:nvSpPr>
              <p:cNvPr id="21" name="CuadroTexto 20"/>
              <p:cNvSpPr txBox="1">
                <a:spLocks noRot="1" noChangeAspect="1" noMove="1" noResize="1" noEditPoints="1" noAdjustHandles="1" noChangeArrowheads="1" noChangeShapeType="1" noTextEdit="1"/>
              </p:cNvSpPr>
              <p:nvPr/>
            </p:nvSpPr>
            <p:spPr>
              <a:xfrm>
                <a:off x="8285559" y="1708781"/>
                <a:ext cx="411010" cy="369332"/>
              </a:xfrm>
              <a:prstGeom prst="rect">
                <a:avLst/>
              </a:prstGeom>
              <a:blipFill rotWithShape="0">
                <a:blip r:embed="rId8"/>
                <a:stretch>
                  <a:fillRect/>
                </a:stretch>
              </a:blipFill>
            </p:spPr>
            <p:txBody>
              <a:bodyPr/>
              <a:lstStyle/>
              <a:p>
                <a:r>
                  <a:rPr lang="es-ES">
                    <a:noFill/>
                  </a:rPr>
                  <a:t> </a:t>
                </a:r>
              </a:p>
            </p:txBody>
          </p:sp>
        </mc:Fallback>
      </mc:AlternateContent>
      <p:sp>
        <p:nvSpPr>
          <p:cNvPr id="22" name="Elipse 21"/>
          <p:cNvSpPr/>
          <p:nvPr/>
        </p:nvSpPr>
        <p:spPr>
          <a:xfrm>
            <a:off x="8522398" y="2027554"/>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abajo 13"/>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4</a:t>
            </a:r>
            <a:endParaRPr lang="es-ES" dirty="0">
              <a:solidFill>
                <a:srgbClr val="0070C0"/>
              </a:solidFill>
            </a:endParaRPr>
          </a:p>
        </p:txBody>
      </p:sp>
      <p:pic>
        <p:nvPicPr>
          <p:cNvPr id="18" name="Picture 4" descr="Resultado de imagen de nex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560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 calcmode="lin" valueType="num">
                                      <p:cBhvr additive="base">
                                        <p:cTn id="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 calcmode="lin" valueType="num">
                                      <p:cBhvr additive="base">
                                        <p:cTn id="1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 calcmode="lin" valueType="num">
                                      <p:cBhvr additive="base">
                                        <p:cTn id="25"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anim calcmode="lin" valueType="num">
                                      <p:cBhvr additive="base">
                                        <p:cTn id="31"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7</a:t>
            </a:r>
            <a:r>
              <a:rPr lang="es-ES" dirty="0" smtClean="0">
                <a:solidFill>
                  <a:schemeClr val="bg1"/>
                </a:solidFill>
              </a:rPr>
              <a:t>. Segmentos y rectas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5582192" cy="4605142"/>
              </a:xfrm>
              <a:solidFill>
                <a:schemeClr val="tx1">
                  <a:lumMod val="95000"/>
                </a:schemeClr>
              </a:solidFill>
            </p:spPr>
            <p:txBody>
              <a:bodyPr>
                <a:normAutofit/>
              </a:bodyPr>
              <a:lstStyle/>
              <a:p>
                <a:pPr algn="just"/>
                <a:r>
                  <a:rPr lang="es-ES" sz="2600" dirty="0" smtClean="0">
                    <a:solidFill>
                      <a:schemeClr val="bg1"/>
                    </a:solidFill>
                  </a:rPr>
                  <a:t>Ecuación de la recta. Forma vectorial</a:t>
                </a:r>
              </a:p>
              <a:p>
                <a:pPr marL="0" indent="0" algn="just">
                  <a:buNone/>
                </a:pPr>
                <a14:m>
                  <m:oMathPara xmlns:m="http://schemas.openxmlformats.org/officeDocument/2006/math">
                    <m:oMathParaPr>
                      <m:jc m:val="centerGroup"/>
                    </m:oMathParaPr>
                    <m:oMath xmlns:m="http://schemas.openxmlformats.org/officeDocument/2006/math">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𝑦</m:t>
                          </m:r>
                        </m:e>
                      </m:d>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e>
                      </m:d>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𝜆</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oMath>
                  </m:oMathPara>
                </a14:m>
                <a:endParaRPr lang="es-ES" sz="2200" dirty="0" smtClean="0">
                  <a:solidFill>
                    <a:schemeClr val="bg1"/>
                  </a:solidFill>
                </a:endParaRPr>
              </a:p>
              <a:p>
                <a:pPr marL="0" indent="0" algn="just">
                  <a:buNone/>
                </a:pPr>
                <a:r>
                  <a:rPr lang="es-ES" sz="2200" dirty="0" smtClean="0">
                    <a:solidFill>
                      <a:schemeClr val="bg1"/>
                    </a:solidFill>
                  </a:rPr>
                  <a:t>El vector director no es único. Tampoco el punto inicial </a:t>
                </a:r>
                <a14:m>
                  <m:oMath xmlns:m="http://schemas.openxmlformats.org/officeDocument/2006/math">
                    <m:sSub>
                      <m:sSubPr>
                        <m:ctrlPr>
                          <a:rPr lang="es-ES" sz="2000" b="0" i="1" smtClean="0">
                            <a:solidFill>
                              <a:schemeClr val="bg1"/>
                            </a:solidFill>
                            <a:latin typeface="Cambria Math" panose="02040503050406030204" pitchFamily="18" charset="0"/>
                          </a:rPr>
                        </m:ctrlPr>
                      </m:sSubPr>
                      <m:e>
                        <m:r>
                          <a:rPr lang="es-ES" sz="2000" i="1">
                            <a:solidFill>
                              <a:schemeClr val="bg1"/>
                            </a:solidFill>
                            <a:latin typeface="Cambria Math" panose="02040503050406030204" pitchFamily="18" charset="0"/>
                          </a:rPr>
                          <m:t>𝑃</m:t>
                        </m:r>
                      </m:e>
                      <m:sub>
                        <m:r>
                          <a:rPr lang="es-ES" sz="2000" b="0" i="1" smtClean="0">
                            <a:solidFill>
                              <a:schemeClr val="bg1"/>
                            </a:solidFill>
                            <a:latin typeface="Cambria Math" panose="02040503050406030204" pitchFamily="18" charset="0"/>
                          </a:rPr>
                          <m:t>0</m:t>
                        </m:r>
                      </m:sub>
                    </m:sSub>
                    <m:d>
                      <m:dPr>
                        <m:ctrlPr>
                          <a:rPr lang="es-ES" sz="2000" b="0" i="1" smtClean="0">
                            <a:solidFill>
                              <a:schemeClr val="bg1"/>
                            </a:solidFill>
                            <a:latin typeface="Cambria Math" panose="02040503050406030204" pitchFamily="18" charset="0"/>
                          </a:rPr>
                        </m:ctrlPr>
                      </m:dPr>
                      <m:e>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e>
                    </m:d>
                  </m:oMath>
                </a14:m>
                <a:r>
                  <a:rPr lang="es-ES" sz="2200" dirty="0" smtClean="0">
                    <a:solidFill>
                      <a:schemeClr val="bg1"/>
                    </a:solidFill>
                  </a:rPr>
                  <a:t> (es cualquier punto de la recta).</a:t>
                </a:r>
              </a:p>
              <a:p>
                <a:pPr marL="0" indent="0" algn="just">
                  <a:buNone/>
                </a:pPr>
                <a:r>
                  <a:rPr lang="es-ES" sz="2200" dirty="0" smtClean="0">
                    <a:solidFill>
                      <a:srgbClr val="0070C0"/>
                    </a:solidFill>
                  </a:rPr>
                  <a:t>Por ejemplo, el vector (1,2) y el vector (2,4) representan la misma recta, aunque los parámetros no representan lo mismo (uno es el doble del otro):</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𝑅</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𝑃</m:t>
                      </m:r>
                      <m:r>
                        <a:rPr lang="es-ES" sz="2000" b="0" i="1" smtClean="0">
                          <a:solidFill>
                            <a:schemeClr val="bg1"/>
                          </a:solidFill>
                          <a:latin typeface="Cambria Math" panose="02040503050406030204" pitchFamily="18" charset="0"/>
                        </a:rPr>
                        <m:t>+2</m:t>
                      </m:r>
                      <m:acc>
                        <m:accPr>
                          <m:chr m:val="⃗"/>
                          <m:ctrlPr>
                            <a:rPr lang="es-ES" sz="2000" b="0" i="1" smtClean="0">
                              <a:solidFill>
                                <a:srgbClr val="FF0000"/>
                              </a:solidFill>
                              <a:latin typeface="Cambria Math" panose="02040503050406030204" pitchFamily="18" charset="0"/>
                            </a:rPr>
                          </m:ctrlPr>
                        </m:accPr>
                        <m:e>
                          <m:r>
                            <a:rPr lang="es-ES" sz="2000" b="0" i="1" smtClean="0">
                              <a:solidFill>
                                <a:srgbClr val="FF0000"/>
                              </a:solidFill>
                              <a:latin typeface="Cambria Math" panose="02040503050406030204" pitchFamily="18" charset="0"/>
                            </a:rPr>
                            <m:t>𝑣</m:t>
                          </m:r>
                        </m:e>
                      </m:acc>
                    </m:oMath>
                  </m:oMathPara>
                </a14:m>
                <a:endParaRPr lang="es-ES" sz="22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𝑅</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𝑃</m:t>
                      </m:r>
                      <m:r>
                        <a:rPr lang="es-ES" sz="2000" b="0" i="1" smtClean="0">
                          <a:solidFill>
                            <a:schemeClr val="bg1"/>
                          </a:solidFill>
                          <a:latin typeface="Cambria Math" panose="02040503050406030204" pitchFamily="18" charset="0"/>
                        </a:rPr>
                        <m:t>+</m:t>
                      </m:r>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𝑤</m:t>
                          </m:r>
                        </m:e>
                      </m:acc>
                    </m:oMath>
                  </m:oMathPara>
                </a14:m>
                <a:endParaRPr lang="es-ES" sz="22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5582192" cy="4605142"/>
              </a:xfrm>
              <a:blipFill rotWithShape="0">
                <a:blip r:embed="rId3"/>
                <a:stretch>
                  <a:fillRect l="-2511" t="-1984" r="-1419"/>
                </a:stretch>
              </a:blipFill>
            </p:spPr>
            <p:txBody>
              <a:bodyPr/>
              <a:lstStyle/>
              <a:p>
                <a:r>
                  <a:rPr lang="es-ES">
                    <a:noFill/>
                  </a:rPr>
                  <a:t> </a:t>
                </a:r>
              </a:p>
            </p:txBody>
          </p:sp>
        </mc:Fallback>
      </mc:AlternateContent>
      <p:pic>
        <p:nvPicPr>
          <p:cNvPr id="4" name="Imagen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26034" y="1725989"/>
            <a:ext cx="3317966" cy="4587935"/>
          </a:xfrm>
          <a:prstGeom prst="rect">
            <a:avLst/>
          </a:prstGeom>
        </p:spPr>
      </p:pic>
      <p:sp>
        <p:nvSpPr>
          <p:cNvPr id="11" name="Elipse 10"/>
          <p:cNvSpPr/>
          <p:nvPr/>
        </p:nvSpPr>
        <p:spPr>
          <a:xfrm>
            <a:off x="7863838" y="3326631"/>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7193283" y="4589314"/>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7" name="CuadroTexto 6"/>
              <p:cNvSpPr txBox="1"/>
              <p:nvPr/>
            </p:nvSpPr>
            <p:spPr>
              <a:xfrm>
                <a:off x="7616102" y="3027176"/>
                <a:ext cx="411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solidFill>
                            <a:schemeClr val="bg1"/>
                          </a:solidFill>
                          <a:latin typeface="Cambria Math" panose="02040503050406030204" pitchFamily="18" charset="0"/>
                        </a:rPr>
                        <m:t>𝑄</m:t>
                      </m:r>
                    </m:oMath>
                  </m:oMathPara>
                </a14:m>
                <a:endParaRPr lang="es-ES" dirty="0"/>
              </a:p>
            </p:txBody>
          </p:sp>
        </mc:Choice>
        <mc:Fallback xmlns="">
          <p:sp>
            <p:nvSpPr>
              <p:cNvPr id="7" name="CuadroTexto 6"/>
              <p:cNvSpPr txBox="1">
                <a:spLocks noRot="1" noChangeAspect="1" noMove="1" noResize="1" noEditPoints="1" noAdjustHandles="1" noChangeArrowheads="1" noChangeShapeType="1" noTextEdit="1"/>
              </p:cNvSpPr>
              <p:nvPr/>
            </p:nvSpPr>
            <p:spPr>
              <a:xfrm>
                <a:off x="7616102" y="3027176"/>
                <a:ext cx="411010" cy="369332"/>
              </a:xfrm>
              <a:prstGeom prst="rect">
                <a:avLst/>
              </a:prstGeom>
              <a:blipFill rotWithShape="0">
                <a:blip r:embed="rId5"/>
                <a:stretch>
                  <a:fillRect b="-1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6872210" y="4131006"/>
                <a:ext cx="411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𝑃</m:t>
                      </m:r>
                    </m:oMath>
                  </m:oMathPara>
                </a14:m>
                <a:endParaRPr lang="es-ES"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6872210" y="4131006"/>
                <a:ext cx="411010" cy="36933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7631331" y="4019911"/>
                <a:ext cx="3805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rgbClr val="FF0000"/>
                              </a:solidFill>
                              <a:latin typeface="Cambria Math" panose="02040503050406030204" pitchFamily="18" charset="0"/>
                            </a:rPr>
                          </m:ctrlPr>
                        </m:accPr>
                        <m:e>
                          <m:r>
                            <a:rPr lang="es-ES" b="0" i="1" dirty="0" smtClean="0">
                              <a:solidFill>
                                <a:srgbClr val="FF0000"/>
                              </a:solidFill>
                              <a:latin typeface="Cambria Math" panose="02040503050406030204" pitchFamily="18" charset="0"/>
                            </a:rPr>
                            <m:t>𝑣</m:t>
                          </m:r>
                        </m:e>
                      </m:acc>
                    </m:oMath>
                  </m:oMathPara>
                </a14:m>
                <a:endParaRPr lang="es-ES" dirty="0">
                  <a:solidFill>
                    <a:srgbClr val="FF0000"/>
                  </a:solidFill>
                </a:endParaRPr>
              </a:p>
            </p:txBody>
          </p:sp>
        </mc:Choice>
        <mc:Fallback xmlns="">
          <p:sp>
            <p:nvSpPr>
              <p:cNvPr id="17" name="CuadroTexto 16"/>
              <p:cNvSpPr txBox="1">
                <a:spLocks noRot="1" noChangeAspect="1" noMove="1" noResize="1" noEditPoints="1" noAdjustHandles="1" noChangeArrowheads="1" noChangeShapeType="1" noTextEdit="1"/>
              </p:cNvSpPr>
              <p:nvPr/>
            </p:nvSpPr>
            <p:spPr>
              <a:xfrm>
                <a:off x="7631331" y="4019911"/>
                <a:ext cx="380552" cy="369332"/>
              </a:xfrm>
              <a:prstGeom prst="rect">
                <a:avLst/>
              </a:prstGeom>
              <a:blipFill rotWithShape="0">
                <a:blip r:embed="rId7"/>
                <a:stretch>
                  <a:fillRect t="-22951" r="-2741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CuadroTexto 20"/>
              <p:cNvSpPr txBox="1"/>
              <p:nvPr/>
            </p:nvSpPr>
            <p:spPr>
              <a:xfrm>
                <a:off x="8285559" y="1708781"/>
                <a:ext cx="411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𝑅</m:t>
                      </m:r>
                    </m:oMath>
                  </m:oMathPara>
                </a14:m>
                <a:endParaRPr lang="es-ES" dirty="0"/>
              </a:p>
            </p:txBody>
          </p:sp>
        </mc:Choice>
        <mc:Fallback xmlns="">
          <p:sp>
            <p:nvSpPr>
              <p:cNvPr id="21" name="CuadroTexto 20"/>
              <p:cNvSpPr txBox="1">
                <a:spLocks noRot="1" noChangeAspect="1" noMove="1" noResize="1" noEditPoints="1" noAdjustHandles="1" noChangeArrowheads="1" noChangeShapeType="1" noTextEdit="1"/>
              </p:cNvSpPr>
              <p:nvPr/>
            </p:nvSpPr>
            <p:spPr>
              <a:xfrm>
                <a:off x="8285559" y="1708781"/>
                <a:ext cx="411010" cy="369332"/>
              </a:xfrm>
              <a:prstGeom prst="rect">
                <a:avLst/>
              </a:prstGeom>
              <a:blipFill rotWithShape="0">
                <a:blip r:embed="rId8"/>
                <a:stretch>
                  <a:fillRect/>
                </a:stretch>
              </a:blipFill>
            </p:spPr>
            <p:txBody>
              <a:bodyPr/>
              <a:lstStyle/>
              <a:p>
                <a:r>
                  <a:rPr lang="es-ES">
                    <a:noFill/>
                  </a:rPr>
                  <a:t> </a:t>
                </a:r>
              </a:p>
            </p:txBody>
          </p:sp>
        </mc:Fallback>
      </mc:AlternateContent>
      <p:sp>
        <p:nvSpPr>
          <p:cNvPr id="22" name="Elipse 21"/>
          <p:cNvSpPr/>
          <p:nvPr/>
        </p:nvSpPr>
        <p:spPr>
          <a:xfrm>
            <a:off x="8522398" y="2027554"/>
            <a:ext cx="174171" cy="174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Conector recto de flecha 13"/>
          <p:cNvCxnSpPr>
            <a:endCxn id="22" idx="3"/>
          </p:cNvCxnSpPr>
          <p:nvPr/>
        </p:nvCxnSpPr>
        <p:spPr>
          <a:xfrm flipV="1">
            <a:off x="7260758" y="2176218"/>
            <a:ext cx="1287147" cy="247503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7262949" y="3413716"/>
            <a:ext cx="679268" cy="12626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CuadroTexto 17"/>
              <p:cNvSpPr txBox="1"/>
              <p:nvPr/>
            </p:nvSpPr>
            <p:spPr>
              <a:xfrm>
                <a:off x="8301868" y="2888245"/>
                <a:ext cx="4254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rgbClr val="0070C0"/>
                              </a:solidFill>
                              <a:latin typeface="Cambria Math" panose="02040503050406030204" pitchFamily="18" charset="0"/>
                            </a:rPr>
                          </m:ctrlPr>
                        </m:accPr>
                        <m:e>
                          <m:r>
                            <a:rPr lang="es-ES" b="0" i="1" dirty="0" smtClean="0">
                              <a:solidFill>
                                <a:srgbClr val="0070C0"/>
                              </a:solidFill>
                              <a:latin typeface="Cambria Math" panose="02040503050406030204" pitchFamily="18" charset="0"/>
                            </a:rPr>
                            <m:t>𝑤</m:t>
                          </m:r>
                        </m:e>
                      </m:acc>
                    </m:oMath>
                  </m:oMathPara>
                </a14:m>
                <a:endParaRPr lang="es-ES" dirty="0">
                  <a:solidFill>
                    <a:srgbClr val="0070C0"/>
                  </a:solidFill>
                </a:endParaRPr>
              </a:p>
            </p:txBody>
          </p:sp>
        </mc:Choice>
        <mc:Fallback xmlns="">
          <p:sp>
            <p:nvSpPr>
              <p:cNvPr id="18" name="CuadroTexto 17"/>
              <p:cNvSpPr txBox="1">
                <a:spLocks noRot="1" noChangeAspect="1" noMove="1" noResize="1" noEditPoints="1" noAdjustHandles="1" noChangeArrowheads="1" noChangeShapeType="1" noTextEdit="1"/>
              </p:cNvSpPr>
              <p:nvPr/>
            </p:nvSpPr>
            <p:spPr>
              <a:xfrm>
                <a:off x="8301868" y="2888245"/>
                <a:ext cx="425437" cy="369332"/>
              </a:xfrm>
              <a:prstGeom prst="rect">
                <a:avLst/>
              </a:prstGeom>
              <a:blipFill rotWithShape="0">
                <a:blip r:embed="rId9"/>
                <a:stretch>
                  <a:fillRect/>
                </a:stretch>
              </a:blipFill>
            </p:spPr>
            <p:txBody>
              <a:bodyPr/>
              <a:lstStyle/>
              <a:p>
                <a:r>
                  <a:rPr lang="es-ES">
                    <a:noFill/>
                  </a:rPr>
                  <a:t> </a:t>
                </a:r>
              </a:p>
            </p:txBody>
          </p:sp>
        </mc:Fallback>
      </mc:AlternateContent>
      <p:sp>
        <p:nvSpPr>
          <p:cNvPr id="19" name="Flecha abajo 18"/>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3</a:t>
            </a:r>
            <a:endParaRPr lang="es-ES" dirty="0">
              <a:solidFill>
                <a:srgbClr val="0070C0"/>
              </a:solidFill>
            </a:endParaRPr>
          </a:p>
        </p:txBody>
      </p:sp>
      <p:pic>
        <p:nvPicPr>
          <p:cNvPr id="20" name="Picture 4" descr="Resultado de imagen de next"/>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6506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additive="base">
                                        <p:cTn id="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anim calcmode="lin" valueType="num">
                                      <p:cBhvr additive="base">
                                        <p:cTn id="13"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 calcmode="lin" valueType="num">
                                      <p:cBhvr additive="base">
                                        <p:cTn id="1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5" end="5"/>
                                            </p:txEl>
                                          </p:spTgt>
                                        </p:tgtEl>
                                        <p:attrNameLst>
                                          <p:attrName>style.visibility</p:attrName>
                                        </p:attrNameLst>
                                      </p:cBhvr>
                                      <p:to>
                                        <p:strVal val="visible"/>
                                      </p:to>
                                    </p:set>
                                    <p:anim calcmode="lin" valueType="num">
                                      <p:cBhvr additive="base">
                                        <p:cTn id="25"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7</a:t>
            </a:r>
            <a:r>
              <a:rPr lang="es-ES" dirty="0" smtClean="0">
                <a:solidFill>
                  <a:schemeClr val="bg1"/>
                </a:solidFill>
              </a:rPr>
              <a:t>. Segmentos y rectas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1" y="1725990"/>
                <a:ext cx="8665027" cy="2062239"/>
              </a:xfrm>
              <a:solidFill>
                <a:schemeClr val="tx1">
                  <a:lumMod val="95000"/>
                </a:schemeClr>
              </a:solidFill>
            </p:spPr>
            <p:txBody>
              <a:bodyPr>
                <a:normAutofit/>
              </a:bodyPr>
              <a:lstStyle/>
              <a:p>
                <a:pPr algn="just"/>
                <a:r>
                  <a:rPr lang="es-ES" sz="2600" dirty="0" smtClean="0">
                    <a:solidFill>
                      <a:schemeClr val="bg1"/>
                    </a:solidFill>
                  </a:rPr>
                  <a:t>Ejemplo: calcula la ecuación vectorial de la recta que pasa por el punto </a:t>
                </a:r>
                <a14:m>
                  <m:oMath xmlns:m="http://schemas.openxmlformats.org/officeDocument/2006/math">
                    <m:r>
                      <m:rPr>
                        <m:sty m:val="p"/>
                      </m:rPr>
                      <a:rPr lang="es-ES" sz="2600" b="0" i="0" smtClean="0">
                        <a:solidFill>
                          <a:schemeClr val="bg1"/>
                        </a:solidFill>
                        <a:latin typeface="Cambria Math" panose="02040503050406030204" pitchFamily="18" charset="0"/>
                      </a:rPr>
                      <m:t>A</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3,5</m:t>
                        </m:r>
                      </m:e>
                    </m:d>
                  </m:oMath>
                </a14:m>
                <a:r>
                  <a:rPr lang="es-ES" sz="2600" dirty="0" smtClean="0">
                    <a:solidFill>
                      <a:schemeClr val="bg1"/>
                    </a:solidFill>
                  </a:rPr>
                  <a:t> y tiene como </a:t>
                </a:r>
                <a:r>
                  <a:rPr lang="es-ES" sz="2600" b="1" dirty="0" smtClean="0">
                    <a:solidFill>
                      <a:schemeClr val="bg1"/>
                    </a:solidFill>
                  </a:rPr>
                  <a:t>vector director</a:t>
                </a:r>
                <a:r>
                  <a:rPr lang="es-ES" sz="2600" dirty="0" smtClean="0">
                    <a:solidFill>
                      <a:schemeClr val="bg1"/>
                    </a:solidFill>
                  </a:rPr>
                  <a:t> el vector </a:t>
                </a:r>
                <a14:m>
                  <m:oMath xmlns:m="http://schemas.openxmlformats.org/officeDocument/2006/math">
                    <m:acc>
                      <m:accPr>
                        <m:chr m:val="⃗"/>
                        <m:ctrlPr>
                          <a:rPr lang="es-ES" sz="2600" b="0" i="1" smtClean="0">
                            <a:solidFill>
                              <a:schemeClr val="bg1"/>
                            </a:solidFill>
                            <a:latin typeface="Cambria Math" panose="02040503050406030204" pitchFamily="18" charset="0"/>
                          </a:rPr>
                        </m:ctrlPr>
                      </m:accPr>
                      <m:e>
                        <m:r>
                          <a:rPr lang="es-ES" sz="2600" b="0" i="1" smtClean="0">
                            <a:solidFill>
                              <a:schemeClr val="bg1"/>
                            </a:solidFill>
                            <a:latin typeface="Cambria Math" panose="02040503050406030204" pitchFamily="18" charset="0"/>
                          </a:rPr>
                          <m:t>𝑣</m:t>
                        </m:r>
                      </m:e>
                    </m:acc>
                    <m:d>
                      <m:dPr>
                        <m:ctrlPr>
                          <a:rPr lang="es-ES" sz="2600" b="0" i="1" dirty="0" smtClean="0">
                            <a:solidFill>
                              <a:schemeClr val="bg1"/>
                            </a:solidFill>
                            <a:latin typeface="Cambria Math" panose="02040503050406030204" pitchFamily="18" charset="0"/>
                          </a:rPr>
                        </m:ctrlPr>
                      </m:dPr>
                      <m:e>
                        <m:r>
                          <a:rPr lang="es-ES" sz="2600" b="0" i="1" dirty="0" smtClean="0">
                            <a:solidFill>
                              <a:schemeClr val="bg1"/>
                            </a:solidFill>
                            <a:latin typeface="Cambria Math" panose="02040503050406030204" pitchFamily="18" charset="0"/>
                          </a:rPr>
                          <m:t>1,3</m:t>
                        </m:r>
                      </m:e>
                    </m:d>
                  </m:oMath>
                </a14:m>
                <a:endParaRPr lang="es-ES" sz="26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𝑦</m:t>
                          </m:r>
                        </m:e>
                      </m:d>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e>
                      </m:d>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𝜆</m:t>
                      </m:r>
                      <m:acc>
                        <m:accPr>
                          <m:chr m:val="⃗"/>
                          <m:ctrlPr>
                            <a:rPr lang="es-ES" sz="2000" b="0" i="1" smtClean="0">
                              <a:solidFill>
                                <a:schemeClr val="bg1"/>
                              </a:solidFill>
                              <a:latin typeface="Cambria Math" panose="02040503050406030204" pitchFamily="18" charset="0"/>
                            </a:rPr>
                          </m:ctrlPr>
                        </m:accPr>
                        <m:e>
                          <m:r>
                            <a:rPr lang="es-ES" sz="2000" b="0" i="1" smtClean="0">
                              <a:solidFill>
                                <a:schemeClr val="bg1"/>
                              </a:solidFill>
                              <a:latin typeface="Cambria Math" panose="02040503050406030204" pitchFamily="18" charset="0"/>
                            </a:rPr>
                            <m:t>𝑣</m:t>
                          </m:r>
                        </m:e>
                      </m:acc>
                    </m:oMath>
                  </m:oMathPara>
                </a14:m>
                <a:endParaRPr lang="es-ES" sz="22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1" y="1725990"/>
                <a:ext cx="8665027" cy="2062239"/>
              </a:xfrm>
              <a:blipFill rotWithShape="0">
                <a:blip r:embed="rId3"/>
                <a:stretch>
                  <a:fillRect l="-1619" t="-4438" r="-12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Marcador de contenido 2"/>
              <p:cNvSpPr txBox="1">
                <a:spLocks/>
              </p:cNvSpPr>
              <p:nvPr/>
            </p:nvSpPr>
            <p:spPr>
              <a:xfrm>
                <a:off x="243841" y="3788229"/>
                <a:ext cx="8665027" cy="5425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d>
                        <m:dPr>
                          <m:ctrlPr>
                            <a:rPr lang="es-ES" sz="2000" i="1" smtClean="0">
                              <a:solidFill>
                                <a:srgbClr val="0070C0"/>
                              </a:solidFill>
                              <a:latin typeface="Cambria Math" panose="02040503050406030204" pitchFamily="18" charset="0"/>
                            </a:rPr>
                          </m:ctrlPr>
                        </m:dPr>
                        <m:e>
                          <m:r>
                            <a:rPr lang="es-ES" sz="2000" i="1" smtClean="0">
                              <a:solidFill>
                                <a:srgbClr val="0070C0"/>
                              </a:solidFill>
                              <a:latin typeface="Cambria Math" panose="02040503050406030204" pitchFamily="18" charset="0"/>
                            </a:rPr>
                            <m:t>𝑥</m:t>
                          </m:r>
                          <m:r>
                            <a:rPr lang="es-ES" sz="2000" i="1" smtClean="0">
                              <a:solidFill>
                                <a:srgbClr val="0070C0"/>
                              </a:solidFill>
                              <a:latin typeface="Cambria Math" panose="02040503050406030204" pitchFamily="18" charset="0"/>
                            </a:rPr>
                            <m:t>,</m:t>
                          </m:r>
                          <m:r>
                            <a:rPr lang="es-ES" sz="2000" i="1" smtClean="0">
                              <a:solidFill>
                                <a:srgbClr val="0070C0"/>
                              </a:solidFill>
                              <a:latin typeface="Cambria Math" panose="02040503050406030204" pitchFamily="18" charset="0"/>
                            </a:rPr>
                            <m:t>𝑦</m:t>
                          </m:r>
                        </m:e>
                      </m:d>
                      <m:r>
                        <a:rPr lang="es-ES" sz="2000" i="1" smtClean="0">
                          <a:solidFill>
                            <a:srgbClr val="0070C0"/>
                          </a:solidFill>
                          <a:latin typeface="Cambria Math" panose="02040503050406030204" pitchFamily="18" charset="0"/>
                        </a:rPr>
                        <m:t>=</m:t>
                      </m:r>
                      <m:d>
                        <m:dPr>
                          <m:ctrlPr>
                            <a:rPr lang="es-ES" sz="2000" i="1" smtClean="0">
                              <a:solidFill>
                                <a:srgbClr val="0070C0"/>
                              </a:solidFill>
                              <a:latin typeface="Cambria Math" panose="02040503050406030204" pitchFamily="18" charset="0"/>
                            </a:rPr>
                          </m:ctrlPr>
                        </m:dPr>
                        <m:e>
                          <m:r>
                            <a:rPr lang="es-ES" sz="2000" i="1" smtClean="0">
                              <a:solidFill>
                                <a:srgbClr val="0070C0"/>
                              </a:solidFill>
                              <a:latin typeface="Cambria Math" panose="02040503050406030204" pitchFamily="18" charset="0"/>
                            </a:rPr>
                            <m:t>3,5</m:t>
                          </m:r>
                        </m:e>
                      </m:d>
                      <m:r>
                        <a:rPr lang="es-ES" sz="2000" i="1" smtClean="0">
                          <a:solidFill>
                            <a:srgbClr val="0070C0"/>
                          </a:solidFill>
                          <a:latin typeface="Cambria Math" panose="02040503050406030204" pitchFamily="18" charset="0"/>
                        </a:rPr>
                        <m:t>+</m:t>
                      </m:r>
                      <m:r>
                        <a:rPr lang="es-ES" sz="2000" i="1" smtClean="0">
                          <a:solidFill>
                            <a:srgbClr val="0070C0"/>
                          </a:solidFill>
                          <a:latin typeface="Cambria Math" panose="02040503050406030204" pitchFamily="18" charset="0"/>
                        </a:rPr>
                        <m:t>𝜆</m:t>
                      </m:r>
                      <m:d>
                        <m:dPr>
                          <m:ctrlPr>
                            <a:rPr lang="es-ES" sz="2000" i="1" smtClean="0">
                              <a:solidFill>
                                <a:srgbClr val="0070C0"/>
                              </a:solidFill>
                              <a:latin typeface="Cambria Math" panose="02040503050406030204" pitchFamily="18" charset="0"/>
                            </a:rPr>
                          </m:ctrlPr>
                        </m:dPr>
                        <m:e>
                          <m:r>
                            <a:rPr lang="es-ES" sz="2000" i="1" smtClean="0">
                              <a:solidFill>
                                <a:srgbClr val="0070C0"/>
                              </a:solidFill>
                              <a:latin typeface="Cambria Math" panose="02040503050406030204" pitchFamily="18" charset="0"/>
                            </a:rPr>
                            <m:t>1,3</m:t>
                          </m:r>
                        </m:e>
                      </m:d>
                    </m:oMath>
                  </m:oMathPara>
                </a14:m>
                <a:endParaRPr lang="es-ES" sz="2200" dirty="0" smtClean="0">
                  <a:solidFill>
                    <a:srgbClr val="0070C0"/>
                  </a:solidFill>
                </a:endParaRPr>
              </a:p>
            </p:txBody>
          </p:sp>
        </mc:Choice>
        <mc:Fallback xmlns="">
          <p:sp>
            <p:nvSpPr>
              <p:cNvPr id="14" name="Marcador de contenido 2"/>
              <p:cNvSpPr txBox="1">
                <a:spLocks noRot="1" noChangeAspect="1" noMove="1" noResize="1" noEditPoints="1" noAdjustHandles="1" noChangeArrowheads="1" noChangeShapeType="1" noTextEdit="1"/>
              </p:cNvSpPr>
              <p:nvPr/>
            </p:nvSpPr>
            <p:spPr>
              <a:xfrm>
                <a:off x="243841" y="3788229"/>
                <a:ext cx="8665027" cy="542592"/>
              </a:xfrm>
              <a:prstGeom prst="rect">
                <a:avLst/>
              </a:prstGeom>
              <a:blipFill rotWithShape="0">
                <a:blip r:embed="rId4"/>
                <a:stretch>
                  <a:fillRect/>
                </a:stretch>
              </a:blipFill>
            </p:spPr>
            <p:txBody>
              <a:bodyPr/>
              <a:lstStyle/>
              <a:p>
                <a:r>
                  <a:rPr lang="es-ES">
                    <a:noFill/>
                  </a:rPr>
                  <a:t> </a:t>
                </a:r>
              </a:p>
            </p:txBody>
          </p:sp>
        </mc:Fallback>
      </mc:AlternateContent>
      <p:sp>
        <p:nvSpPr>
          <p:cNvPr id="18" name="Marcador de contenido 2"/>
          <p:cNvSpPr txBox="1">
            <a:spLocks/>
          </p:cNvSpPr>
          <p:nvPr/>
        </p:nvSpPr>
        <p:spPr>
          <a:xfrm>
            <a:off x="243841" y="4330821"/>
            <a:ext cx="8665027" cy="5425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just"/>
            <a:r>
              <a:rPr lang="es-ES" sz="2200" dirty="0" smtClean="0">
                <a:solidFill>
                  <a:schemeClr val="bg1"/>
                </a:solidFill>
              </a:rPr>
              <a:t>Calcula 3 puntos de la recta, y dibújala</a:t>
            </a:r>
          </a:p>
        </p:txBody>
      </p:sp>
      <mc:AlternateContent xmlns:mc="http://schemas.openxmlformats.org/markup-compatibility/2006" xmlns:a14="http://schemas.microsoft.com/office/drawing/2010/main">
        <mc:Choice Requires="a14">
          <p:sp>
            <p:nvSpPr>
              <p:cNvPr id="19" name="Marcador de contenido 2"/>
              <p:cNvSpPr txBox="1">
                <a:spLocks/>
              </p:cNvSpPr>
              <p:nvPr/>
            </p:nvSpPr>
            <p:spPr>
              <a:xfrm>
                <a:off x="238295" y="4873413"/>
                <a:ext cx="8665027" cy="1840896"/>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=0⇒</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𝑃</m:t>
                          </m:r>
                        </m:e>
                        <m:sub>
                          <m:r>
                            <a:rPr lang="es-ES" sz="2000" b="0" i="1" smtClean="0">
                              <a:solidFill>
                                <a:srgbClr val="0070C0"/>
                              </a:solidFill>
                              <a:latin typeface="Cambria Math" panose="02040503050406030204" pitchFamily="18" charset="0"/>
                            </a:rPr>
                            <m:t>1</m:t>
                          </m:r>
                        </m:sub>
                      </m:sSub>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3,5</m:t>
                          </m:r>
                        </m:e>
                      </m:d>
                    </m:oMath>
                  </m:oMathPara>
                </a14:m>
                <a:endParaRPr lang="es-ES" sz="22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=1⇒</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𝑃</m:t>
                          </m:r>
                        </m:e>
                        <m:sub>
                          <m:r>
                            <a:rPr lang="es-ES" sz="2000" b="0" i="1" smtClean="0">
                              <a:solidFill>
                                <a:srgbClr val="0070C0"/>
                              </a:solidFill>
                              <a:latin typeface="Cambria Math" panose="02040503050406030204" pitchFamily="18" charset="0"/>
                            </a:rPr>
                            <m:t>2</m:t>
                          </m:r>
                        </m:sub>
                      </m:sSub>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3,5</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1,3</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4,8</m:t>
                          </m:r>
                        </m:e>
                      </m:d>
                    </m:oMath>
                  </m:oMathPara>
                </a14:m>
                <a:endParaRPr lang="es-ES" sz="22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i="1">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=2⇒</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𝑃</m:t>
                          </m:r>
                        </m:e>
                        <m:sub>
                          <m:r>
                            <a:rPr lang="es-ES" sz="2000" b="0" i="1" smtClean="0">
                              <a:solidFill>
                                <a:srgbClr val="0070C0"/>
                              </a:solidFill>
                              <a:latin typeface="Cambria Math" panose="02040503050406030204" pitchFamily="18" charset="0"/>
                            </a:rPr>
                            <m:t>3</m:t>
                          </m:r>
                        </m:sub>
                      </m:sSub>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3,5</m:t>
                          </m:r>
                        </m:e>
                      </m:d>
                      <m:r>
                        <a:rPr lang="es-ES" sz="2000" b="0" i="1" smtClean="0">
                          <a:solidFill>
                            <a:srgbClr val="0070C0"/>
                          </a:solidFill>
                          <a:latin typeface="Cambria Math" panose="02040503050406030204" pitchFamily="18" charset="0"/>
                        </a:rPr>
                        <m:t>+2·</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1,3</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3,5</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2,6</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5,11</m:t>
                          </m:r>
                        </m:e>
                      </m:d>
                    </m:oMath>
                  </m:oMathPara>
                </a14:m>
                <a:endParaRPr lang="es-ES" sz="2200" dirty="0" smtClean="0">
                  <a:solidFill>
                    <a:srgbClr val="0070C0"/>
                  </a:solidFill>
                </a:endParaRPr>
              </a:p>
              <a:p>
                <a:pPr marL="0" indent="0" algn="just">
                  <a:buFont typeface="Arial" panose="020B0604020202020204" pitchFamily="34" charset="0"/>
                  <a:buNone/>
                </a:pPr>
                <a:endParaRPr lang="es-ES" sz="2200" dirty="0" smtClean="0">
                  <a:solidFill>
                    <a:srgbClr val="0070C0"/>
                  </a:solidFill>
                </a:endParaRPr>
              </a:p>
            </p:txBody>
          </p:sp>
        </mc:Choice>
        <mc:Fallback xmlns="">
          <p:sp>
            <p:nvSpPr>
              <p:cNvPr id="19" name="Marcador de contenido 2"/>
              <p:cNvSpPr txBox="1">
                <a:spLocks noRot="1" noChangeAspect="1" noMove="1" noResize="1" noEditPoints="1" noAdjustHandles="1" noChangeArrowheads="1" noChangeShapeType="1" noTextEdit="1"/>
              </p:cNvSpPr>
              <p:nvPr/>
            </p:nvSpPr>
            <p:spPr>
              <a:xfrm>
                <a:off x="238295" y="4873413"/>
                <a:ext cx="8665027" cy="1840896"/>
              </a:xfrm>
              <a:prstGeom prst="rect">
                <a:avLst/>
              </a:prstGeom>
              <a:blipFill rotWithShape="0">
                <a:blip r:embed="rId5"/>
                <a:stretch>
                  <a:fillRect/>
                </a:stretch>
              </a:blipFill>
            </p:spPr>
            <p:txBody>
              <a:bodyPr/>
              <a:lstStyle/>
              <a:p>
                <a:r>
                  <a:rPr lang="es-ES">
                    <a:noFill/>
                  </a:rPr>
                  <a:t> </a:t>
                </a:r>
              </a:p>
            </p:txBody>
          </p:sp>
        </mc:Fallback>
      </mc:AlternateContent>
      <p:sp>
        <p:nvSpPr>
          <p:cNvPr id="7" name="Flecha abajo 6"/>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2</a:t>
            </a:r>
            <a:endParaRPr lang="es-ES" dirty="0">
              <a:solidFill>
                <a:srgbClr val="0070C0"/>
              </a:solidFill>
            </a:endParaRPr>
          </a:p>
        </p:txBody>
      </p:sp>
      <p:pic>
        <p:nvPicPr>
          <p:cNvPr id="8" name="Picture 4" descr="Resultado de imagen de nex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7668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1. Vector. definición</a:t>
            </a:r>
          </a:p>
        </p:txBody>
      </p:sp>
      <p:sp>
        <p:nvSpPr>
          <p:cNvPr id="3" name="Marcador de contenido 2"/>
          <p:cNvSpPr>
            <a:spLocks noGrp="1"/>
          </p:cNvSpPr>
          <p:nvPr>
            <p:ph idx="1"/>
          </p:nvPr>
        </p:nvSpPr>
        <p:spPr>
          <a:xfrm>
            <a:off x="444137" y="1483132"/>
            <a:ext cx="8447314" cy="3759427"/>
          </a:xfrm>
          <a:solidFill>
            <a:schemeClr val="tx1">
              <a:lumMod val="85000"/>
            </a:schemeClr>
          </a:solidFill>
        </p:spPr>
        <p:txBody>
          <a:bodyPr>
            <a:normAutofit/>
          </a:bodyPr>
          <a:lstStyle/>
          <a:p>
            <a:r>
              <a:rPr lang="es-ES" sz="2600" u="sng" dirty="0" smtClean="0">
                <a:solidFill>
                  <a:schemeClr val="bg1"/>
                </a:solidFill>
              </a:rPr>
              <a:t>Vectores. Definición</a:t>
            </a:r>
          </a:p>
          <a:p>
            <a:pPr lvl="1"/>
            <a:r>
              <a:rPr lang="es-ES" sz="2600" b="1" u="sng" dirty="0" smtClean="0">
                <a:solidFill>
                  <a:schemeClr val="bg1"/>
                </a:solidFill>
              </a:rPr>
              <a:t>Magnitudes escalares</a:t>
            </a:r>
            <a:r>
              <a:rPr lang="es-ES" sz="2600" dirty="0" smtClean="0">
                <a:solidFill>
                  <a:schemeClr val="bg1"/>
                </a:solidFill>
              </a:rPr>
              <a:t>: un valor</a:t>
            </a:r>
          </a:p>
          <a:p>
            <a:pPr lvl="1"/>
            <a:r>
              <a:rPr lang="es-ES" sz="2600" b="1" u="sng" dirty="0" smtClean="0">
                <a:solidFill>
                  <a:schemeClr val="bg1"/>
                </a:solidFill>
              </a:rPr>
              <a:t>Magnitudes vectoriales</a:t>
            </a:r>
            <a:r>
              <a:rPr lang="es-ES" sz="2600" dirty="0" smtClean="0">
                <a:solidFill>
                  <a:schemeClr val="bg1"/>
                </a:solidFill>
              </a:rPr>
              <a:t>:</a:t>
            </a:r>
          </a:p>
          <a:p>
            <a:pPr lvl="2"/>
            <a:r>
              <a:rPr lang="es-ES" sz="2400" b="1" dirty="0" smtClean="0">
                <a:solidFill>
                  <a:schemeClr val="bg1"/>
                </a:solidFill>
              </a:rPr>
              <a:t>Vector libre</a:t>
            </a:r>
            <a:r>
              <a:rPr lang="es-ES" sz="2400" dirty="0" smtClean="0">
                <a:solidFill>
                  <a:schemeClr val="bg1"/>
                </a:solidFill>
              </a:rPr>
              <a:t>: no tiene un origen fijo</a:t>
            </a:r>
          </a:p>
          <a:p>
            <a:pPr lvl="2"/>
            <a:r>
              <a:rPr lang="es-ES" sz="2400" b="1" dirty="0" smtClean="0">
                <a:solidFill>
                  <a:schemeClr val="bg1"/>
                </a:solidFill>
              </a:rPr>
              <a:t>Vector fijo</a:t>
            </a:r>
            <a:r>
              <a:rPr lang="es-ES" sz="2400" dirty="0" smtClean="0">
                <a:solidFill>
                  <a:schemeClr val="bg1"/>
                </a:solidFill>
              </a:rPr>
              <a:t>: tiene un punto de aplicación</a:t>
            </a:r>
          </a:p>
          <a:p>
            <a:pPr lvl="1"/>
            <a:endParaRPr lang="es-ES" dirty="0"/>
          </a:p>
        </p:txBody>
      </p:sp>
      <p:sp>
        <p:nvSpPr>
          <p:cNvPr id="4" name="CuadroTexto 3"/>
          <p:cNvSpPr txBox="1"/>
          <p:nvPr/>
        </p:nvSpPr>
        <p:spPr>
          <a:xfrm>
            <a:off x="7838564" y="2522722"/>
            <a:ext cx="538930" cy="861774"/>
          </a:xfrm>
          <a:prstGeom prst="rect">
            <a:avLst/>
          </a:prstGeom>
          <a:noFill/>
        </p:spPr>
        <p:txBody>
          <a:bodyPr wrap="none" rtlCol="0">
            <a:spAutoFit/>
          </a:bodyPr>
          <a:lstStyle/>
          <a:p>
            <a:r>
              <a:rPr lang="es-ES" sz="5000" dirty="0" smtClean="0">
                <a:solidFill>
                  <a:schemeClr val="bg1"/>
                </a:solidFill>
              </a:rPr>
              <a:t>3</a:t>
            </a:r>
            <a:endParaRPr lang="es-ES" sz="5000" dirty="0">
              <a:solidFill>
                <a:schemeClr val="bg1"/>
              </a:solidFill>
            </a:endParaRPr>
          </a:p>
        </p:txBody>
      </p:sp>
      <p:sp>
        <p:nvSpPr>
          <p:cNvPr id="6" name="CuadroTexto 5"/>
          <p:cNvSpPr txBox="1"/>
          <p:nvPr/>
        </p:nvSpPr>
        <p:spPr>
          <a:xfrm rot="4675228">
            <a:off x="476078" y="3094354"/>
            <a:ext cx="891591" cy="1631216"/>
          </a:xfrm>
          <a:prstGeom prst="rect">
            <a:avLst/>
          </a:prstGeom>
          <a:noFill/>
        </p:spPr>
        <p:txBody>
          <a:bodyPr wrap="none" rtlCol="0">
            <a:spAutoFit/>
          </a:bodyPr>
          <a:lstStyle/>
          <a:p>
            <a:r>
              <a:rPr lang="es-ES" sz="10000" dirty="0" smtClean="0">
                <a:solidFill>
                  <a:schemeClr val="bg1"/>
                </a:solidFill>
              </a:rPr>
              <a:t>3</a:t>
            </a:r>
            <a:endParaRPr lang="es-ES" sz="10000" dirty="0">
              <a:solidFill>
                <a:schemeClr val="bg1"/>
              </a:solidFill>
            </a:endParaRPr>
          </a:p>
        </p:txBody>
      </p:sp>
      <p:sp>
        <p:nvSpPr>
          <p:cNvPr id="7" name="CuadroTexto 6"/>
          <p:cNvSpPr txBox="1"/>
          <p:nvPr/>
        </p:nvSpPr>
        <p:spPr>
          <a:xfrm rot="8634622">
            <a:off x="7024393" y="-332520"/>
            <a:ext cx="396262" cy="1323439"/>
          </a:xfrm>
          <a:prstGeom prst="rect">
            <a:avLst/>
          </a:prstGeom>
          <a:noFill/>
        </p:spPr>
        <p:txBody>
          <a:bodyPr wrap="none" rtlCol="0">
            <a:spAutoFit/>
          </a:bodyPr>
          <a:lstStyle/>
          <a:p>
            <a:r>
              <a:rPr lang="es-ES" sz="3000" dirty="0" smtClean="0">
                <a:solidFill>
                  <a:schemeClr val="bg1"/>
                </a:solidFill>
              </a:rPr>
              <a:t>3</a:t>
            </a:r>
          </a:p>
          <a:p>
            <a:endParaRPr lang="es-ES" sz="5000" dirty="0">
              <a:solidFill>
                <a:schemeClr val="bg1"/>
              </a:solidFill>
            </a:endParaRPr>
          </a:p>
        </p:txBody>
      </p:sp>
      <p:sp>
        <p:nvSpPr>
          <p:cNvPr id="8" name="CuadroTexto 7"/>
          <p:cNvSpPr txBox="1"/>
          <p:nvPr/>
        </p:nvSpPr>
        <p:spPr>
          <a:xfrm rot="13457689">
            <a:off x="6568527" y="5033120"/>
            <a:ext cx="1100009" cy="1323439"/>
          </a:xfrm>
          <a:prstGeom prst="rect">
            <a:avLst/>
          </a:prstGeom>
          <a:noFill/>
        </p:spPr>
        <p:txBody>
          <a:bodyPr wrap="square" rtlCol="0">
            <a:spAutoFit/>
          </a:bodyPr>
          <a:lstStyle/>
          <a:p>
            <a:r>
              <a:rPr lang="es-ES" sz="8000" dirty="0" smtClean="0">
                <a:solidFill>
                  <a:schemeClr val="bg1"/>
                </a:solidFill>
              </a:rPr>
              <a:t>3</a:t>
            </a:r>
            <a:endParaRPr lang="es-ES" sz="8000" dirty="0">
              <a:solidFill>
                <a:schemeClr val="bg1"/>
              </a:solidFill>
            </a:endParaRPr>
          </a:p>
        </p:txBody>
      </p:sp>
      <p:cxnSp>
        <p:nvCxnSpPr>
          <p:cNvPr id="9" name="Conector recto de flecha 8"/>
          <p:cNvCxnSpPr/>
          <p:nvPr/>
        </p:nvCxnSpPr>
        <p:spPr>
          <a:xfrm flipV="1">
            <a:off x="7637417" y="4879564"/>
            <a:ext cx="1506583" cy="496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V="1">
            <a:off x="5484500" y="1603216"/>
            <a:ext cx="1506583" cy="496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V="1">
            <a:off x="6713808" y="4516569"/>
            <a:ext cx="1506583" cy="496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H="1" flipV="1">
            <a:off x="6219207" y="4165575"/>
            <a:ext cx="354454" cy="77487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H="1" flipV="1">
            <a:off x="5837272" y="669725"/>
            <a:ext cx="354454" cy="77487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a:off x="261291" y="4514344"/>
            <a:ext cx="365692" cy="210196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684237" y="4514344"/>
            <a:ext cx="352545" cy="210196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8432707" y="2289698"/>
            <a:ext cx="352545" cy="210196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4" descr="http://3.bp.blogspot.com/-TR6mC0pEUmE/Tjv5tESuH0I/AAAAAAAAAMg/Y_m-P0B2TME/s1600/vector+pelot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41808" y="4416903"/>
            <a:ext cx="3821983" cy="2115548"/>
          </a:xfrm>
          <a:prstGeom prst="rect">
            <a:avLst/>
          </a:prstGeom>
          <a:noFill/>
          <a:extLst>
            <a:ext uri="{909E8E84-426E-40DD-AFC4-6F175D3DCCD1}">
              <a14:hiddenFill xmlns:a14="http://schemas.microsoft.com/office/drawing/2010/main">
                <a:solidFill>
                  <a:srgbClr val="FFFFFF"/>
                </a:solidFill>
              </a14:hiddenFill>
            </a:ext>
          </a:extLst>
        </p:spPr>
      </p:pic>
      <p:sp>
        <p:nvSpPr>
          <p:cNvPr id="20" name="Estrella de 7 puntas 19"/>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7</a:t>
            </a:r>
            <a:endParaRPr lang="es-ES" b="1" dirty="0">
              <a:solidFill>
                <a:schemeClr val="bg1"/>
              </a:solidFill>
            </a:endParaRPr>
          </a:p>
        </p:txBody>
      </p:sp>
      <p:pic>
        <p:nvPicPr>
          <p:cNvPr id="21" name="Picture 2" descr="Resultado de imagen de death not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0154" y="1297577"/>
            <a:ext cx="1601297" cy="8935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066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7</a:t>
            </a:r>
            <a:r>
              <a:rPr lang="es-ES" dirty="0" smtClean="0">
                <a:solidFill>
                  <a:schemeClr val="bg1"/>
                </a:solidFill>
              </a:rPr>
              <a:t>. Segmentos y rectas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3066918" cy="2582309"/>
              </a:xfrm>
              <a:solidFill>
                <a:schemeClr val="tx1">
                  <a:lumMod val="95000"/>
                </a:schemeClr>
              </a:solidFill>
            </p:spPr>
            <p:txBody>
              <a:bodyPr>
                <a:normAutofit fontScale="85000" lnSpcReduction="20000"/>
              </a:bodyPr>
              <a:lstStyle/>
              <a:p>
                <a:pPr algn="just"/>
                <a:r>
                  <a:rPr lang="es-ES" sz="2600" dirty="0" smtClean="0">
                    <a:solidFill>
                      <a:schemeClr val="bg1"/>
                    </a:solidFill>
                  </a:rPr>
                  <a:t>Ejemplo: calcula la ecuación vectorial de la recta que pasa por el punto </a:t>
                </a:r>
                <a14:m>
                  <m:oMath xmlns:m="http://schemas.openxmlformats.org/officeDocument/2006/math">
                    <m:r>
                      <m:rPr>
                        <m:sty m:val="p"/>
                      </m:rPr>
                      <a:rPr lang="es-ES" sz="2600" b="0" i="0" smtClean="0">
                        <a:solidFill>
                          <a:schemeClr val="bg1"/>
                        </a:solidFill>
                        <a:latin typeface="Cambria Math" panose="02040503050406030204" pitchFamily="18" charset="0"/>
                      </a:rPr>
                      <m:t>A</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3,5</m:t>
                        </m:r>
                      </m:e>
                    </m:d>
                  </m:oMath>
                </a14:m>
                <a:r>
                  <a:rPr lang="es-ES" sz="2600" dirty="0" smtClean="0">
                    <a:solidFill>
                      <a:schemeClr val="bg1"/>
                    </a:solidFill>
                  </a:rPr>
                  <a:t> y tiene como </a:t>
                </a:r>
                <a:r>
                  <a:rPr lang="es-ES" sz="2600" b="1" dirty="0" smtClean="0">
                    <a:solidFill>
                      <a:schemeClr val="bg1"/>
                    </a:solidFill>
                  </a:rPr>
                  <a:t>vector director</a:t>
                </a:r>
                <a:r>
                  <a:rPr lang="es-ES" sz="2600" dirty="0" smtClean="0">
                    <a:solidFill>
                      <a:schemeClr val="bg1"/>
                    </a:solidFill>
                  </a:rPr>
                  <a:t> el vector </a:t>
                </a:r>
                <a14:m>
                  <m:oMath xmlns:m="http://schemas.openxmlformats.org/officeDocument/2006/math">
                    <m:acc>
                      <m:accPr>
                        <m:chr m:val="⃗"/>
                        <m:ctrlPr>
                          <a:rPr lang="es-ES" sz="2600" b="0" i="1" smtClean="0">
                            <a:solidFill>
                              <a:schemeClr val="bg1"/>
                            </a:solidFill>
                            <a:latin typeface="Cambria Math" panose="02040503050406030204" pitchFamily="18" charset="0"/>
                          </a:rPr>
                        </m:ctrlPr>
                      </m:accPr>
                      <m:e>
                        <m:r>
                          <a:rPr lang="es-ES" sz="2600" b="0" i="1" smtClean="0">
                            <a:solidFill>
                              <a:schemeClr val="bg1"/>
                            </a:solidFill>
                            <a:latin typeface="Cambria Math" panose="02040503050406030204" pitchFamily="18" charset="0"/>
                          </a:rPr>
                          <m:t>𝑣</m:t>
                        </m:r>
                      </m:e>
                    </m:acc>
                    <m:d>
                      <m:dPr>
                        <m:ctrlPr>
                          <a:rPr lang="es-ES" sz="2600" b="0" i="1" dirty="0" smtClean="0">
                            <a:solidFill>
                              <a:schemeClr val="bg1"/>
                            </a:solidFill>
                            <a:latin typeface="Cambria Math" panose="02040503050406030204" pitchFamily="18" charset="0"/>
                          </a:rPr>
                        </m:ctrlPr>
                      </m:dPr>
                      <m:e>
                        <m:r>
                          <a:rPr lang="es-ES" sz="2600" b="0" i="1" dirty="0" smtClean="0">
                            <a:solidFill>
                              <a:schemeClr val="bg1"/>
                            </a:solidFill>
                            <a:latin typeface="Cambria Math" panose="02040503050406030204" pitchFamily="18" charset="0"/>
                          </a:rPr>
                          <m:t>1,3</m:t>
                        </m:r>
                      </m:e>
                    </m:d>
                  </m:oMath>
                </a14:m>
                <a:r>
                  <a:rPr lang="es-ES" sz="2600" dirty="0" smtClean="0">
                    <a:solidFill>
                      <a:schemeClr val="bg1"/>
                    </a:solidFill>
                  </a:rPr>
                  <a:t>.</a:t>
                </a:r>
              </a:p>
              <a:p>
                <a:pPr algn="just"/>
                <a:r>
                  <a:rPr lang="es-ES" sz="2600" dirty="0" smtClean="0">
                    <a:solidFill>
                      <a:schemeClr val="bg1"/>
                    </a:solidFill>
                  </a:rPr>
                  <a:t>Dibuja la recta</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3066918" cy="2582309"/>
              </a:xfrm>
              <a:blipFill rotWithShape="0">
                <a:blip r:embed="rId3"/>
                <a:stretch>
                  <a:fillRect l="-3380" t="-4245" r="-2584" b="-518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Marcador de contenido 2"/>
              <p:cNvSpPr txBox="1">
                <a:spLocks/>
              </p:cNvSpPr>
              <p:nvPr/>
            </p:nvSpPr>
            <p:spPr>
              <a:xfrm>
                <a:off x="241068" y="4319560"/>
                <a:ext cx="3072465" cy="5425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d>
                        <m:dPr>
                          <m:ctrlPr>
                            <a:rPr lang="es-ES" sz="2000" i="1" smtClean="0">
                              <a:solidFill>
                                <a:srgbClr val="0070C0"/>
                              </a:solidFill>
                              <a:latin typeface="Cambria Math" panose="02040503050406030204" pitchFamily="18" charset="0"/>
                            </a:rPr>
                          </m:ctrlPr>
                        </m:dPr>
                        <m:e>
                          <m:r>
                            <a:rPr lang="es-ES" sz="2000" i="1" smtClean="0">
                              <a:solidFill>
                                <a:srgbClr val="0070C0"/>
                              </a:solidFill>
                              <a:latin typeface="Cambria Math" panose="02040503050406030204" pitchFamily="18" charset="0"/>
                            </a:rPr>
                            <m:t>𝑥</m:t>
                          </m:r>
                          <m:r>
                            <a:rPr lang="es-ES" sz="2000" i="1" smtClean="0">
                              <a:solidFill>
                                <a:srgbClr val="0070C0"/>
                              </a:solidFill>
                              <a:latin typeface="Cambria Math" panose="02040503050406030204" pitchFamily="18" charset="0"/>
                            </a:rPr>
                            <m:t>,</m:t>
                          </m:r>
                          <m:r>
                            <a:rPr lang="es-ES" sz="2000" i="1" smtClean="0">
                              <a:solidFill>
                                <a:srgbClr val="0070C0"/>
                              </a:solidFill>
                              <a:latin typeface="Cambria Math" panose="02040503050406030204" pitchFamily="18" charset="0"/>
                            </a:rPr>
                            <m:t>𝑦</m:t>
                          </m:r>
                        </m:e>
                      </m:d>
                      <m:r>
                        <a:rPr lang="es-ES" sz="2000" i="1" smtClean="0">
                          <a:solidFill>
                            <a:srgbClr val="0070C0"/>
                          </a:solidFill>
                          <a:latin typeface="Cambria Math" panose="02040503050406030204" pitchFamily="18" charset="0"/>
                        </a:rPr>
                        <m:t>=</m:t>
                      </m:r>
                      <m:d>
                        <m:dPr>
                          <m:ctrlPr>
                            <a:rPr lang="es-ES" sz="2000" i="1" smtClean="0">
                              <a:solidFill>
                                <a:srgbClr val="0070C0"/>
                              </a:solidFill>
                              <a:latin typeface="Cambria Math" panose="02040503050406030204" pitchFamily="18" charset="0"/>
                            </a:rPr>
                          </m:ctrlPr>
                        </m:dPr>
                        <m:e>
                          <m:r>
                            <a:rPr lang="es-ES" sz="2000" i="1" smtClean="0">
                              <a:solidFill>
                                <a:srgbClr val="0070C0"/>
                              </a:solidFill>
                              <a:latin typeface="Cambria Math" panose="02040503050406030204" pitchFamily="18" charset="0"/>
                            </a:rPr>
                            <m:t>3,5</m:t>
                          </m:r>
                        </m:e>
                      </m:d>
                      <m:r>
                        <a:rPr lang="es-ES" sz="2000" i="1" smtClean="0">
                          <a:solidFill>
                            <a:srgbClr val="0070C0"/>
                          </a:solidFill>
                          <a:latin typeface="Cambria Math" panose="02040503050406030204" pitchFamily="18" charset="0"/>
                        </a:rPr>
                        <m:t>+</m:t>
                      </m:r>
                      <m:r>
                        <a:rPr lang="es-ES" sz="2000" i="1" smtClean="0">
                          <a:solidFill>
                            <a:srgbClr val="0070C0"/>
                          </a:solidFill>
                          <a:latin typeface="Cambria Math" panose="02040503050406030204" pitchFamily="18" charset="0"/>
                        </a:rPr>
                        <m:t>𝜆</m:t>
                      </m:r>
                      <m:d>
                        <m:dPr>
                          <m:ctrlPr>
                            <a:rPr lang="es-ES" sz="2000" i="1" smtClean="0">
                              <a:solidFill>
                                <a:srgbClr val="0070C0"/>
                              </a:solidFill>
                              <a:latin typeface="Cambria Math" panose="02040503050406030204" pitchFamily="18" charset="0"/>
                            </a:rPr>
                          </m:ctrlPr>
                        </m:dPr>
                        <m:e>
                          <m:r>
                            <a:rPr lang="es-ES" sz="2000" i="1" smtClean="0">
                              <a:solidFill>
                                <a:srgbClr val="0070C0"/>
                              </a:solidFill>
                              <a:latin typeface="Cambria Math" panose="02040503050406030204" pitchFamily="18" charset="0"/>
                            </a:rPr>
                            <m:t>1,3</m:t>
                          </m:r>
                        </m:e>
                      </m:d>
                    </m:oMath>
                  </m:oMathPara>
                </a14:m>
                <a:endParaRPr lang="es-ES" sz="2200" dirty="0" smtClean="0">
                  <a:solidFill>
                    <a:srgbClr val="0070C0"/>
                  </a:solidFill>
                </a:endParaRPr>
              </a:p>
            </p:txBody>
          </p:sp>
        </mc:Choice>
        <mc:Fallback xmlns="">
          <p:sp>
            <p:nvSpPr>
              <p:cNvPr id="14" name="Marcador de contenido 2"/>
              <p:cNvSpPr txBox="1">
                <a:spLocks noRot="1" noChangeAspect="1" noMove="1" noResize="1" noEditPoints="1" noAdjustHandles="1" noChangeArrowheads="1" noChangeShapeType="1" noTextEdit="1"/>
              </p:cNvSpPr>
              <p:nvPr/>
            </p:nvSpPr>
            <p:spPr>
              <a:xfrm>
                <a:off x="241068" y="4319560"/>
                <a:ext cx="3072465" cy="542592"/>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Marcador de contenido 2"/>
              <p:cNvSpPr txBox="1">
                <a:spLocks/>
              </p:cNvSpPr>
              <p:nvPr/>
            </p:nvSpPr>
            <p:spPr>
              <a:xfrm>
                <a:off x="238295" y="4873413"/>
                <a:ext cx="3072465" cy="1840896"/>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=0⇒</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𝑃</m:t>
                          </m:r>
                        </m:e>
                        <m:sub>
                          <m:r>
                            <a:rPr lang="es-ES" sz="2000" b="0" i="1" smtClean="0">
                              <a:solidFill>
                                <a:srgbClr val="0070C0"/>
                              </a:solidFill>
                              <a:latin typeface="Cambria Math" panose="02040503050406030204" pitchFamily="18" charset="0"/>
                            </a:rPr>
                            <m:t>1</m:t>
                          </m:r>
                        </m:sub>
                      </m:sSub>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3,5</m:t>
                          </m:r>
                        </m:e>
                      </m:d>
                    </m:oMath>
                  </m:oMathPara>
                </a14:m>
                <a:endParaRPr lang="es-ES" sz="22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=1⇒</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𝑃</m:t>
                          </m:r>
                        </m:e>
                        <m:sub>
                          <m:r>
                            <a:rPr lang="es-ES" sz="2000" b="0" i="1" smtClean="0">
                              <a:solidFill>
                                <a:srgbClr val="0070C0"/>
                              </a:solidFill>
                              <a:latin typeface="Cambria Math" panose="02040503050406030204" pitchFamily="18" charset="0"/>
                            </a:rPr>
                            <m:t>2</m:t>
                          </m:r>
                        </m:sub>
                      </m:sSub>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4,8</m:t>
                          </m:r>
                        </m:e>
                      </m:d>
                    </m:oMath>
                  </m:oMathPara>
                </a14:m>
                <a:endParaRPr lang="es-ES" sz="22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i="1">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=2⇒</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𝑃</m:t>
                          </m:r>
                        </m:e>
                        <m:sub>
                          <m:r>
                            <a:rPr lang="es-ES" sz="2000" b="0" i="1" smtClean="0">
                              <a:solidFill>
                                <a:srgbClr val="0070C0"/>
                              </a:solidFill>
                              <a:latin typeface="Cambria Math" panose="02040503050406030204" pitchFamily="18" charset="0"/>
                            </a:rPr>
                            <m:t>3</m:t>
                          </m:r>
                        </m:sub>
                      </m:sSub>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5,11</m:t>
                          </m:r>
                        </m:e>
                      </m:d>
                    </m:oMath>
                  </m:oMathPara>
                </a14:m>
                <a:endParaRPr lang="es-ES" sz="2200" dirty="0" smtClean="0">
                  <a:solidFill>
                    <a:schemeClr val="bg1"/>
                  </a:solidFill>
                </a:endParaRPr>
              </a:p>
              <a:p>
                <a:pPr marL="0" indent="0" algn="just">
                  <a:buFont typeface="Arial" panose="020B0604020202020204" pitchFamily="34" charset="0"/>
                  <a:buNone/>
                </a:pPr>
                <a:endParaRPr lang="es-ES" sz="2200" dirty="0" smtClean="0">
                  <a:solidFill>
                    <a:schemeClr val="bg1"/>
                  </a:solidFill>
                </a:endParaRPr>
              </a:p>
            </p:txBody>
          </p:sp>
        </mc:Choice>
        <mc:Fallback xmlns="">
          <p:sp>
            <p:nvSpPr>
              <p:cNvPr id="19" name="Marcador de contenido 2"/>
              <p:cNvSpPr txBox="1">
                <a:spLocks noRot="1" noChangeAspect="1" noMove="1" noResize="1" noEditPoints="1" noAdjustHandles="1" noChangeArrowheads="1" noChangeShapeType="1" noTextEdit="1"/>
              </p:cNvSpPr>
              <p:nvPr/>
            </p:nvSpPr>
            <p:spPr>
              <a:xfrm>
                <a:off x="238295" y="4873413"/>
                <a:ext cx="3072465" cy="1840896"/>
              </a:xfrm>
              <a:prstGeom prst="rect">
                <a:avLst/>
              </a:prstGeom>
              <a:blipFill rotWithShape="0">
                <a:blip r:embed="rId5"/>
                <a:stretch>
                  <a:fillRect/>
                </a:stretch>
              </a:blipFill>
            </p:spPr>
            <p:txBody>
              <a:bodyPr/>
              <a:lstStyle/>
              <a:p>
                <a:r>
                  <a:rPr lang="es-ES">
                    <a:noFill/>
                  </a:rPr>
                  <a:t> </a:t>
                </a:r>
              </a:p>
            </p:txBody>
          </p:sp>
        </mc:Fallback>
      </mc:AlternateContent>
      <p:pic>
        <p:nvPicPr>
          <p:cNvPr id="3" name="Imagen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98445" y="1725990"/>
            <a:ext cx="4414147" cy="4988319"/>
          </a:xfrm>
          <a:prstGeom prst="rect">
            <a:avLst/>
          </a:prstGeom>
        </p:spPr>
      </p:pic>
      <p:sp>
        <p:nvSpPr>
          <p:cNvPr id="7" name="Flecha abajo 6"/>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1</a:t>
            </a:r>
            <a:endParaRPr lang="es-ES" dirty="0">
              <a:solidFill>
                <a:srgbClr val="0070C0"/>
              </a:solidFill>
            </a:endParaRPr>
          </a:p>
        </p:txBody>
      </p:sp>
      <p:pic>
        <p:nvPicPr>
          <p:cNvPr id="8"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2959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 name="Marcador de contenido 2"/>
          <p:cNvSpPr>
            <a:spLocks noGrp="1"/>
          </p:cNvSpPr>
          <p:nvPr>
            <p:ph idx="1"/>
          </p:nvPr>
        </p:nvSpPr>
        <p:spPr>
          <a:xfrm>
            <a:off x="4291867" y="210699"/>
            <a:ext cx="3937733" cy="4020479"/>
          </a:xfrm>
          <a:solidFill>
            <a:schemeClr val="tx1">
              <a:lumMod val="95000"/>
            </a:schemeClr>
          </a:solidFill>
        </p:spPr>
        <p:txBody>
          <a:bodyPr>
            <a:normAutofit/>
          </a:bodyPr>
          <a:lstStyle/>
          <a:p>
            <a:pPr algn="just"/>
            <a:r>
              <a:rPr lang="es-ES" sz="1600" dirty="0" smtClean="0">
                <a:solidFill>
                  <a:schemeClr val="bg1"/>
                </a:solidFill>
              </a:rPr>
              <a:t>Ejercicios:</a:t>
            </a:r>
          </a:p>
          <a:p>
            <a:pPr marL="514350" indent="-514350" algn="just">
              <a:buAutoNum type="arabicPeriod"/>
            </a:pPr>
            <a:r>
              <a:rPr lang="es-ES" sz="1600" dirty="0" err="1" smtClean="0">
                <a:solidFill>
                  <a:schemeClr val="bg1"/>
                </a:solidFill>
              </a:rPr>
              <a:t>Anne</a:t>
            </a:r>
            <a:r>
              <a:rPr lang="es-ES" sz="1600" dirty="0" smtClean="0">
                <a:solidFill>
                  <a:schemeClr val="bg1"/>
                </a:solidFill>
              </a:rPr>
              <a:t> va a viajar desde Sevilla a Zaragoza, y quiere hacer una parada en el punto medio. ¿Dónde parará? ¿Sabrías decir qué distancia recorrerá desde Sevilla al punto medio?</a:t>
            </a:r>
          </a:p>
          <a:p>
            <a:pPr marL="514350" indent="-514350" algn="just">
              <a:buAutoNum type="arabicPeriod"/>
            </a:pPr>
            <a:r>
              <a:rPr lang="es-ES" sz="1600" dirty="0" smtClean="0">
                <a:solidFill>
                  <a:schemeClr val="bg1"/>
                </a:solidFill>
              </a:rPr>
              <a:t>Calcula la ecuación vectorial de la recta que une Sevilla y Zaragoza.</a:t>
            </a:r>
          </a:p>
          <a:p>
            <a:pPr marL="0" indent="0" algn="just">
              <a:buNone/>
            </a:pPr>
            <a:r>
              <a:rPr lang="es-ES" sz="1600" dirty="0">
                <a:solidFill>
                  <a:schemeClr val="bg1"/>
                </a:solidFill>
              </a:rPr>
              <a:t>	</a:t>
            </a:r>
            <a:r>
              <a:rPr lang="es-ES" sz="1600" dirty="0" smtClean="0">
                <a:solidFill>
                  <a:schemeClr val="bg1"/>
                </a:solidFill>
              </a:rPr>
              <a:t>Si Madrid está en las 	coordenadas M (0,0), 	¿pasaremos 	por Madrid yendo desde Sevilla a 	Zaragoza?</a:t>
            </a:r>
          </a:p>
        </p:txBody>
      </p:sp>
      <p:graphicFrame>
        <p:nvGraphicFramePr>
          <p:cNvPr id="4" name="Tabla 3"/>
          <p:cNvGraphicFramePr>
            <a:graphicFrameLocks noGrp="1"/>
          </p:cNvGraphicFramePr>
          <p:nvPr>
            <p:extLst>
              <p:ext uri="{D42A27DB-BD31-4B8C-83A1-F6EECF244321}">
                <p14:modId xmlns:p14="http://schemas.microsoft.com/office/powerpoint/2010/main" val="3690601483"/>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pic>
        <p:nvPicPr>
          <p:cNvPr id="6" name="Imagen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0179" y="1680754"/>
            <a:ext cx="4011688" cy="5177246"/>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2386148" y="2987908"/>
                <a:ext cx="1229559" cy="306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𝑍</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210</m:t>
                      </m:r>
                      <m:r>
                        <a:rPr lang="es-ES"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170</m:t>
                      </m:r>
                      <m:r>
                        <a:rPr lang="es-ES" i="1" dirty="0" smtClean="0">
                          <a:solidFill>
                            <a:schemeClr val="bg1"/>
                          </a:solidFill>
                          <a:latin typeface="Cambria Math" panose="02040503050406030204" pitchFamily="18" charset="0"/>
                        </a:rPr>
                        <m:t>)</m:t>
                      </m:r>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2386148" y="2987908"/>
                <a:ext cx="1229559" cy="306109"/>
              </a:xfrm>
              <a:prstGeom prst="rect">
                <a:avLst/>
              </a:prstGeom>
              <a:blipFill rotWithShape="0">
                <a:blip r:embed="rId4"/>
                <a:stretch>
                  <a:fillRect l="-4878" r="-2439" b="-2264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844476" y="5704111"/>
                <a:ext cx="1490907" cy="306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𝑆</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−200,−328</m:t>
                          </m:r>
                        </m:e>
                      </m:d>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1844476" y="5704111"/>
                <a:ext cx="1490907" cy="306109"/>
              </a:xfrm>
              <a:prstGeom prst="rect">
                <a:avLst/>
              </a:prstGeom>
              <a:blipFill rotWithShape="0">
                <a:blip r:embed="rId5"/>
                <a:stretch>
                  <a:fillRect l="-7692"/>
                </a:stretch>
              </a:blipFill>
            </p:spPr>
            <p:txBody>
              <a:bodyPr/>
              <a:lstStyle/>
              <a:p>
                <a:r>
                  <a:rPr lang="es-ES">
                    <a:noFill/>
                  </a:rPr>
                  <a:t> </a:t>
                </a:r>
              </a:p>
            </p:txBody>
          </p:sp>
        </mc:Fallback>
      </mc:AlternateContent>
      <p:sp>
        <p:nvSpPr>
          <p:cNvPr id="5" name="Pentágono 4"/>
          <p:cNvSpPr/>
          <p:nvPr/>
        </p:nvSpPr>
        <p:spPr>
          <a:xfrm>
            <a:off x="0" y="0"/>
            <a:ext cx="1384663" cy="67757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E</a:t>
            </a:r>
            <a:endParaRPr lang="es-ES" dirty="0">
              <a:solidFill>
                <a:schemeClr val="bg1"/>
              </a:solidFill>
            </a:endParaRPr>
          </a:p>
        </p:txBody>
      </p:sp>
      <p:sp>
        <p:nvSpPr>
          <p:cNvPr id="9" name="Flecha abajo 8"/>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0</a:t>
            </a:r>
            <a:endParaRPr lang="es-ES" dirty="0">
              <a:solidFill>
                <a:srgbClr val="0070C0"/>
              </a:solidFill>
            </a:endParaRPr>
          </a:p>
        </p:txBody>
      </p:sp>
      <mc:AlternateContent xmlns:mc="http://schemas.openxmlformats.org/markup-compatibility/2006" xmlns:a14="http://schemas.microsoft.com/office/drawing/2010/main">
        <mc:Choice Requires="a14">
          <p:graphicFrame>
            <p:nvGraphicFramePr>
              <p:cNvPr id="10" name="Tabla 9"/>
              <p:cNvGraphicFramePr>
                <a:graphicFrameLocks noGrp="1"/>
              </p:cNvGraphicFramePr>
              <p:nvPr>
                <p:extLst>
                  <p:ext uri="{D42A27DB-BD31-4B8C-83A1-F6EECF244321}">
                    <p14:modId xmlns:p14="http://schemas.microsoft.com/office/powerpoint/2010/main" val="3706160142"/>
                  </p:ext>
                </p:extLst>
              </p:nvPr>
            </p:nvGraphicFramePr>
            <p:xfrm>
              <a:off x="4278940" y="4331545"/>
              <a:ext cx="3963588" cy="2301367"/>
            </p:xfrm>
            <a:graphic>
              <a:graphicData uri="http://schemas.openxmlformats.org/drawingml/2006/table">
                <a:tbl>
                  <a:tblPr firstRow="1" bandRow="1">
                    <a:tableStyleId>{5C22544A-7EE6-4342-B048-85BDC9FD1C3A}</a:tableStyleId>
                  </a:tblPr>
                  <a:tblGrid>
                    <a:gridCol w="3963588">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370840">
                    <a:tc>
                      <a:txBody>
                        <a:bodyPr/>
                        <a:lstStyle/>
                        <a:p>
                          <a:r>
                            <a:rPr lang="es-ES" dirty="0" smtClean="0"/>
                            <a:t>Coloca como una potencia de </a:t>
                          </a:r>
                          <a14:m>
                            <m:oMath xmlns:m="http://schemas.openxmlformats.org/officeDocument/2006/math">
                              <m:r>
                                <a:rPr lang="es-ES" b="0" i="1" smtClean="0">
                                  <a:latin typeface="Cambria Math" panose="02040503050406030204" pitchFamily="18" charset="0"/>
                                </a:rPr>
                                <m:t>𝑥</m:t>
                              </m:r>
                            </m:oMath>
                          </a14:m>
                          <a:r>
                            <a:rPr lang="es-ES" dirty="0" smtClean="0"/>
                            <a:t>:</a:t>
                          </a:r>
                        </a:p>
                        <a:p>
                          <a:pPr/>
                          <a14:m>
                            <m:oMathPara xmlns:m="http://schemas.openxmlformats.org/officeDocument/2006/math">
                              <m:oMathParaPr>
                                <m:jc m:val="centerGroup"/>
                              </m:oMathParaPr>
                              <m:oMath xmlns:m="http://schemas.openxmlformats.org/officeDocument/2006/math">
                                <m:f>
                                  <m:fPr>
                                    <m:ctrlPr>
                                      <a:rPr lang="es-ES" b="0" i="1" smtClean="0">
                                        <a:latin typeface="Cambria Math" panose="02040503050406030204" pitchFamily="18" charset="0"/>
                                      </a:rPr>
                                    </m:ctrlPr>
                                  </m:fPr>
                                  <m:num>
                                    <m:rad>
                                      <m:radPr>
                                        <m:degHide m:val="on"/>
                                        <m:ctrlPr>
                                          <a:rPr lang="es-ES" b="0" i="1" smtClean="0">
                                            <a:latin typeface="Cambria Math" panose="02040503050406030204" pitchFamily="18" charset="0"/>
                                          </a:rPr>
                                        </m:ctrlPr>
                                      </m:radPr>
                                      <m:deg/>
                                      <m:e>
                                        <m:r>
                                          <a:rPr lang="es-ES" b="0" i="1" smtClean="0">
                                            <a:latin typeface="Cambria Math" panose="02040503050406030204" pitchFamily="18" charset="0"/>
                                          </a:rPr>
                                          <m:t>𝑥</m:t>
                                        </m:r>
                                      </m:e>
                                    </m:rad>
                                    <m:r>
                                      <a:rPr lang="es-ES" b="0" i="1" smtClean="0">
                                        <a:latin typeface="Cambria Math" panose="02040503050406030204" pitchFamily="18" charset="0"/>
                                      </a:rPr>
                                      <m:t>·</m:t>
                                    </m:r>
                                    <m:rad>
                                      <m:radPr>
                                        <m:ctrlPr>
                                          <a:rPr lang="es-ES" b="0" i="1" smtClean="0">
                                            <a:latin typeface="Cambria Math" panose="02040503050406030204" pitchFamily="18" charset="0"/>
                                          </a:rPr>
                                        </m:ctrlPr>
                                      </m:radPr>
                                      <m:deg>
                                        <m:r>
                                          <a:rPr lang="es-ES">
                                            <a:latin typeface="Cambria Math" panose="02040503050406030204" pitchFamily="18" charset="0"/>
                                          </a:rPr>
                                          <m:t>3</m:t>
                                        </m:r>
                                      </m:deg>
                                      <m:e>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e>
                                    </m:rad>
                                  </m:num>
                                  <m:den>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5</m:t>
                                        </m:r>
                                      </m:sup>
                                    </m:sSup>
                                  </m:den>
                                </m:f>
                              </m:oMath>
                            </m:oMathPara>
                          </a14:m>
                          <a:endParaRPr lang="es-ES" dirty="0"/>
                        </a:p>
                      </a:txBody>
                      <a:tcPr/>
                    </a:tc>
                    <a:extLst>
                      <a:ext uri="{0D108BD9-81ED-4DB2-BD59-A6C34878D82A}">
                        <a16:rowId xmlns:a16="http://schemas.microsoft.com/office/drawing/2014/main" val="2708318785"/>
                      </a:ext>
                    </a:extLst>
                  </a:tr>
                  <a:tr h="370840">
                    <a:tc>
                      <a:txBody>
                        <a:bodyPr/>
                        <a:lstStyle/>
                        <a:p>
                          <a:r>
                            <a:rPr lang="es-ES" dirty="0" smtClean="0"/>
                            <a:t>Dibuja</a:t>
                          </a:r>
                          <a:r>
                            <a:rPr lang="es-ES" baseline="0" dirty="0" smtClean="0"/>
                            <a:t> la función:</a:t>
                          </a:r>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𝑓</m:t>
                                </m:r>
                                <m:d>
                                  <m:dPr>
                                    <m:ctrlPr>
                                      <a:rPr lang="es-ES" b="0" i="1" smtClean="0">
                                        <a:latin typeface="Cambria Math" panose="02040503050406030204" pitchFamily="18" charset="0"/>
                                      </a:rPr>
                                    </m:ctrlPr>
                                  </m:dPr>
                                  <m:e>
                                    <m:r>
                                      <a:rPr lang="es-ES" b="0" i="1" smtClean="0">
                                        <a:latin typeface="Cambria Math" panose="02040503050406030204" pitchFamily="18" charset="0"/>
                                      </a:rPr>
                                      <m:t>𝑥</m:t>
                                    </m:r>
                                  </m:e>
                                </m:d>
                                <m:r>
                                  <a:rPr lang="es-ES" b="0" i="1" smtClean="0">
                                    <a:latin typeface="Cambria Math" panose="02040503050406030204" pitchFamily="18" charset="0"/>
                                  </a:rPr>
                                  <m:t>=</m:t>
                                </m:r>
                                <m:d>
                                  <m:dPr>
                                    <m:begChr m:val="{"/>
                                    <m:endChr m:val=""/>
                                    <m:ctrlPr>
                                      <a:rPr lang="es-ES" b="0" i="1" smtClean="0">
                                        <a:latin typeface="Cambria Math" panose="02040503050406030204" pitchFamily="18" charset="0"/>
                                      </a:rPr>
                                    </m:ctrlPr>
                                  </m:dPr>
                                  <m:e>
                                    <m:m>
                                      <m:mPr>
                                        <m:mcs>
                                          <m:mc>
                                            <m:mcPr>
                                              <m:count m:val="2"/>
                                              <m:mcJc m:val="center"/>
                                            </m:mcPr>
                                          </m:mc>
                                        </m:mcs>
                                        <m:ctrlPr>
                                          <a:rPr lang="es-ES" b="0" i="1" smtClean="0">
                                            <a:latin typeface="Cambria Math" panose="02040503050406030204" pitchFamily="18" charset="0"/>
                                          </a:rPr>
                                        </m:ctrlPr>
                                      </m:mPr>
                                      <m:mr>
                                        <m:e>
                                          <m:sSup>
                                            <m:sSupPr>
                                              <m:ctrlPr>
                                                <a:rPr lang="es-ES" b="0" i="1" smtClean="0">
                                                  <a:latin typeface="Cambria Math" panose="02040503050406030204" pitchFamily="18" charset="0"/>
                                                </a:rPr>
                                              </m:ctrlPr>
                                            </m:sSupPr>
                                            <m:e>
                                              <m:r>
                                                <m:rPr>
                                                  <m:brk m:alnAt="7"/>
                                                </m:rPr>
                                                <a:rPr lang="es-ES" b="0" i="1" smtClean="0">
                                                  <a:latin typeface="Cambria Math" panose="02040503050406030204" pitchFamily="18" charset="0"/>
                                                </a:rPr>
                                                <m:t>𝑥</m:t>
                                              </m:r>
                                            </m:e>
                                            <m:sup>
                                              <m:r>
                                                <m:rPr>
                                                  <m:brk m:alnAt="7"/>
                                                </m:rPr>
                                                <a:rPr lang="es-ES" b="0" i="1" smtClean="0">
                                                  <a:latin typeface="Cambria Math" panose="02040503050406030204" pitchFamily="18" charset="0"/>
                                                </a:rPr>
                                                <m:t>2</m:t>
                                              </m:r>
                                            </m:sup>
                                          </m:sSup>
                                          <m:r>
                                            <m:rPr>
                                              <m:brk m:alnAt="7"/>
                                            </m:rPr>
                                            <a:rPr lang="es-ES" b="0" i="1" smtClean="0">
                                              <a:latin typeface="Cambria Math" panose="02040503050406030204" pitchFamily="18" charset="0"/>
                                            </a:rPr>
                                            <m:t>−</m:t>
                                          </m:r>
                                          <m:r>
                                            <a:rPr lang="es-ES" b="0" i="1" smtClean="0">
                                              <a:latin typeface="Cambria Math" panose="02040503050406030204" pitchFamily="18" charset="0"/>
                                            </a:rPr>
                                            <m:t>1</m:t>
                                          </m:r>
                                        </m:e>
                                        <m:e>
                                          <m:r>
                                            <a:rPr lang="es-ES" b="0" i="1" smtClean="0">
                                              <a:latin typeface="Cambria Math" panose="02040503050406030204" pitchFamily="18" charset="0"/>
                                            </a:rPr>
                                            <m:t>𝑥</m:t>
                                          </m:r>
                                          <m:r>
                                            <a:rPr lang="es-ES" b="0" i="1" smtClean="0">
                                              <a:latin typeface="Cambria Math" panose="02040503050406030204" pitchFamily="18" charset="0"/>
                                            </a:rPr>
                                            <m:t>&lt;3</m:t>
                                          </m:r>
                                        </m:e>
                                      </m:mr>
                                      <m:mr>
                                        <m:e>
                                          <m:r>
                                            <a:rPr lang="es-ES" b="0" i="1" smtClean="0">
                                              <a:latin typeface="Cambria Math" panose="02040503050406030204" pitchFamily="18" charset="0"/>
                                            </a:rPr>
                                            <m:t>𝑥</m:t>
                                          </m:r>
                                        </m:e>
                                        <m:e>
                                          <m:r>
                                            <a:rPr lang="es-ES" b="0" i="1" smtClean="0">
                                              <a:latin typeface="Cambria Math" panose="02040503050406030204" pitchFamily="18" charset="0"/>
                                            </a:rPr>
                                            <m:t>𝑥</m:t>
                                          </m:r>
                                          <m:r>
                                            <a:rPr lang="es-ES" b="0" i="1" smtClean="0">
                                              <a:latin typeface="Cambria Math" panose="02040503050406030204" pitchFamily="18" charset="0"/>
                                            </a:rPr>
                                            <m:t>≥3</m:t>
                                          </m:r>
                                        </m:e>
                                      </m:mr>
                                    </m:m>
                                  </m:e>
                                </m:d>
                              </m:oMath>
                            </m:oMathPara>
                          </a14:m>
                          <a:endParaRPr lang="es-ES" dirty="0"/>
                        </a:p>
                      </a:txBody>
                      <a:tcPr/>
                    </a:tc>
                    <a:extLst>
                      <a:ext uri="{0D108BD9-81ED-4DB2-BD59-A6C34878D82A}">
                        <a16:rowId xmlns:a16="http://schemas.microsoft.com/office/drawing/2014/main" val="2848876717"/>
                      </a:ext>
                    </a:extLst>
                  </a:tr>
                </a:tbl>
              </a:graphicData>
            </a:graphic>
          </p:graphicFrame>
        </mc:Choice>
        <mc:Fallback xmlns="">
          <p:graphicFrame>
            <p:nvGraphicFramePr>
              <p:cNvPr id="10" name="Tabla 9"/>
              <p:cNvGraphicFramePr>
                <a:graphicFrameLocks noGrp="1"/>
              </p:cNvGraphicFramePr>
              <p:nvPr>
                <p:extLst>
                  <p:ext uri="{D42A27DB-BD31-4B8C-83A1-F6EECF244321}">
                    <p14:modId xmlns:p14="http://schemas.microsoft.com/office/powerpoint/2010/main" val="3706160142"/>
                  </p:ext>
                </p:extLst>
              </p:nvPr>
            </p:nvGraphicFramePr>
            <p:xfrm>
              <a:off x="4278940" y="4331545"/>
              <a:ext cx="3963588" cy="2303018"/>
            </p:xfrm>
            <a:graphic>
              <a:graphicData uri="http://schemas.openxmlformats.org/drawingml/2006/table">
                <a:tbl>
                  <a:tblPr firstRow="1" bandRow="1">
                    <a:tableStyleId>{5C22544A-7EE6-4342-B048-85BDC9FD1C3A}</a:tableStyleId>
                  </a:tblPr>
                  <a:tblGrid>
                    <a:gridCol w="3963588">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954532">
                    <a:tc>
                      <a:txBody>
                        <a:bodyPr/>
                        <a:lstStyle/>
                        <a:p>
                          <a:endParaRPr lang="es-ES"/>
                        </a:p>
                      </a:txBody>
                      <a:tcPr>
                        <a:blipFill>
                          <a:blip r:embed="rId6"/>
                          <a:stretch>
                            <a:fillRect l="-153" t="-42038" r="-613" b="-103822"/>
                          </a:stretch>
                        </a:blipFill>
                      </a:tcPr>
                    </a:tc>
                    <a:extLst>
                      <a:ext uri="{0D108BD9-81ED-4DB2-BD59-A6C34878D82A}">
                        <a16:rowId xmlns:a16="http://schemas.microsoft.com/office/drawing/2014/main" val="2708318785"/>
                      </a:ext>
                    </a:extLst>
                  </a:tr>
                  <a:tr h="977646">
                    <a:tc>
                      <a:txBody>
                        <a:bodyPr/>
                        <a:lstStyle/>
                        <a:p>
                          <a:endParaRPr lang="es-ES"/>
                        </a:p>
                      </a:txBody>
                      <a:tcPr>
                        <a:blipFill>
                          <a:blip r:embed="rId6"/>
                          <a:stretch>
                            <a:fillRect l="-153" t="-138509" r="-613" b="-1242"/>
                          </a:stretch>
                        </a:blipFill>
                      </a:tcPr>
                    </a:tc>
                    <a:extLst>
                      <a:ext uri="{0D108BD9-81ED-4DB2-BD59-A6C34878D82A}">
                        <a16:rowId xmlns:a16="http://schemas.microsoft.com/office/drawing/2014/main" val="2848876717"/>
                      </a:ext>
                    </a:extLst>
                  </a:tr>
                </a:tbl>
              </a:graphicData>
            </a:graphic>
          </p:graphicFrame>
        </mc:Fallback>
      </mc:AlternateContent>
    </p:spTree>
    <p:extLst>
      <p:ext uri="{BB962C8B-B14F-4D97-AF65-F5344CB8AC3E}">
        <p14:creationId xmlns:p14="http://schemas.microsoft.com/office/powerpoint/2010/main" val="24353033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322217" y="210699"/>
                <a:ext cx="7907383" cy="3525278"/>
              </a:xfrm>
              <a:solidFill>
                <a:schemeClr val="tx1">
                  <a:lumMod val="95000"/>
                </a:schemeClr>
              </a:solidFill>
            </p:spPr>
            <p:txBody>
              <a:bodyPr>
                <a:normAutofit/>
              </a:bodyPr>
              <a:lstStyle/>
              <a:p>
                <a:pPr algn="just"/>
                <a:r>
                  <a:rPr lang="es-ES" sz="2600" dirty="0" smtClean="0">
                    <a:solidFill>
                      <a:schemeClr val="bg1"/>
                    </a:solidFill>
                  </a:rPr>
                  <a:t>Ejercicios:</a:t>
                </a:r>
              </a:p>
              <a:p>
                <a:pPr marL="514350" indent="-514350" algn="just">
                  <a:buAutoNum type="arabicPeriod"/>
                </a:pPr>
                <a:r>
                  <a:rPr lang="es-ES" sz="2600" dirty="0" err="1" smtClean="0">
                    <a:solidFill>
                      <a:schemeClr val="bg1"/>
                    </a:solidFill>
                  </a:rPr>
                  <a:t>Anne</a:t>
                </a:r>
                <a:r>
                  <a:rPr lang="es-ES" sz="2600" dirty="0" smtClean="0">
                    <a:solidFill>
                      <a:schemeClr val="bg1"/>
                    </a:solidFill>
                  </a:rPr>
                  <a:t> va a viajar desde Sevilla a Zaragoza, y quiere hacer una parada en el punto medio. ¿Dónde parará? ¿Sabrías decir qué distancia recorrerá desde Sevilla al punto medio?</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𝑚</m:t>
                      </m:r>
                      <m:r>
                        <a:rPr lang="es-ES" sz="2000" i="1">
                          <a:solidFill>
                            <a:srgbClr val="0070C0"/>
                          </a:solidFill>
                          <a:latin typeface="Cambria Math" panose="02040503050406030204" pitchFamily="18" charset="0"/>
                        </a:rPr>
                        <m:t>=</m:t>
                      </m:r>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𝑆</m:t>
                          </m:r>
                          <m:r>
                            <a:rPr lang="es-ES" sz="2000" i="1">
                              <a:solidFill>
                                <a:srgbClr val="0070C0"/>
                              </a:solidFill>
                              <a:latin typeface="Cambria Math" panose="02040503050406030204" pitchFamily="18" charset="0"/>
                            </a:rPr>
                            <m:t>+</m:t>
                          </m:r>
                          <m:r>
                            <a:rPr lang="es-ES" sz="2000" i="1">
                              <a:solidFill>
                                <a:srgbClr val="0070C0"/>
                              </a:solidFill>
                              <a:latin typeface="Cambria Math" panose="02040503050406030204" pitchFamily="18" charset="0"/>
                            </a:rPr>
                            <m:t>𝑍</m:t>
                          </m:r>
                        </m:num>
                        <m:den>
                          <m:r>
                            <a:rPr lang="es-ES" sz="2000" i="1">
                              <a:solidFill>
                                <a:srgbClr val="0070C0"/>
                              </a:solidFill>
                              <a:latin typeface="Cambria Math" panose="02040503050406030204" pitchFamily="18" charset="0"/>
                            </a:rPr>
                            <m:t>2</m:t>
                          </m:r>
                        </m:den>
                      </m:f>
                      <m:r>
                        <a:rPr lang="es-ES" sz="2000" i="1">
                          <a:solidFill>
                            <a:srgbClr val="0070C0"/>
                          </a:solidFill>
                          <a:latin typeface="Cambria Math" panose="02040503050406030204" pitchFamily="18" charset="0"/>
                        </a:rPr>
                        <m:t>=</m:t>
                      </m:r>
                      <m:f>
                        <m:fPr>
                          <m:ctrlPr>
                            <a:rPr lang="es-ES" sz="2000" i="1">
                              <a:solidFill>
                                <a:srgbClr val="0070C0"/>
                              </a:solidFill>
                              <a:latin typeface="Cambria Math" panose="02040503050406030204" pitchFamily="18" charset="0"/>
                            </a:rPr>
                          </m:ctrlPr>
                        </m:fPr>
                        <m:num>
                          <m:d>
                            <m:dPr>
                              <m:ctrlPr>
                                <a:rPr lang="es-ES" sz="2000" i="1">
                                  <a:solidFill>
                                    <a:srgbClr val="0070C0"/>
                                  </a:solidFill>
                                  <a:latin typeface="Cambria Math" panose="02040503050406030204" pitchFamily="18" charset="0"/>
                                </a:rPr>
                              </m:ctrlPr>
                            </m:dPr>
                            <m:e>
                              <m:r>
                                <a:rPr lang="es-ES" sz="2000" i="1">
                                  <a:solidFill>
                                    <a:srgbClr val="0070C0"/>
                                  </a:solidFill>
                                  <a:latin typeface="Cambria Math" panose="02040503050406030204" pitchFamily="18" charset="0"/>
                                </a:rPr>
                                <m:t>−200,−328</m:t>
                              </m:r>
                            </m:e>
                          </m:d>
                          <m:r>
                            <a:rPr lang="es-ES" sz="2000" i="1">
                              <a:solidFill>
                                <a:srgbClr val="0070C0"/>
                              </a:solidFill>
                              <a:latin typeface="Cambria Math" panose="02040503050406030204" pitchFamily="18" charset="0"/>
                            </a:rPr>
                            <m:t>+</m:t>
                          </m:r>
                          <m:d>
                            <m:dPr>
                              <m:ctrlPr>
                                <a:rPr lang="es-ES" sz="2000" i="1">
                                  <a:solidFill>
                                    <a:srgbClr val="0070C0"/>
                                  </a:solidFill>
                                  <a:latin typeface="Cambria Math" panose="02040503050406030204" pitchFamily="18" charset="0"/>
                                </a:rPr>
                              </m:ctrlPr>
                            </m:dPr>
                            <m:e>
                              <m:r>
                                <a:rPr lang="es-ES" sz="2000" i="1">
                                  <a:solidFill>
                                    <a:srgbClr val="0070C0"/>
                                  </a:solidFill>
                                  <a:latin typeface="Cambria Math" panose="02040503050406030204" pitchFamily="18" charset="0"/>
                                </a:rPr>
                                <m:t>210,170</m:t>
                              </m:r>
                            </m:e>
                          </m:d>
                        </m:num>
                        <m:den>
                          <m:r>
                            <a:rPr lang="es-ES" sz="2000" i="1">
                              <a:solidFill>
                                <a:srgbClr val="0070C0"/>
                              </a:solidFill>
                              <a:latin typeface="Cambria Math" panose="02040503050406030204" pitchFamily="18" charset="0"/>
                            </a:rPr>
                            <m:t>2</m:t>
                          </m:r>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10,−158</m:t>
                              </m:r>
                            </m:e>
                          </m:d>
                        </m:num>
                        <m:den>
                          <m:r>
                            <a:rPr lang="es-ES" sz="2000" b="0" i="1" smtClean="0">
                              <a:solidFill>
                                <a:srgbClr val="0070C0"/>
                              </a:solidFill>
                              <a:latin typeface="Cambria Math" panose="02040503050406030204" pitchFamily="18" charset="0"/>
                            </a:rPr>
                            <m:t>2</m:t>
                          </m:r>
                        </m:den>
                      </m:f>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5,−79</m:t>
                          </m:r>
                        </m:e>
                      </m:d>
                    </m:oMath>
                  </m:oMathPara>
                </a14:m>
                <a:endParaRPr lang="es-ES" sz="2000" dirty="0" smtClean="0">
                  <a:solidFill>
                    <a:srgbClr val="0070C0"/>
                  </a:solidFill>
                </a:endParaRPr>
              </a:p>
              <a:p>
                <a:pPr marL="0" indent="0" algn="just">
                  <a:buNone/>
                </a:pPr>
                <a:endParaRPr lang="es-ES" sz="20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322217" y="210699"/>
                <a:ext cx="7907383" cy="3525278"/>
              </a:xfrm>
              <a:blipFill rotWithShape="0">
                <a:blip r:embed="rId3"/>
                <a:stretch>
                  <a:fillRect l="-1850" t="-2595" r="-1388"/>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690601483"/>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
        <p:nvSpPr>
          <p:cNvPr id="3" name="CuadroTexto 2"/>
          <p:cNvSpPr txBox="1"/>
          <p:nvPr/>
        </p:nvSpPr>
        <p:spPr>
          <a:xfrm>
            <a:off x="2612571" y="2955993"/>
            <a:ext cx="65" cy="553998"/>
          </a:xfrm>
          <a:prstGeom prst="rect">
            <a:avLst/>
          </a:prstGeom>
          <a:noFill/>
        </p:spPr>
        <p:txBody>
          <a:bodyPr wrap="none" lIns="0" tIns="0" rIns="0" bIns="0" rtlCol="0">
            <a:spAutoFit/>
          </a:bodyPr>
          <a:lstStyle/>
          <a:p>
            <a:endParaRPr lang="es-ES" dirty="0" smtClean="0">
              <a:solidFill>
                <a:schemeClr val="bg1"/>
              </a:solidFill>
            </a:endParaRPr>
          </a:p>
          <a:p>
            <a:endParaRPr lang="es-ES" dirty="0">
              <a:solidFill>
                <a:schemeClr val="bg1"/>
              </a:solidFill>
            </a:endParaRPr>
          </a:p>
        </p:txBody>
      </p:sp>
      <mc:AlternateContent xmlns:mc="http://schemas.openxmlformats.org/markup-compatibility/2006" xmlns:a14="http://schemas.microsoft.com/office/drawing/2010/main">
        <mc:Choice Requires="a14">
          <p:sp>
            <p:nvSpPr>
              <p:cNvPr id="9" name="Marcador de contenido 2"/>
              <p:cNvSpPr txBox="1">
                <a:spLocks/>
              </p:cNvSpPr>
              <p:nvPr/>
            </p:nvSpPr>
            <p:spPr>
              <a:xfrm>
                <a:off x="322217" y="3735977"/>
                <a:ext cx="7907383" cy="2538548"/>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000" dirty="0" smtClean="0">
                    <a:solidFill>
                      <a:srgbClr val="0070C0"/>
                    </a:solidFill>
                  </a:rPr>
                  <a:t>Distancia recorrida:</a:t>
                </a: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𝑆𝑚</m:t>
                          </m:r>
                        </m:e>
                      </m:acc>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5−</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−200</m:t>
                              </m:r>
                            </m:e>
                          </m:d>
                          <m:r>
                            <a:rPr lang="es-ES" sz="2000" b="0" i="1" dirty="0" smtClean="0">
                              <a:solidFill>
                                <a:srgbClr val="0070C0"/>
                              </a:solidFill>
                              <a:latin typeface="Cambria Math" panose="02040503050406030204" pitchFamily="18" charset="0"/>
                            </a:rPr>
                            <m:t>,−79−</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−328</m:t>
                              </m:r>
                            </m:e>
                          </m:d>
                        </m:e>
                      </m:d>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205,249</m:t>
                          </m:r>
                        </m:e>
                      </m:d>
                    </m:oMath>
                  </m:oMathPara>
                </a14:m>
                <a:endParaRPr lang="es-ES" sz="2000" dirty="0" smtClean="0">
                  <a:solidFill>
                    <a:srgbClr val="0070C0"/>
                  </a:solidFill>
                </a:endParaRPr>
              </a:p>
              <a:p>
                <a:pPr marL="0" indent="0" algn="just">
                  <a:buNone/>
                </a:pPr>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000" b="0" i="1" smtClean="0">
                              <a:solidFill>
                                <a:srgbClr val="0070C0"/>
                              </a:solidFill>
                              <a:latin typeface="Cambria Math" panose="02040503050406030204" pitchFamily="18" charset="0"/>
                            </a:rPr>
                          </m:ctrlPr>
                        </m:dPr>
                        <m:e>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𝑆𝑚</m:t>
                              </m:r>
                            </m:e>
                          </m:acc>
                        </m:e>
                      </m:d>
                      <m:r>
                        <a:rPr lang="es-ES" sz="2000" b="0" i="1" smtClean="0">
                          <a:solidFill>
                            <a:srgbClr val="0070C0"/>
                          </a:solidFill>
                          <a:latin typeface="Cambria Math" panose="02040503050406030204" pitchFamily="18" charset="0"/>
                        </a:rPr>
                        <m:t>=</m:t>
                      </m:r>
                      <m:rad>
                        <m:radPr>
                          <m:degHide m:val="on"/>
                          <m:ctrlPr>
                            <a:rPr lang="es-ES" sz="2000" b="0" i="1" smtClean="0">
                              <a:solidFill>
                                <a:srgbClr val="0070C0"/>
                              </a:solidFill>
                              <a:latin typeface="Cambria Math" panose="02040503050406030204" pitchFamily="18" charset="0"/>
                            </a:rPr>
                          </m:ctrlPr>
                        </m:radPr>
                        <m:deg/>
                        <m:e>
                          <m:sSup>
                            <m:sSupPr>
                              <m:ctrlPr>
                                <a:rPr lang="es-ES" sz="2000" b="0" i="1" smtClean="0">
                                  <a:solidFill>
                                    <a:srgbClr val="0070C0"/>
                                  </a:solidFill>
                                  <a:latin typeface="Cambria Math" panose="02040503050406030204" pitchFamily="18" charset="0"/>
                                </a:rPr>
                              </m:ctrlPr>
                            </m:sSupPr>
                            <m:e>
                              <m:r>
                                <a:rPr lang="es-ES" sz="2000" b="0" i="1" smtClean="0">
                                  <a:solidFill>
                                    <a:srgbClr val="0070C0"/>
                                  </a:solidFill>
                                  <a:latin typeface="Cambria Math" panose="02040503050406030204" pitchFamily="18" charset="0"/>
                                </a:rPr>
                                <m:t>205</m:t>
                              </m:r>
                            </m:e>
                            <m:sup>
                              <m:r>
                                <a:rPr lang="es-ES" sz="2000" b="0" i="1" smtClean="0">
                                  <a:solidFill>
                                    <a:srgbClr val="0070C0"/>
                                  </a:solidFill>
                                  <a:latin typeface="Cambria Math" panose="02040503050406030204" pitchFamily="18" charset="0"/>
                                </a:rPr>
                                <m:t>2</m:t>
                              </m:r>
                            </m:sup>
                          </m:sSup>
                          <m:r>
                            <a:rPr lang="es-ES" sz="2000" b="0" i="1" smtClean="0">
                              <a:solidFill>
                                <a:srgbClr val="0070C0"/>
                              </a:solidFill>
                              <a:latin typeface="Cambria Math" panose="02040503050406030204" pitchFamily="18" charset="0"/>
                            </a:rPr>
                            <m:t>+</m:t>
                          </m:r>
                          <m:sSup>
                            <m:sSupPr>
                              <m:ctrlPr>
                                <a:rPr lang="es-ES" sz="2000" b="0" i="1" smtClean="0">
                                  <a:solidFill>
                                    <a:srgbClr val="0070C0"/>
                                  </a:solidFill>
                                  <a:latin typeface="Cambria Math" panose="02040503050406030204" pitchFamily="18" charset="0"/>
                                </a:rPr>
                              </m:ctrlPr>
                            </m:sSupPr>
                            <m:e>
                              <m:r>
                                <a:rPr lang="es-ES" sz="2000" b="0" i="1" smtClean="0">
                                  <a:solidFill>
                                    <a:srgbClr val="0070C0"/>
                                  </a:solidFill>
                                  <a:latin typeface="Cambria Math" panose="02040503050406030204" pitchFamily="18" charset="0"/>
                                </a:rPr>
                                <m:t>249</m:t>
                              </m:r>
                            </m:e>
                            <m:sup>
                              <m:r>
                                <a:rPr lang="es-ES" sz="2000" b="0" i="1" smtClean="0">
                                  <a:solidFill>
                                    <a:srgbClr val="0070C0"/>
                                  </a:solidFill>
                                  <a:latin typeface="Cambria Math" panose="02040503050406030204" pitchFamily="18" charset="0"/>
                                </a:rPr>
                                <m:t>2</m:t>
                              </m:r>
                            </m:sup>
                          </m:sSup>
                        </m:e>
                      </m:rad>
                      <m:r>
                        <a:rPr lang="es-ES" sz="2000" b="0" i="1" smtClean="0">
                          <a:solidFill>
                            <a:srgbClr val="0070C0"/>
                          </a:solidFill>
                          <a:latin typeface="Cambria Math" panose="02040503050406030204" pitchFamily="18" charset="0"/>
                        </a:rPr>
                        <m:t>=322,53 </m:t>
                      </m:r>
                      <m:r>
                        <a:rPr lang="es-ES" sz="2000" b="0" i="1" smtClean="0">
                          <a:solidFill>
                            <a:srgbClr val="0070C0"/>
                          </a:solidFill>
                          <a:latin typeface="Cambria Math" panose="02040503050406030204" pitchFamily="18" charset="0"/>
                        </a:rPr>
                        <m:t>𝑘𝑚</m:t>
                      </m:r>
                    </m:oMath>
                  </m:oMathPara>
                </a14:m>
                <a:endParaRPr lang="es-ES" sz="2000" dirty="0" smtClean="0">
                  <a:solidFill>
                    <a:schemeClr val="bg1"/>
                  </a:solidFill>
                </a:endParaRPr>
              </a:p>
            </p:txBody>
          </p:sp>
        </mc:Choice>
        <mc:Fallback xmlns="">
          <p:sp>
            <p:nvSpPr>
              <p:cNvPr id="9" name="Marcador de contenido 2"/>
              <p:cNvSpPr txBox="1">
                <a:spLocks noRot="1" noChangeAspect="1" noMove="1" noResize="1" noEditPoints="1" noAdjustHandles="1" noChangeArrowheads="1" noChangeShapeType="1" noTextEdit="1"/>
              </p:cNvSpPr>
              <p:nvPr/>
            </p:nvSpPr>
            <p:spPr>
              <a:xfrm>
                <a:off x="322217" y="3735977"/>
                <a:ext cx="7907383" cy="2538548"/>
              </a:xfrm>
              <a:prstGeom prst="rect">
                <a:avLst/>
              </a:prstGeom>
              <a:blipFill rotWithShape="0">
                <a:blip r:embed="rId4"/>
                <a:stretch>
                  <a:fillRect l="-848"/>
                </a:stretch>
              </a:blipFill>
            </p:spPr>
            <p:txBody>
              <a:bodyPr/>
              <a:lstStyle/>
              <a:p>
                <a:r>
                  <a:rPr lang="es-ES">
                    <a:noFill/>
                  </a:rPr>
                  <a:t> </a:t>
                </a:r>
              </a:p>
            </p:txBody>
          </p:sp>
        </mc:Fallback>
      </mc:AlternateContent>
    </p:spTree>
    <p:extLst>
      <p:ext uri="{BB962C8B-B14F-4D97-AF65-F5344CB8AC3E}">
        <p14:creationId xmlns:p14="http://schemas.microsoft.com/office/powerpoint/2010/main" val="30383263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322217" y="210699"/>
                <a:ext cx="7907383" cy="3533987"/>
              </a:xfrm>
              <a:solidFill>
                <a:schemeClr val="tx1">
                  <a:lumMod val="95000"/>
                </a:schemeClr>
              </a:solidFill>
            </p:spPr>
            <p:txBody>
              <a:bodyPr>
                <a:normAutofit/>
              </a:bodyPr>
              <a:lstStyle/>
              <a:p>
                <a:pPr marL="514350" indent="-514350" algn="just">
                  <a:buFont typeface="+mj-lt"/>
                  <a:buAutoNum type="arabicPeriod" startAt="2"/>
                </a:pPr>
                <a:r>
                  <a:rPr lang="es-ES" sz="2000" dirty="0" smtClean="0">
                    <a:solidFill>
                      <a:schemeClr val="bg1"/>
                    </a:solidFill>
                  </a:rPr>
                  <a:t>Calcula la ecuación vectorial de la recta que une Sevilla y Zaragoza.</a:t>
                </a:r>
              </a:p>
              <a:p>
                <a:pPr marL="0" indent="0" algn="just">
                  <a:buNone/>
                </a:pPr>
                <a:r>
                  <a:rPr lang="es-ES" sz="2000" dirty="0">
                    <a:solidFill>
                      <a:schemeClr val="bg1"/>
                    </a:solidFill>
                  </a:rPr>
                  <a:t>	</a:t>
                </a:r>
                <a:r>
                  <a:rPr lang="es-ES" sz="2000" dirty="0" smtClean="0">
                    <a:solidFill>
                      <a:schemeClr val="bg1"/>
                    </a:solidFill>
                  </a:rPr>
                  <a:t>Si Madrid está en las 	coordenadas M (0,0), 	¿pasaremos por Madrid 	yendo desde Sevilla a 	Zaragoza?</a:t>
                </a:r>
              </a:p>
              <a:p>
                <a:pPr marL="0" indent="0" algn="just">
                  <a:buNone/>
                </a:pPr>
                <a:r>
                  <a:rPr lang="es-ES" sz="2000" dirty="0" smtClean="0">
                    <a:solidFill>
                      <a:srgbClr val="0070C0"/>
                    </a:solidFill>
                  </a:rPr>
                  <a:t>Podemos hacer dos rectas: usando S como punto de partida, o Z. El vector es el mismo (aunque daría igual el vector </a:t>
                </a:r>
                <a14:m>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𝑆𝑍</m:t>
                        </m:r>
                      </m:e>
                    </m:acc>
                  </m:oMath>
                </a14:m>
                <a:r>
                  <a:rPr lang="es-ES" sz="2000" dirty="0" smtClean="0">
                    <a:solidFill>
                      <a:srgbClr val="0070C0"/>
                    </a:solidFill>
                  </a:rPr>
                  <a:t> que el vector </a:t>
                </a:r>
                <a14:m>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𝑍𝑆</m:t>
                        </m:r>
                      </m:e>
                    </m:acc>
                  </m:oMath>
                </a14:m>
                <a:r>
                  <a:rPr lang="es-ES" sz="2000" dirty="0" smtClean="0">
                    <a:solidFill>
                      <a:srgbClr val="0070C0"/>
                    </a:solidFill>
                  </a:rPr>
                  <a:t>:</a:t>
                </a: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i="1">
                              <a:solidFill>
                                <a:srgbClr val="0070C0"/>
                              </a:solidFill>
                              <a:latin typeface="Cambria Math" panose="02040503050406030204" pitchFamily="18" charset="0"/>
                            </a:rPr>
                          </m:ctrlPr>
                        </m:accPr>
                        <m:e>
                          <m:r>
                            <a:rPr lang="es-ES" sz="2000" i="1">
                              <a:solidFill>
                                <a:srgbClr val="0070C0"/>
                              </a:solidFill>
                              <a:latin typeface="Cambria Math" panose="02040503050406030204" pitchFamily="18" charset="0"/>
                            </a:rPr>
                            <m:t>𝑆</m:t>
                          </m:r>
                          <m:r>
                            <a:rPr lang="es-ES" sz="2000" b="0" i="1" smtClean="0">
                              <a:solidFill>
                                <a:srgbClr val="0070C0"/>
                              </a:solidFill>
                              <a:latin typeface="Cambria Math" panose="02040503050406030204" pitchFamily="18" charset="0"/>
                            </a:rPr>
                            <m:t>𝑍</m:t>
                          </m:r>
                        </m:e>
                      </m:acc>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210</m:t>
                          </m:r>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i="1" dirty="0">
                                  <a:solidFill>
                                    <a:srgbClr val="0070C0"/>
                                  </a:solidFill>
                                  <a:latin typeface="Cambria Math" panose="02040503050406030204" pitchFamily="18" charset="0"/>
                                </a:rPr>
                                <m:t>−200</m:t>
                              </m:r>
                            </m:e>
                          </m:d>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170</m:t>
                          </m:r>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i="1" dirty="0">
                                  <a:solidFill>
                                    <a:srgbClr val="0070C0"/>
                                  </a:solidFill>
                                  <a:latin typeface="Cambria Math" panose="02040503050406030204" pitchFamily="18" charset="0"/>
                                </a:rPr>
                                <m:t>−328</m:t>
                              </m:r>
                            </m:e>
                          </m:d>
                        </m:e>
                      </m:d>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410</m:t>
                          </m:r>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498</m:t>
                          </m:r>
                        </m:e>
                      </m:d>
                    </m:oMath>
                  </m:oMathPara>
                </a14:m>
                <a:endParaRPr lang="es-ES" sz="2000" dirty="0" smtClean="0">
                  <a:solidFill>
                    <a:srgbClr val="0070C0"/>
                  </a:solidFill>
                </a:endParaRPr>
              </a:p>
              <a:p>
                <a:pPr marL="0" indent="0" algn="just">
                  <a:buNone/>
                </a:pPr>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𝑦</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−200,−328</m:t>
                          </m:r>
                        </m:e>
                      </m:d>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𝜆</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410,498</m:t>
                          </m:r>
                        </m:e>
                      </m:d>
                    </m:oMath>
                  </m:oMathPara>
                </a14:m>
                <a:endParaRPr lang="es-ES" sz="2000" dirty="0" smtClean="0">
                  <a:solidFill>
                    <a:srgbClr val="0070C0"/>
                  </a:solidFill>
                </a:endParaRPr>
              </a:p>
              <a:p>
                <a:pPr marL="0" indent="0" algn="just">
                  <a:buNone/>
                </a:pPr>
                <a:endParaRPr lang="es-ES" sz="26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322217" y="210699"/>
                <a:ext cx="7907383" cy="3533987"/>
              </a:xfrm>
              <a:blipFill rotWithShape="0">
                <a:blip r:embed="rId3"/>
                <a:stretch>
                  <a:fillRect l="-1079" t="-1382" r="-771"/>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690601483"/>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
        <p:nvSpPr>
          <p:cNvPr id="3" name="CuadroTexto 2"/>
          <p:cNvSpPr txBox="1"/>
          <p:nvPr/>
        </p:nvSpPr>
        <p:spPr>
          <a:xfrm>
            <a:off x="2612571" y="2955993"/>
            <a:ext cx="65" cy="553998"/>
          </a:xfrm>
          <a:prstGeom prst="rect">
            <a:avLst/>
          </a:prstGeom>
          <a:noFill/>
        </p:spPr>
        <p:txBody>
          <a:bodyPr wrap="none" lIns="0" tIns="0" rIns="0" bIns="0" rtlCol="0">
            <a:spAutoFit/>
          </a:bodyPr>
          <a:lstStyle/>
          <a:p>
            <a:endParaRPr lang="es-ES" dirty="0" smtClean="0">
              <a:solidFill>
                <a:schemeClr val="bg1"/>
              </a:solidFill>
            </a:endParaRPr>
          </a:p>
          <a:p>
            <a:endParaRPr lang="es-ES" dirty="0">
              <a:solidFill>
                <a:schemeClr val="bg1"/>
              </a:solidFill>
            </a:endParaRPr>
          </a:p>
        </p:txBody>
      </p:sp>
      <mc:AlternateContent xmlns:mc="http://schemas.openxmlformats.org/markup-compatibility/2006" xmlns:a14="http://schemas.microsoft.com/office/drawing/2010/main">
        <mc:Choice Requires="a14">
          <p:sp>
            <p:nvSpPr>
              <p:cNvPr id="5" name="Marcador de contenido 2"/>
              <p:cNvSpPr txBox="1">
                <a:spLocks/>
              </p:cNvSpPr>
              <p:nvPr/>
            </p:nvSpPr>
            <p:spPr>
              <a:xfrm>
                <a:off x="322217" y="3840480"/>
                <a:ext cx="7907383" cy="2926499"/>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000" dirty="0" smtClean="0">
                    <a:solidFill>
                      <a:schemeClr val="bg1"/>
                    </a:solidFill>
                  </a:rPr>
                  <a:t>Comprobamos que Sevilla y </a:t>
                </a:r>
                <a:r>
                  <a:rPr lang="es-ES" sz="2000" b="1" u="sng" dirty="0" smtClean="0">
                    <a:solidFill>
                      <a:schemeClr val="bg1"/>
                    </a:solidFill>
                  </a:rPr>
                  <a:t>Zaragoza</a:t>
                </a:r>
                <a:r>
                  <a:rPr lang="es-ES" sz="2000" dirty="0" smtClean="0">
                    <a:solidFill>
                      <a:schemeClr val="bg1"/>
                    </a:solidFill>
                  </a:rPr>
                  <a:t> están en esta recta:</a:t>
                </a:r>
              </a:p>
              <a:p>
                <a:pPr marL="0" indent="0" algn="just">
                  <a:buNone/>
                </a:pPr>
                <a14:m>
                  <m:oMathPara xmlns:m="http://schemas.openxmlformats.org/officeDocument/2006/math">
                    <m:oMathParaPr>
                      <m:jc m:val="centerGroup"/>
                    </m:oMathParaPr>
                    <m:oMath xmlns:m="http://schemas.openxmlformats.org/officeDocument/2006/math">
                      <m:d>
                        <m:dPr>
                          <m:ctrlPr>
                            <a:rPr lang="es-ES" sz="200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210</m:t>
                          </m:r>
                          <m:r>
                            <a:rPr lang="es-ES" sz="2000" i="1">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170</m:t>
                          </m:r>
                        </m:e>
                      </m:d>
                      <m:r>
                        <a:rPr lang="es-ES" sz="2000" i="1">
                          <a:solidFill>
                            <a:srgbClr val="0070C0"/>
                          </a:solidFill>
                          <a:latin typeface="Cambria Math" panose="02040503050406030204" pitchFamily="18" charset="0"/>
                        </a:rPr>
                        <m:t>=</m:t>
                      </m:r>
                      <m:d>
                        <m:dPr>
                          <m:ctrlPr>
                            <a:rPr lang="es-ES" sz="2000" i="1">
                              <a:solidFill>
                                <a:srgbClr val="0070C0"/>
                              </a:solidFill>
                              <a:latin typeface="Cambria Math" panose="02040503050406030204" pitchFamily="18" charset="0"/>
                            </a:rPr>
                          </m:ctrlPr>
                        </m:dPr>
                        <m:e>
                          <m:r>
                            <a:rPr lang="es-ES" sz="2000" i="1">
                              <a:solidFill>
                                <a:srgbClr val="0070C0"/>
                              </a:solidFill>
                              <a:latin typeface="Cambria Math" panose="02040503050406030204" pitchFamily="18" charset="0"/>
                            </a:rPr>
                            <m:t>−200,−328</m:t>
                          </m:r>
                        </m:e>
                      </m:d>
                      <m:r>
                        <a:rPr lang="es-ES" sz="2000" i="1">
                          <a:solidFill>
                            <a:srgbClr val="0070C0"/>
                          </a:solidFill>
                          <a:latin typeface="Cambria Math" panose="02040503050406030204" pitchFamily="18" charset="0"/>
                        </a:rPr>
                        <m:t>+</m:t>
                      </m:r>
                      <m:r>
                        <a:rPr lang="es-ES" sz="2000" i="1">
                          <a:solidFill>
                            <a:srgbClr val="0070C0"/>
                          </a:solidFill>
                          <a:latin typeface="Cambria Math" panose="02040503050406030204" pitchFamily="18" charset="0"/>
                        </a:rPr>
                        <m:t>𝜆</m:t>
                      </m:r>
                      <m:d>
                        <m:dPr>
                          <m:ctrlPr>
                            <a:rPr lang="es-ES" sz="2000" i="1">
                              <a:solidFill>
                                <a:srgbClr val="0070C0"/>
                              </a:solidFill>
                              <a:latin typeface="Cambria Math" panose="02040503050406030204" pitchFamily="18" charset="0"/>
                            </a:rPr>
                          </m:ctrlPr>
                        </m:dPr>
                        <m:e>
                          <m:r>
                            <a:rPr lang="es-ES" sz="2000" i="1">
                              <a:solidFill>
                                <a:srgbClr val="0070C0"/>
                              </a:solidFill>
                              <a:latin typeface="Cambria Math" panose="02040503050406030204" pitchFamily="18" charset="0"/>
                            </a:rPr>
                            <m:t>410,498</m:t>
                          </m:r>
                        </m:e>
                      </m:d>
                      <m:r>
                        <a:rPr lang="es-ES" sz="2000" b="0" i="1" smtClean="0">
                          <a:solidFill>
                            <a:srgbClr val="0070C0"/>
                          </a:solidFill>
                          <a:latin typeface="Cambria Math" panose="02040503050406030204" pitchFamily="18" charset="0"/>
                        </a:rPr>
                        <m:t>⇒</m:t>
                      </m:r>
                      <m:d>
                        <m:dPr>
                          <m:begChr m:val="{"/>
                          <m:endChr m:val=""/>
                          <m:ctrlPr>
                            <a:rPr lang="es-ES" sz="2000" b="0" i="1" smtClean="0">
                              <a:solidFill>
                                <a:srgbClr val="0070C0"/>
                              </a:solidFill>
                              <a:latin typeface="Cambria Math" panose="02040503050406030204" pitchFamily="18" charset="0"/>
                            </a:rPr>
                          </m:ctrlPr>
                        </m:dPr>
                        <m:e>
                          <m:m>
                            <m:mPr>
                              <m:mcs>
                                <m:mc>
                                  <m:mcPr>
                                    <m:count m:val="1"/>
                                    <m:mcJc m:val="center"/>
                                  </m:mcPr>
                                </m:mc>
                              </m:mcs>
                              <m:ctrlPr>
                                <a:rPr lang="es-ES" sz="2000" b="0" i="1" smtClean="0">
                                  <a:solidFill>
                                    <a:srgbClr val="0070C0"/>
                                  </a:solidFill>
                                  <a:latin typeface="Cambria Math" panose="02040503050406030204" pitchFamily="18" charset="0"/>
                                </a:rPr>
                              </m:ctrlPr>
                            </m:mPr>
                            <m:mr>
                              <m:e>
                                <m:r>
                                  <m:rPr>
                                    <m:brk m:alnAt="7"/>
                                  </m:rPr>
                                  <a:rPr lang="es-ES" sz="2000" b="0" i="1" smtClean="0">
                                    <a:solidFill>
                                      <a:srgbClr val="0070C0"/>
                                    </a:solidFill>
                                    <a:latin typeface="Cambria Math" panose="02040503050406030204" pitchFamily="18" charset="0"/>
                                  </a:rPr>
                                  <m:t>2</m:t>
                                </m:r>
                                <m:r>
                                  <a:rPr lang="es-ES" sz="2000" b="0" i="1" smtClean="0">
                                    <a:solidFill>
                                      <a:srgbClr val="0070C0"/>
                                    </a:solidFill>
                                    <a:latin typeface="Cambria Math" panose="02040503050406030204" pitchFamily="18" charset="0"/>
                                  </a:rPr>
                                  <m:t>10=−200+410</m:t>
                                </m:r>
                                <m:r>
                                  <a:rPr lang="es-ES" sz="2000" b="0" i="1" smtClean="0">
                                    <a:solidFill>
                                      <a:srgbClr val="0070C0"/>
                                    </a:solidFill>
                                    <a:latin typeface="Cambria Math" panose="02040503050406030204" pitchFamily="18" charset="0"/>
                                  </a:rPr>
                                  <m:t>𝜆</m:t>
                                </m:r>
                              </m:e>
                            </m:mr>
                            <m:mr>
                              <m:e>
                                <m:r>
                                  <a:rPr lang="es-ES" sz="2000" b="0" i="1" smtClean="0">
                                    <a:solidFill>
                                      <a:srgbClr val="0070C0"/>
                                    </a:solidFill>
                                    <a:latin typeface="Cambria Math" panose="02040503050406030204" pitchFamily="18" charset="0"/>
                                  </a:rPr>
                                  <m:t>170=−328+498</m:t>
                                </m:r>
                                <m:r>
                                  <a:rPr lang="es-ES" sz="2000" b="0" i="1" smtClean="0">
                                    <a:solidFill>
                                      <a:srgbClr val="0070C0"/>
                                    </a:solidFill>
                                    <a:latin typeface="Cambria Math" panose="02040503050406030204" pitchFamily="18" charset="0"/>
                                  </a:rPr>
                                  <m:t>𝜆</m:t>
                                </m:r>
                              </m:e>
                            </m:mr>
                          </m:m>
                        </m:e>
                      </m:d>
                    </m:oMath>
                  </m:oMathPara>
                </a14:m>
                <a:endParaRPr lang="es-ES" sz="2000" dirty="0" smtClean="0">
                  <a:solidFill>
                    <a:srgbClr val="0070C0"/>
                  </a:solidFill>
                </a:endParaRPr>
              </a:p>
              <a:p>
                <a:pPr marL="0" indent="0" algn="just">
                  <a:buNone/>
                </a:pPr>
                <a:r>
                  <a:rPr lang="es-ES" sz="2000" dirty="0" smtClean="0">
                    <a:solidFill>
                      <a:srgbClr val="0070C0"/>
                    </a:solidFill>
                  </a:rPr>
                  <a:t>Despejando </a:t>
                </a:r>
                <a14:m>
                  <m:oMath xmlns:m="http://schemas.openxmlformats.org/officeDocument/2006/math">
                    <m:r>
                      <a:rPr lang="es-ES" sz="2000" b="0" i="1" smtClean="0">
                        <a:solidFill>
                          <a:srgbClr val="0070C0"/>
                        </a:solidFill>
                        <a:latin typeface="Cambria Math" panose="02040503050406030204" pitchFamily="18" charset="0"/>
                      </a:rPr>
                      <m:t>𝜆</m:t>
                    </m:r>
                  </m:oMath>
                </a14:m>
                <a:r>
                  <a:rPr lang="es-ES" sz="2000" dirty="0" smtClean="0">
                    <a:solidFill>
                      <a:srgbClr val="0070C0"/>
                    </a:solidFill>
                  </a:rPr>
                  <a:t> en ambas, obtenemos el mismo resultado, </a:t>
                </a:r>
                <a14:m>
                  <m:oMath xmlns:m="http://schemas.openxmlformats.org/officeDocument/2006/math">
                    <m:r>
                      <a:rPr lang="es-ES" sz="2000" b="0" i="1" smtClean="0">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=1</m:t>
                    </m:r>
                  </m:oMath>
                </a14:m>
                <a:r>
                  <a:rPr lang="es-ES" sz="2000" dirty="0" smtClean="0">
                    <a:solidFill>
                      <a:srgbClr val="0070C0"/>
                    </a:solidFill>
                  </a:rPr>
                  <a:t>, lo que indica que el punto está en la recta (</a:t>
                </a:r>
                <a14:m>
                  <m:oMath xmlns:m="http://schemas.openxmlformats.org/officeDocument/2006/math">
                    <m:r>
                      <a:rPr lang="es-ES" sz="2000" b="0" i="1" smtClean="0">
                        <a:solidFill>
                          <a:srgbClr val="0070C0"/>
                        </a:solidFill>
                        <a:latin typeface="Cambria Math" panose="02040503050406030204" pitchFamily="18" charset="0"/>
                      </a:rPr>
                      <m:t>𝜆</m:t>
                    </m:r>
                  </m:oMath>
                </a14:m>
                <a:r>
                  <a:rPr lang="es-ES" sz="2000" dirty="0" smtClean="0">
                    <a:solidFill>
                      <a:srgbClr val="0070C0"/>
                    </a:solidFill>
                  </a:rPr>
                  <a:t>s distintos indicaría que no).</a:t>
                </a:r>
              </a:p>
            </p:txBody>
          </p:sp>
        </mc:Choice>
        <mc:Fallback xmlns="">
          <p:sp>
            <p:nvSpPr>
              <p:cNvPr id="5" name="Marcador de contenido 2"/>
              <p:cNvSpPr txBox="1">
                <a:spLocks noRot="1" noChangeAspect="1" noMove="1" noResize="1" noEditPoints="1" noAdjustHandles="1" noChangeArrowheads="1" noChangeShapeType="1" noTextEdit="1"/>
              </p:cNvSpPr>
              <p:nvPr/>
            </p:nvSpPr>
            <p:spPr>
              <a:xfrm>
                <a:off x="322217" y="3840480"/>
                <a:ext cx="7907383" cy="2926499"/>
              </a:xfrm>
              <a:prstGeom prst="rect">
                <a:avLst/>
              </a:prstGeom>
              <a:blipFill rotWithShape="0">
                <a:blip r:embed="rId4"/>
                <a:stretch>
                  <a:fillRect l="-848" r="-771"/>
                </a:stretch>
              </a:blipFill>
            </p:spPr>
            <p:txBody>
              <a:bodyPr/>
              <a:lstStyle/>
              <a:p>
                <a:r>
                  <a:rPr lang="es-ES">
                    <a:noFill/>
                  </a:rPr>
                  <a:t> </a:t>
                </a:r>
              </a:p>
            </p:txBody>
          </p:sp>
        </mc:Fallback>
      </mc:AlternateContent>
    </p:spTree>
    <p:extLst>
      <p:ext uri="{BB962C8B-B14F-4D97-AF65-F5344CB8AC3E}">
        <p14:creationId xmlns:p14="http://schemas.microsoft.com/office/powerpoint/2010/main" val="21389188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322217" y="210699"/>
                <a:ext cx="7907383" cy="3533987"/>
              </a:xfrm>
              <a:solidFill>
                <a:schemeClr val="tx1">
                  <a:lumMod val="95000"/>
                </a:schemeClr>
              </a:solidFill>
            </p:spPr>
            <p:txBody>
              <a:bodyPr>
                <a:normAutofit/>
              </a:bodyPr>
              <a:lstStyle/>
              <a:p>
                <a:pPr marL="514350" indent="-514350" algn="just">
                  <a:buFont typeface="+mj-lt"/>
                  <a:buAutoNum type="arabicPeriod" startAt="2"/>
                </a:pPr>
                <a:r>
                  <a:rPr lang="es-ES" sz="2000" dirty="0" smtClean="0">
                    <a:solidFill>
                      <a:schemeClr val="bg1"/>
                    </a:solidFill>
                  </a:rPr>
                  <a:t>Calcula la ecuación vectorial de la recta que une Sevilla y Zaragoza.</a:t>
                </a:r>
              </a:p>
              <a:p>
                <a:pPr marL="0" indent="0" algn="just">
                  <a:buNone/>
                </a:pPr>
                <a:r>
                  <a:rPr lang="es-ES" sz="2000" dirty="0">
                    <a:solidFill>
                      <a:schemeClr val="bg1"/>
                    </a:solidFill>
                  </a:rPr>
                  <a:t>	</a:t>
                </a:r>
                <a:r>
                  <a:rPr lang="es-ES" sz="2000" dirty="0" smtClean="0">
                    <a:solidFill>
                      <a:schemeClr val="bg1"/>
                    </a:solidFill>
                  </a:rPr>
                  <a:t>Si Madrid está en las 	coordenadas M (0,0), 	¿pasaremos por Madrid 	yendo desde Sevilla a 	Zaragoza?</a:t>
                </a:r>
              </a:p>
              <a:p>
                <a:pPr marL="0" indent="0" algn="just">
                  <a:buNone/>
                </a:pPr>
                <a:r>
                  <a:rPr lang="es-ES" sz="2000" dirty="0" smtClean="0">
                    <a:solidFill>
                      <a:srgbClr val="0070C0"/>
                    </a:solidFill>
                  </a:rPr>
                  <a:t>Podemos hacer dos rectas: usando S como punto de partida, o Z. El vector es el mismo (aunque daría igual el vector </a:t>
                </a:r>
                <a14:m>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𝑆𝑍</m:t>
                        </m:r>
                      </m:e>
                    </m:acc>
                  </m:oMath>
                </a14:m>
                <a:r>
                  <a:rPr lang="es-ES" sz="2000" dirty="0" smtClean="0">
                    <a:solidFill>
                      <a:srgbClr val="0070C0"/>
                    </a:solidFill>
                  </a:rPr>
                  <a:t> que el vector </a:t>
                </a:r>
                <a14:m>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𝑍𝑆</m:t>
                        </m:r>
                      </m:e>
                    </m:acc>
                  </m:oMath>
                </a14:m>
                <a:r>
                  <a:rPr lang="es-ES" sz="2000" dirty="0" smtClean="0">
                    <a:solidFill>
                      <a:srgbClr val="0070C0"/>
                    </a:solidFill>
                  </a:rPr>
                  <a:t>:</a:t>
                </a: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i="1">
                              <a:solidFill>
                                <a:srgbClr val="0070C0"/>
                              </a:solidFill>
                              <a:latin typeface="Cambria Math" panose="02040503050406030204" pitchFamily="18" charset="0"/>
                            </a:rPr>
                          </m:ctrlPr>
                        </m:accPr>
                        <m:e>
                          <m:r>
                            <a:rPr lang="es-ES" sz="2000" i="1">
                              <a:solidFill>
                                <a:srgbClr val="0070C0"/>
                              </a:solidFill>
                              <a:latin typeface="Cambria Math" panose="02040503050406030204" pitchFamily="18" charset="0"/>
                            </a:rPr>
                            <m:t>𝑆</m:t>
                          </m:r>
                          <m:r>
                            <a:rPr lang="es-ES" sz="2000" b="0" i="1" smtClean="0">
                              <a:solidFill>
                                <a:srgbClr val="0070C0"/>
                              </a:solidFill>
                              <a:latin typeface="Cambria Math" panose="02040503050406030204" pitchFamily="18" charset="0"/>
                            </a:rPr>
                            <m:t>𝑍</m:t>
                          </m:r>
                        </m:e>
                      </m:acc>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210</m:t>
                          </m:r>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i="1" dirty="0">
                                  <a:solidFill>
                                    <a:srgbClr val="0070C0"/>
                                  </a:solidFill>
                                  <a:latin typeface="Cambria Math" panose="02040503050406030204" pitchFamily="18" charset="0"/>
                                </a:rPr>
                                <m:t>−200</m:t>
                              </m:r>
                            </m:e>
                          </m:d>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170</m:t>
                          </m:r>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i="1" dirty="0">
                                  <a:solidFill>
                                    <a:srgbClr val="0070C0"/>
                                  </a:solidFill>
                                  <a:latin typeface="Cambria Math" panose="02040503050406030204" pitchFamily="18" charset="0"/>
                                </a:rPr>
                                <m:t>−328</m:t>
                              </m:r>
                            </m:e>
                          </m:d>
                        </m:e>
                      </m:d>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410</m:t>
                          </m:r>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498</m:t>
                          </m:r>
                        </m:e>
                      </m:d>
                    </m:oMath>
                  </m:oMathPara>
                </a14:m>
                <a:endParaRPr lang="es-ES" sz="2000" dirty="0" smtClean="0">
                  <a:solidFill>
                    <a:srgbClr val="0070C0"/>
                  </a:solidFill>
                </a:endParaRPr>
              </a:p>
              <a:p>
                <a:pPr marL="0" indent="0" algn="just">
                  <a:buNone/>
                </a:pPr>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𝑦</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−200,−328</m:t>
                          </m:r>
                        </m:e>
                      </m:d>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𝜆</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410,498</m:t>
                          </m:r>
                        </m:e>
                      </m:d>
                    </m:oMath>
                  </m:oMathPara>
                </a14:m>
                <a:endParaRPr lang="es-ES" sz="2000" dirty="0" smtClean="0">
                  <a:solidFill>
                    <a:srgbClr val="0070C0"/>
                  </a:solidFill>
                </a:endParaRPr>
              </a:p>
              <a:p>
                <a:pPr marL="0" indent="0" algn="just">
                  <a:buNone/>
                </a:pPr>
                <a:endParaRPr lang="es-ES" sz="26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322217" y="210699"/>
                <a:ext cx="7907383" cy="3533987"/>
              </a:xfrm>
              <a:blipFill rotWithShape="0">
                <a:blip r:embed="rId3"/>
                <a:stretch>
                  <a:fillRect l="-1079" t="-1382" r="-771"/>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690601483"/>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
        <p:nvSpPr>
          <p:cNvPr id="3" name="CuadroTexto 2"/>
          <p:cNvSpPr txBox="1"/>
          <p:nvPr/>
        </p:nvSpPr>
        <p:spPr>
          <a:xfrm>
            <a:off x="2612571" y="2955993"/>
            <a:ext cx="65" cy="553998"/>
          </a:xfrm>
          <a:prstGeom prst="rect">
            <a:avLst/>
          </a:prstGeom>
          <a:noFill/>
        </p:spPr>
        <p:txBody>
          <a:bodyPr wrap="none" lIns="0" tIns="0" rIns="0" bIns="0" rtlCol="0">
            <a:spAutoFit/>
          </a:bodyPr>
          <a:lstStyle/>
          <a:p>
            <a:endParaRPr lang="es-ES" dirty="0" smtClean="0">
              <a:solidFill>
                <a:schemeClr val="bg1"/>
              </a:solidFill>
            </a:endParaRPr>
          </a:p>
          <a:p>
            <a:endParaRPr lang="es-ES" dirty="0">
              <a:solidFill>
                <a:schemeClr val="bg1"/>
              </a:solidFill>
            </a:endParaRPr>
          </a:p>
        </p:txBody>
      </p:sp>
      <mc:AlternateContent xmlns:mc="http://schemas.openxmlformats.org/markup-compatibility/2006" xmlns:a14="http://schemas.microsoft.com/office/drawing/2010/main">
        <mc:Choice Requires="a14">
          <p:sp>
            <p:nvSpPr>
              <p:cNvPr id="5" name="Marcador de contenido 2"/>
              <p:cNvSpPr txBox="1">
                <a:spLocks/>
              </p:cNvSpPr>
              <p:nvPr/>
            </p:nvSpPr>
            <p:spPr>
              <a:xfrm>
                <a:off x="322217" y="3840480"/>
                <a:ext cx="7907383" cy="2926499"/>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000" dirty="0" smtClean="0">
                    <a:solidFill>
                      <a:schemeClr val="bg1"/>
                    </a:solidFill>
                  </a:rPr>
                  <a:t>Comprobamos que </a:t>
                </a:r>
                <a:r>
                  <a:rPr lang="es-ES" sz="2000" b="1" u="sng" dirty="0" smtClean="0">
                    <a:solidFill>
                      <a:schemeClr val="bg1"/>
                    </a:solidFill>
                  </a:rPr>
                  <a:t>Sevilla</a:t>
                </a:r>
                <a:r>
                  <a:rPr lang="es-ES" sz="2000" dirty="0" smtClean="0">
                    <a:solidFill>
                      <a:schemeClr val="bg1"/>
                    </a:solidFill>
                  </a:rPr>
                  <a:t> y Zaragoza están en esta recta:</a:t>
                </a:r>
              </a:p>
              <a:p>
                <a:pPr marL="0" indent="0" algn="just">
                  <a:buNone/>
                </a:pPr>
                <a14:m>
                  <m:oMathPara xmlns:m="http://schemas.openxmlformats.org/officeDocument/2006/math">
                    <m:oMathParaPr>
                      <m:jc m:val="centerGroup"/>
                    </m:oMathParaPr>
                    <m:oMath xmlns:m="http://schemas.openxmlformats.org/officeDocument/2006/math">
                      <m:d>
                        <m:dPr>
                          <m:ctrlPr>
                            <a:rPr lang="es-ES" sz="200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−200</m:t>
                          </m:r>
                          <m:r>
                            <a:rPr lang="es-ES" sz="2000" i="1">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−328</m:t>
                          </m:r>
                        </m:e>
                      </m:d>
                      <m:r>
                        <a:rPr lang="es-ES" sz="2000" i="1">
                          <a:solidFill>
                            <a:srgbClr val="0070C0"/>
                          </a:solidFill>
                          <a:latin typeface="Cambria Math" panose="02040503050406030204" pitchFamily="18" charset="0"/>
                        </a:rPr>
                        <m:t>=</m:t>
                      </m:r>
                      <m:d>
                        <m:dPr>
                          <m:ctrlPr>
                            <a:rPr lang="es-ES" sz="2000" i="1">
                              <a:solidFill>
                                <a:srgbClr val="0070C0"/>
                              </a:solidFill>
                              <a:latin typeface="Cambria Math" panose="02040503050406030204" pitchFamily="18" charset="0"/>
                            </a:rPr>
                          </m:ctrlPr>
                        </m:dPr>
                        <m:e>
                          <m:r>
                            <a:rPr lang="es-ES" sz="2000" i="1">
                              <a:solidFill>
                                <a:srgbClr val="0070C0"/>
                              </a:solidFill>
                              <a:latin typeface="Cambria Math" panose="02040503050406030204" pitchFamily="18" charset="0"/>
                            </a:rPr>
                            <m:t>−200,−328</m:t>
                          </m:r>
                        </m:e>
                      </m:d>
                      <m:r>
                        <a:rPr lang="es-ES" sz="2000" i="1">
                          <a:solidFill>
                            <a:srgbClr val="0070C0"/>
                          </a:solidFill>
                          <a:latin typeface="Cambria Math" panose="02040503050406030204" pitchFamily="18" charset="0"/>
                        </a:rPr>
                        <m:t>+</m:t>
                      </m:r>
                      <m:r>
                        <a:rPr lang="es-ES" sz="2000" i="1">
                          <a:solidFill>
                            <a:srgbClr val="0070C0"/>
                          </a:solidFill>
                          <a:latin typeface="Cambria Math" panose="02040503050406030204" pitchFamily="18" charset="0"/>
                        </a:rPr>
                        <m:t>𝜆</m:t>
                      </m:r>
                      <m:d>
                        <m:dPr>
                          <m:ctrlPr>
                            <a:rPr lang="es-ES" sz="2000" i="1">
                              <a:solidFill>
                                <a:srgbClr val="0070C0"/>
                              </a:solidFill>
                              <a:latin typeface="Cambria Math" panose="02040503050406030204" pitchFamily="18" charset="0"/>
                            </a:rPr>
                          </m:ctrlPr>
                        </m:dPr>
                        <m:e>
                          <m:r>
                            <a:rPr lang="es-ES" sz="2000" i="1">
                              <a:solidFill>
                                <a:srgbClr val="0070C0"/>
                              </a:solidFill>
                              <a:latin typeface="Cambria Math" panose="02040503050406030204" pitchFamily="18" charset="0"/>
                            </a:rPr>
                            <m:t>410,498</m:t>
                          </m:r>
                        </m:e>
                      </m:d>
                      <m:r>
                        <a:rPr lang="es-ES" sz="2000" b="0" i="1" smtClean="0">
                          <a:solidFill>
                            <a:srgbClr val="0070C0"/>
                          </a:solidFill>
                          <a:latin typeface="Cambria Math" panose="02040503050406030204" pitchFamily="18" charset="0"/>
                        </a:rPr>
                        <m:t>⇒</m:t>
                      </m:r>
                      <m:d>
                        <m:dPr>
                          <m:begChr m:val="{"/>
                          <m:endChr m:val=""/>
                          <m:ctrlPr>
                            <a:rPr lang="es-ES" sz="2000" b="0" i="1" smtClean="0">
                              <a:solidFill>
                                <a:srgbClr val="0070C0"/>
                              </a:solidFill>
                              <a:latin typeface="Cambria Math" panose="02040503050406030204" pitchFamily="18" charset="0"/>
                            </a:rPr>
                          </m:ctrlPr>
                        </m:dPr>
                        <m:e>
                          <m:m>
                            <m:mPr>
                              <m:mcs>
                                <m:mc>
                                  <m:mcPr>
                                    <m:count m:val="1"/>
                                    <m:mcJc m:val="center"/>
                                  </m:mcPr>
                                </m:mc>
                              </m:mcs>
                              <m:ctrlPr>
                                <a:rPr lang="es-ES" sz="2000" b="0" i="1" smtClean="0">
                                  <a:solidFill>
                                    <a:srgbClr val="0070C0"/>
                                  </a:solidFill>
                                  <a:latin typeface="Cambria Math" panose="02040503050406030204" pitchFamily="18" charset="0"/>
                                </a:rPr>
                              </m:ctrlPr>
                            </m:mPr>
                            <m:mr>
                              <m:e>
                                <m:r>
                                  <m:rPr>
                                    <m:brk m:alnAt="7"/>
                                  </m:rP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200=−200+410</m:t>
                                </m:r>
                                <m:r>
                                  <a:rPr lang="es-ES" sz="2000" b="0" i="1" smtClean="0">
                                    <a:solidFill>
                                      <a:srgbClr val="0070C0"/>
                                    </a:solidFill>
                                    <a:latin typeface="Cambria Math" panose="02040503050406030204" pitchFamily="18" charset="0"/>
                                  </a:rPr>
                                  <m:t>𝜆</m:t>
                                </m:r>
                              </m:e>
                            </m:mr>
                            <m:mr>
                              <m:e>
                                <m:r>
                                  <a:rPr lang="es-ES" sz="2000" b="0" i="1" smtClean="0">
                                    <a:solidFill>
                                      <a:srgbClr val="0070C0"/>
                                    </a:solidFill>
                                    <a:latin typeface="Cambria Math" panose="02040503050406030204" pitchFamily="18" charset="0"/>
                                  </a:rPr>
                                  <m:t>−328=−328+498</m:t>
                                </m:r>
                                <m:r>
                                  <a:rPr lang="es-ES" sz="2000" b="0" i="1" smtClean="0">
                                    <a:solidFill>
                                      <a:srgbClr val="0070C0"/>
                                    </a:solidFill>
                                    <a:latin typeface="Cambria Math" panose="02040503050406030204" pitchFamily="18" charset="0"/>
                                  </a:rPr>
                                  <m:t>𝜆</m:t>
                                </m:r>
                              </m:e>
                            </m:mr>
                          </m:m>
                        </m:e>
                      </m:d>
                    </m:oMath>
                  </m:oMathPara>
                </a14:m>
                <a:endParaRPr lang="es-ES" sz="2000" dirty="0" smtClean="0">
                  <a:solidFill>
                    <a:srgbClr val="0070C0"/>
                  </a:solidFill>
                </a:endParaRPr>
              </a:p>
              <a:p>
                <a:pPr marL="0" indent="0" algn="just">
                  <a:buNone/>
                </a:pPr>
                <a:r>
                  <a:rPr lang="es-ES" sz="2000" dirty="0" smtClean="0">
                    <a:solidFill>
                      <a:srgbClr val="0070C0"/>
                    </a:solidFill>
                  </a:rPr>
                  <a:t>Despejando </a:t>
                </a:r>
                <a14:m>
                  <m:oMath xmlns:m="http://schemas.openxmlformats.org/officeDocument/2006/math">
                    <m:r>
                      <a:rPr lang="es-ES" sz="2000" b="0" i="1" smtClean="0">
                        <a:solidFill>
                          <a:srgbClr val="0070C0"/>
                        </a:solidFill>
                        <a:latin typeface="Cambria Math" panose="02040503050406030204" pitchFamily="18" charset="0"/>
                      </a:rPr>
                      <m:t>𝜆</m:t>
                    </m:r>
                  </m:oMath>
                </a14:m>
                <a:r>
                  <a:rPr lang="es-ES" sz="2000" dirty="0" smtClean="0">
                    <a:solidFill>
                      <a:srgbClr val="0070C0"/>
                    </a:solidFill>
                  </a:rPr>
                  <a:t> en ambas, obtenemos el mismo resultado, </a:t>
                </a:r>
                <a14:m>
                  <m:oMath xmlns:m="http://schemas.openxmlformats.org/officeDocument/2006/math">
                    <m:r>
                      <a:rPr lang="es-ES" sz="2000" b="0" i="1" smtClean="0">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=0</m:t>
                    </m:r>
                  </m:oMath>
                </a14:m>
                <a:r>
                  <a:rPr lang="es-ES" sz="2000" dirty="0" smtClean="0">
                    <a:solidFill>
                      <a:srgbClr val="0070C0"/>
                    </a:solidFill>
                  </a:rPr>
                  <a:t>, lo que indica que el punto está en la recta (</a:t>
                </a:r>
                <a14:m>
                  <m:oMath xmlns:m="http://schemas.openxmlformats.org/officeDocument/2006/math">
                    <m:r>
                      <a:rPr lang="es-ES" sz="2000" b="0" i="1" smtClean="0">
                        <a:solidFill>
                          <a:srgbClr val="0070C0"/>
                        </a:solidFill>
                        <a:latin typeface="Cambria Math" panose="02040503050406030204" pitchFamily="18" charset="0"/>
                      </a:rPr>
                      <m:t>𝜆</m:t>
                    </m:r>
                  </m:oMath>
                </a14:m>
                <a:r>
                  <a:rPr lang="es-ES" sz="2000" dirty="0" smtClean="0">
                    <a:solidFill>
                      <a:srgbClr val="0070C0"/>
                    </a:solidFill>
                  </a:rPr>
                  <a:t>s distintos indicaría que no).</a:t>
                </a:r>
              </a:p>
            </p:txBody>
          </p:sp>
        </mc:Choice>
        <mc:Fallback xmlns="">
          <p:sp>
            <p:nvSpPr>
              <p:cNvPr id="5" name="Marcador de contenido 2"/>
              <p:cNvSpPr txBox="1">
                <a:spLocks noRot="1" noChangeAspect="1" noMove="1" noResize="1" noEditPoints="1" noAdjustHandles="1" noChangeArrowheads="1" noChangeShapeType="1" noTextEdit="1"/>
              </p:cNvSpPr>
              <p:nvPr/>
            </p:nvSpPr>
            <p:spPr>
              <a:xfrm>
                <a:off x="322217" y="3840480"/>
                <a:ext cx="7907383" cy="2926499"/>
              </a:xfrm>
              <a:prstGeom prst="rect">
                <a:avLst/>
              </a:prstGeom>
              <a:blipFill rotWithShape="0">
                <a:blip r:embed="rId4"/>
                <a:stretch>
                  <a:fillRect l="-848" r="-771"/>
                </a:stretch>
              </a:blipFill>
            </p:spPr>
            <p:txBody>
              <a:bodyPr/>
              <a:lstStyle/>
              <a:p>
                <a:r>
                  <a:rPr lang="es-ES">
                    <a:noFill/>
                  </a:rPr>
                  <a:t> </a:t>
                </a:r>
              </a:p>
            </p:txBody>
          </p:sp>
        </mc:Fallback>
      </mc:AlternateContent>
    </p:spTree>
    <p:extLst>
      <p:ext uri="{BB962C8B-B14F-4D97-AF65-F5344CB8AC3E}">
        <p14:creationId xmlns:p14="http://schemas.microsoft.com/office/powerpoint/2010/main" val="16639381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322217" y="210699"/>
                <a:ext cx="7907383" cy="3081141"/>
              </a:xfrm>
              <a:solidFill>
                <a:schemeClr val="tx1">
                  <a:lumMod val="95000"/>
                </a:schemeClr>
              </a:solidFill>
            </p:spPr>
            <p:txBody>
              <a:bodyPr>
                <a:normAutofit/>
              </a:bodyPr>
              <a:lstStyle/>
              <a:p>
                <a:pPr marL="514350" indent="-514350" algn="just">
                  <a:buFont typeface="+mj-lt"/>
                  <a:buAutoNum type="arabicPeriod" startAt="2"/>
                </a:pPr>
                <a:r>
                  <a:rPr lang="es-ES" sz="2000" dirty="0" smtClean="0">
                    <a:solidFill>
                      <a:schemeClr val="bg1"/>
                    </a:solidFill>
                  </a:rPr>
                  <a:t>Calcula la ecuación vectorial de la recta que une Sevilla y Zaragoza.</a:t>
                </a:r>
              </a:p>
              <a:p>
                <a:pPr marL="0" indent="0" algn="just">
                  <a:buNone/>
                </a:pPr>
                <a:r>
                  <a:rPr lang="es-ES" sz="2000" dirty="0">
                    <a:solidFill>
                      <a:schemeClr val="bg1"/>
                    </a:solidFill>
                  </a:rPr>
                  <a:t>	</a:t>
                </a:r>
                <a:r>
                  <a:rPr lang="es-ES" sz="2000" dirty="0" smtClean="0">
                    <a:solidFill>
                      <a:schemeClr val="bg1"/>
                    </a:solidFill>
                  </a:rPr>
                  <a:t>Si Madrid está en las 	coordenadas M (0,0), 	¿pasaremos por Madrid 	yendo desde Sevilla a 	Zaragoza?</a:t>
                </a:r>
              </a:p>
              <a:p>
                <a:pPr marL="0" indent="0" algn="just">
                  <a:buNone/>
                </a:pPr>
                <a:endParaRPr lang="es-ES" sz="20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𝑦</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−200,−328</m:t>
                          </m:r>
                        </m:e>
                      </m:d>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𝜆</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410,498</m:t>
                          </m:r>
                        </m:e>
                      </m:d>
                    </m:oMath>
                  </m:oMathPara>
                </a14:m>
                <a:endParaRPr lang="es-ES" sz="2000" dirty="0" smtClean="0">
                  <a:solidFill>
                    <a:srgbClr val="0070C0"/>
                  </a:solidFill>
                </a:endParaRPr>
              </a:p>
              <a:p>
                <a:pPr marL="0" indent="0" algn="just">
                  <a:buNone/>
                </a:pPr>
                <a:r>
                  <a:rPr lang="es-ES" sz="2000" dirty="0" smtClean="0">
                    <a:solidFill>
                      <a:srgbClr val="0070C0"/>
                    </a:solidFill>
                  </a:rPr>
                  <a:t>¿Pasaremos por Madrid? Madrid es el punto </a:t>
                </a:r>
                <a14:m>
                  <m:oMath xmlns:m="http://schemas.openxmlformats.org/officeDocument/2006/math">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0,0</m:t>
                        </m:r>
                      </m:e>
                    </m:d>
                  </m:oMath>
                </a14:m>
                <a:r>
                  <a:rPr lang="es-ES" sz="2000" dirty="0" smtClean="0">
                    <a:solidFill>
                      <a:srgbClr val="0070C0"/>
                    </a:solidFill>
                  </a:rPr>
                  <a:t>. Introducimos este punto en la recta:</a:t>
                </a:r>
              </a:p>
              <a:p>
                <a:pPr marL="0" indent="0" algn="just">
                  <a:buNone/>
                </a:pPr>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322217" y="210699"/>
                <a:ext cx="7907383" cy="3081141"/>
              </a:xfrm>
              <a:blipFill rotWithShape="0">
                <a:blip r:embed="rId3"/>
                <a:stretch>
                  <a:fillRect l="-1079" t="-1584" r="-771" b="-1386"/>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690601483"/>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
        <p:nvSpPr>
          <p:cNvPr id="3" name="CuadroTexto 2"/>
          <p:cNvSpPr txBox="1"/>
          <p:nvPr/>
        </p:nvSpPr>
        <p:spPr>
          <a:xfrm>
            <a:off x="2612571" y="2955993"/>
            <a:ext cx="65" cy="553998"/>
          </a:xfrm>
          <a:prstGeom prst="rect">
            <a:avLst/>
          </a:prstGeom>
          <a:noFill/>
        </p:spPr>
        <p:txBody>
          <a:bodyPr wrap="none" lIns="0" tIns="0" rIns="0" bIns="0" rtlCol="0">
            <a:spAutoFit/>
          </a:bodyPr>
          <a:lstStyle/>
          <a:p>
            <a:endParaRPr lang="es-ES" dirty="0" smtClean="0">
              <a:solidFill>
                <a:schemeClr val="bg1"/>
              </a:solidFill>
            </a:endParaRPr>
          </a:p>
          <a:p>
            <a:endParaRPr lang="es-ES" dirty="0">
              <a:solidFill>
                <a:schemeClr val="bg1"/>
              </a:solidFill>
            </a:endParaRPr>
          </a:p>
        </p:txBody>
      </p:sp>
      <mc:AlternateContent xmlns:mc="http://schemas.openxmlformats.org/markup-compatibility/2006" xmlns:a14="http://schemas.microsoft.com/office/drawing/2010/main">
        <mc:Choice Requires="a14">
          <p:sp>
            <p:nvSpPr>
              <p:cNvPr id="6" name="Marcador de contenido 2"/>
              <p:cNvSpPr txBox="1">
                <a:spLocks/>
              </p:cNvSpPr>
              <p:nvPr/>
            </p:nvSpPr>
            <p:spPr>
              <a:xfrm>
                <a:off x="322216" y="3328786"/>
                <a:ext cx="7907383" cy="2926499"/>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d>
                        <m:dPr>
                          <m:ctrlPr>
                            <a:rPr lang="es-ES" sz="200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0</m:t>
                          </m:r>
                          <m:r>
                            <a:rPr lang="es-ES" sz="2000" i="1">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0</m:t>
                          </m:r>
                        </m:e>
                      </m:d>
                      <m:r>
                        <a:rPr lang="es-ES" sz="2000" i="1">
                          <a:solidFill>
                            <a:srgbClr val="0070C0"/>
                          </a:solidFill>
                          <a:latin typeface="Cambria Math" panose="02040503050406030204" pitchFamily="18" charset="0"/>
                        </a:rPr>
                        <m:t>=</m:t>
                      </m:r>
                      <m:d>
                        <m:dPr>
                          <m:ctrlPr>
                            <a:rPr lang="es-ES" sz="2000" i="1">
                              <a:solidFill>
                                <a:srgbClr val="0070C0"/>
                              </a:solidFill>
                              <a:latin typeface="Cambria Math" panose="02040503050406030204" pitchFamily="18" charset="0"/>
                            </a:rPr>
                          </m:ctrlPr>
                        </m:dPr>
                        <m:e>
                          <m:r>
                            <a:rPr lang="es-ES" sz="2000" i="1">
                              <a:solidFill>
                                <a:srgbClr val="0070C0"/>
                              </a:solidFill>
                              <a:latin typeface="Cambria Math" panose="02040503050406030204" pitchFamily="18" charset="0"/>
                            </a:rPr>
                            <m:t>−200,−328</m:t>
                          </m:r>
                        </m:e>
                      </m:d>
                      <m:r>
                        <a:rPr lang="es-ES" sz="2000" i="1">
                          <a:solidFill>
                            <a:srgbClr val="0070C0"/>
                          </a:solidFill>
                          <a:latin typeface="Cambria Math" panose="02040503050406030204" pitchFamily="18" charset="0"/>
                        </a:rPr>
                        <m:t>+</m:t>
                      </m:r>
                      <m:r>
                        <a:rPr lang="es-ES" sz="2000" i="1">
                          <a:solidFill>
                            <a:srgbClr val="0070C0"/>
                          </a:solidFill>
                          <a:latin typeface="Cambria Math" panose="02040503050406030204" pitchFamily="18" charset="0"/>
                        </a:rPr>
                        <m:t>𝜆</m:t>
                      </m:r>
                      <m:d>
                        <m:dPr>
                          <m:ctrlPr>
                            <a:rPr lang="es-ES" sz="2000" i="1">
                              <a:solidFill>
                                <a:srgbClr val="0070C0"/>
                              </a:solidFill>
                              <a:latin typeface="Cambria Math" panose="02040503050406030204" pitchFamily="18" charset="0"/>
                            </a:rPr>
                          </m:ctrlPr>
                        </m:dPr>
                        <m:e>
                          <m:r>
                            <a:rPr lang="es-ES" sz="2000" i="1">
                              <a:solidFill>
                                <a:srgbClr val="0070C0"/>
                              </a:solidFill>
                              <a:latin typeface="Cambria Math" panose="02040503050406030204" pitchFamily="18" charset="0"/>
                            </a:rPr>
                            <m:t>410,498</m:t>
                          </m:r>
                        </m:e>
                      </m:d>
                      <m:r>
                        <a:rPr lang="es-ES" sz="2000" b="0" i="1" smtClean="0">
                          <a:solidFill>
                            <a:srgbClr val="0070C0"/>
                          </a:solidFill>
                          <a:latin typeface="Cambria Math" panose="02040503050406030204" pitchFamily="18" charset="0"/>
                        </a:rPr>
                        <m:t>⇒</m:t>
                      </m:r>
                      <m:d>
                        <m:dPr>
                          <m:begChr m:val="{"/>
                          <m:endChr m:val=""/>
                          <m:ctrlPr>
                            <a:rPr lang="es-ES" sz="2000" b="0" i="1" smtClean="0">
                              <a:solidFill>
                                <a:srgbClr val="0070C0"/>
                              </a:solidFill>
                              <a:latin typeface="Cambria Math" panose="02040503050406030204" pitchFamily="18" charset="0"/>
                            </a:rPr>
                          </m:ctrlPr>
                        </m:dPr>
                        <m:e>
                          <m:m>
                            <m:mPr>
                              <m:mcs>
                                <m:mc>
                                  <m:mcPr>
                                    <m:count m:val="1"/>
                                    <m:mcJc m:val="center"/>
                                  </m:mcPr>
                                </m:mc>
                              </m:mcs>
                              <m:ctrlPr>
                                <a:rPr lang="es-ES" sz="2000" b="0" i="1" smtClean="0">
                                  <a:solidFill>
                                    <a:srgbClr val="0070C0"/>
                                  </a:solidFill>
                                  <a:latin typeface="Cambria Math" panose="02040503050406030204" pitchFamily="18" charset="0"/>
                                </a:rPr>
                              </m:ctrlPr>
                            </m:mPr>
                            <m:mr>
                              <m:e>
                                <m:r>
                                  <m:rPr>
                                    <m:brk m:alnAt="7"/>
                                  </m:rPr>
                                  <a:rPr lang="es-ES" sz="2000" b="0" i="1" smtClean="0">
                                    <a:solidFill>
                                      <a:srgbClr val="0070C0"/>
                                    </a:solidFill>
                                    <a:latin typeface="Cambria Math" panose="02040503050406030204" pitchFamily="18" charset="0"/>
                                  </a:rPr>
                                  <m:t>0</m:t>
                                </m:r>
                                <m:r>
                                  <a:rPr lang="es-ES" sz="2000" b="0" i="1" smtClean="0">
                                    <a:solidFill>
                                      <a:srgbClr val="0070C0"/>
                                    </a:solidFill>
                                    <a:latin typeface="Cambria Math" panose="02040503050406030204" pitchFamily="18" charset="0"/>
                                  </a:rPr>
                                  <m:t>=−200+410</m:t>
                                </m:r>
                                <m:r>
                                  <a:rPr lang="es-ES" sz="2000" b="0" i="1" smtClean="0">
                                    <a:solidFill>
                                      <a:srgbClr val="0070C0"/>
                                    </a:solidFill>
                                    <a:latin typeface="Cambria Math" panose="02040503050406030204" pitchFamily="18" charset="0"/>
                                  </a:rPr>
                                  <m:t>𝜆</m:t>
                                </m:r>
                              </m:e>
                            </m:mr>
                            <m:mr>
                              <m:e>
                                <m:r>
                                  <a:rPr lang="es-ES" sz="2000" b="0" i="1" smtClean="0">
                                    <a:solidFill>
                                      <a:srgbClr val="0070C0"/>
                                    </a:solidFill>
                                    <a:latin typeface="Cambria Math" panose="02040503050406030204" pitchFamily="18" charset="0"/>
                                  </a:rPr>
                                  <m:t>0=−328+498</m:t>
                                </m:r>
                                <m:r>
                                  <a:rPr lang="es-ES" sz="2000" b="0" i="1" smtClean="0">
                                    <a:solidFill>
                                      <a:srgbClr val="0070C0"/>
                                    </a:solidFill>
                                    <a:latin typeface="Cambria Math" panose="02040503050406030204" pitchFamily="18" charset="0"/>
                                  </a:rPr>
                                  <m:t>𝜆</m:t>
                                </m:r>
                              </m:e>
                            </m:mr>
                          </m:m>
                        </m:e>
                      </m:d>
                    </m:oMath>
                  </m:oMathPara>
                </a14:m>
                <a:endParaRPr lang="es-ES" sz="2000" dirty="0" smtClean="0">
                  <a:solidFill>
                    <a:srgbClr val="0070C0"/>
                  </a:solidFill>
                </a:endParaRPr>
              </a:p>
              <a:p>
                <a:pPr marL="0" indent="0" algn="just">
                  <a:buNone/>
                </a:pPr>
                <a:r>
                  <a:rPr lang="es-ES" sz="2000" dirty="0" smtClean="0">
                    <a:solidFill>
                      <a:srgbClr val="0070C0"/>
                    </a:solidFill>
                  </a:rPr>
                  <a:t>Despejando </a:t>
                </a:r>
                <a14:m>
                  <m:oMath xmlns:m="http://schemas.openxmlformats.org/officeDocument/2006/math">
                    <m:r>
                      <a:rPr lang="es-ES" sz="2000" b="0" i="1" smtClean="0">
                        <a:solidFill>
                          <a:srgbClr val="0070C0"/>
                        </a:solidFill>
                        <a:latin typeface="Cambria Math" panose="02040503050406030204" pitchFamily="18" charset="0"/>
                      </a:rPr>
                      <m:t>𝜆</m:t>
                    </m:r>
                  </m:oMath>
                </a14:m>
                <a:r>
                  <a:rPr lang="es-ES" sz="2000" dirty="0" smtClean="0">
                    <a:solidFill>
                      <a:srgbClr val="0070C0"/>
                    </a:solidFill>
                  </a:rPr>
                  <a:t> en ambas:</a:t>
                </a:r>
              </a:p>
              <a:p>
                <a:pPr marL="0" indent="0" algn="just">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2000" i="1" smtClean="0">
                              <a:solidFill>
                                <a:srgbClr val="0070C0"/>
                              </a:solidFill>
                              <a:latin typeface="Cambria Math" panose="02040503050406030204" pitchFamily="18" charset="0"/>
                            </a:rPr>
                          </m:ctrlPr>
                        </m:mPr>
                        <m:mr>
                          <m:e>
                            <m:r>
                              <a:rPr lang="es-ES" sz="2000" i="1">
                                <a:solidFill>
                                  <a:srgbClr val="0070C0"/>
                                </a:solidFill>
                                <a:latin typeface="Cambria Math" panose="02040503050406030204" pitchFamily="18" charset="0"/>
                              </a:rPr>
                              <m:t>𝜆</m:t>
                            </m:r>
                            <m:r>
                              <a:rPr lang="es-ES" sz="2000" i="1">
                                <a:solidFill>
                                  <a:srgbClr val="0070C0"/>
                                </a:solidFill>
                                <a:latin typeface="Cambria Math" panose="02040503050406030204" pitchFamily="18" charset="0"/>
                              </a:rPr>
                              <m:t>=</m:t>
                            </m:r>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200</m:t>
                                </m:r>
                              </m:num>
                              <m:den>
                                <m:r>
                                  <a:rPr lang="es-ES" sz="2000" i="1">
                                    <a:solidFill>
                                      <a:srgbClr val="0070C0"/>
                                    </a:solidFill>
                                    <a:latin typeface="Cambria Math" panose="02040503050406030204" pitchFamily="18" charset="0"/>
                                  </a:rPr>
                                  <m:t>410</m:t>
                                </m:r>
                              </m:den>
                            </m:f>
                            <m:r>
                              <a:rPr lang="es-ES" sz="2000" b="0" i="1" smtClean="0">
                                <a:solidFill>
                                  <a:srgbClr val="0070C0"/>
                                </a:solidFill>
                                <a:latin typeface="Cambria Math" panose="02040503050406030204" pitchFamily="18" charset="0"/>
                              </a:rPr>
                              <m:t>=0,49</m:t>
                            </m:r>
                          </m:e>
                          <m:e/>
                          <m:e>
                            <m:r>
                              <a:rPr lang="es-ES" sz="2000" i="1">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328</m:t>
                                </m:r>
                              </m:num>
                              <m:den>
                                <m:r>
                                  <a:rPr lang="es-ES" sz="2000" b="0" i="1" smtClean="0">
                                    <a:solidFill>
                                      <a:srgbClr val="0070C0"/>
                                    </a:solidFill>
                                    <a:latin typeface="Cambria Math" panose="02040503050406030204" pitchFamily="18" charset="0"/>
                                  </a:rPr>
                                  <m:t>498</m:t>
                                </m:r>
                              </m:den>
                            </m:f>
                          </m:e>
                        </m:mr>
                      </m:m>
                      <m:r>
                        <a:rPr lang="es-ES" sz="2000" b="0" i="1" smtClean="0">
                          <a:solidFill>
                            <a:srgbClr val="0070C0"/>
                          </a:solidFill>
                          <a:latin typeface="Cambria Math" panose="02040503050406030204" pitchFamily="18" charset="0"/>
                        </a:rPr>
                        <m:t>=0,66</m:t>
                      </m:r>
                    </m:oMath>
                  </m:oMathPara>
                </a14:m>
                <a:endParaRPr lang="es-ES" sz="2000" dirty="0" smtClean="0">
                  <a:solidFill>
                    <a:srgbClr val="0070C0"/>
                  </a:solidFill>
                </a:endParaRPr>
              </a:p>
              <a:p>
                <a:pPr marL="0" indent="0" algn="just">
                  <a:buNone/>
                </a:pPr>
                <a14:m>
                  <m:oMath xmlns:m="http://schemas.openxmlformats.org/officeDocument/2006/math">
                    <m:r>
                      <a:rPr lang="es-ES" sz="2000" i="1">
                        <a:solidFill>
                          <a:srgbClr val="0070C0"/>
                        </a:solidFill>
                        <a:latin typeface="Cambria Math" panose="02040503050406030204" pitchFamily="18" charset="0"/>
                      </a:rPr>
                      <m:t>𝜆</m:t>
                    </m:r>
                  </m:oMath>
                </a14:m>
                <a:r>
                  <a:rPr lang="es-ES" sz="2000" dirty="0" smtClean="0">
                    <a:solidFill>
                      <a:srgbClr val="0070C0"/>
                    </a:solidFill>
                  </a:rPr>
                  <a:t> distintas: Madrid no está en la recta que une Sevilla y Zaragoza.</a:t>
                </a:r>
              </a:p>
            </p:txBody>
          </p:sp>
        </mc:Choice>
        <mc:Fallback xmlns="">
          <p:sp>
            <p:nvSpPr>
              <p:cNvPr id="6" name="Marcador de contenido 2"/>
              <p:cNvSpPr txBox="1">
                <a:spLocks noRot="1" noChangeAspect="1" noMove="1" noResize="1" noEditPoints="1" noAdjustHandles="1" noChangeArrowheads="1" noChangeShapeType="1" noTextEdit="1"/>
              </p:cNvSpPr>
              <p:nvPr/>
            </p:nvSpPr>
            <p:spPr>
              <a:xfrm>
                <a:off x="322216" y="3328786"/>
                <a:ext cx="7907383" cy="2926499"/>
              </a:xfrm>
              <a:prstGeom prst="rect">
                <a:avLst/>
              </a:prstGeom>
              <a:blipFill rotWithShape="0">
                <a:blip r:embed="rId4"/>
                <a:stretch>
                  <a:fillRect l="-848"/>
                </a:stretch>
              </a:blipFill>
            </p:spPr>
            <p:txBody>
              <a:bodyPr/>
              <a:lstStyle/>
              <a:p>
                <a:r>
                  <a:rPr lang="es-ES">
                    <a:noFill/>
                  </a:rPr>
                  <a:t> </a:t>
                </a:r>
              </a:p>
            </p:txBody>
          </p:sp>
        </mc:Fallback>
      </mc:AlternateContent>
    </p:spTree>
    <p:extLst>
      <p:ext uri="{BB962C8B-B14F-4D97-AF65-F5344CB8AC3E}">
        <p14:creationId xmlns:p14="http://schemas.microsoft.com/office/powerpoint/2010/main" val="13892707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8</a:t>
            </a:r>
            <a:r>
              <a:rPr lang="es-ES" dirty="0" smtClean="0">
                <a:solidFill>
                  <a:schemeClr val="bg1"/>
                </a:solidFill>
              </a:rPr>
              <a:t>. RECTAS II. Ecuación paramétrica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1705187"/>
              </a:xfrm>
              <a:solidFill>
                <a:schemeClr val="tx1">
                  <a:lumMod val="95000"/>
                </a:schemeClr>
              </a:solidFill>
            </p:spPr>
            <p:txBody>
              <a:bodyPr>
                <a:normAutofit/>
              </a:bodyPr>
              <a:lstStyle/>
              <a:p>
                <a:pPr algn="just"/>
                <a:r>
                  <a:rPr lang="es-ES" sz="2600" dirty="0" smtClean="0">
                    <a:solidFill>
                      <a:schemeClr val="bg1"/>
                    </a:solidFill>
                  </a:rPr>
                  <a:t>Tenemos la ecuación vectorial de la recta:</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chemeClr val="bg1"/>
                          </a:solidFill>
                          <a:latin typeface="Cambria Math" panose="02040503050406030204" pitchFamily="18" charset="0"/>
                        </a:rPr>
                        <m:t>𝑃</m:t>
                      </m:r>
                      <m:r>
                        <a:rPr lang="es-ES" sz="2600" b="0" i="1" smtClean="0">
                          <a:solidFill>
                            <a:schemeClr val="bg1"/>
                          </a:solidFill>
                          <a:latin typeface="Cambria Math" panose="02040503050406030204" pitchFamily="18" charset="0"/>
                        </a:rPr>
                        <m:t>=</m:t>
                      </m:r>
                      <m:sSub>
                        <m:sSubPr>
                          <m:ctrlPr>
                            <a:rPr lang="es-ES" sz="2600" b="0" i="1" smtClean="0">
                              <a:solidFill>
                                <a:schemeClr val="bg1"/>
                              </a:solidFill>
                              <a:latin typeface="Cambria Math" panose="02040503050406030204" pitchFamily="18" charset="0"/>
                            </a:rPr>
                          </m:ctrlPr>
                        </m:sSubPr>
                        <m:e>
                          <m:r>
                            <a:rPr lang="es-ES" sz="2600" b="0" i="1" smtClean="0">
                              <a:solidFill>
                                <a:schemeClr val="bg1"/>
                              </a:solidFill>
                              <a:latin typeface="Cambria Math" panose="02040503050406030204" pitchFamily="18" charset="0"/>
                            </a:rPr>
                            <m:t>𝑃</m:t>
                          </m:r>
                        </m:e>
                        <m:sub>
                          <m:r>
                            <a:rPr lang="es-ES" sz="2600" b="0" i="1" smtClean="0">
                              <a:solidFill>
                                <a:schemeClr val="bg1"/>
                              </a:solidFill>
                              <a:latin typeface="Cambria Math" panose="02040503050406030204" pitchFamily="18" charset="0"/>
                            </a:rPr>
                            <m:t>0</m:t>
                          </m:r>
                        </m:sub>
                      </m:sSub>
                      <m:r>
                        <a:rPr lang="es-ES" sz="2600" b="0" i="1" smtClean="0">
                          <a:solidFill>
                            <a:schemeClr val="bg1"/>
                          </a:solidFill>
                          <a:latin typeface="Cambria Math" panose="02040503050406030204" pitchFamily="18" charset="0"/>
                        </a:rPr>
                        <m:t>+</m:t>
                      </m:r>
                      <m:r>
                        <a:rPr lang="es-ES" sz="2600" b="0" i="1" smtClean="0">
                          <a:solidFill>
                            <a:schemeClr val="bg1"/>
                          </a:solidFill>
                          <a:latin typeface="Cambria Math" panose="02040503050406030204" pitchFamily="18" charset="0"/>
                        </a:rPr>
                        <m:t>𝜆</m:t>
                      </m:r>
                      <m:acc>
                        <m:accPr>
                          <m:chr m:val="⃗"/>
                          <m:ctrlPr>
                            <a:rPr lang="es-ES" sz="2600" b="0" i="1" smtClean="0">
                              <a:solidFill>
                                <a:schemeClr val="bg1"/>
                              </a:solidFill>
                              <a:latin typeface="Cambria Math" panose="02040503050406030204" pitchFamily="18" charset="0"/>
                            </a:rPr>
                          </m:ctrlPr>
                        </m:accPr>
                        <m:e>
                          <m:r>
                            <a:rPr lang="es-ES" sz="2600" b="0" i="1" smtClean="0">
                              <a:solidFill>
                                <a:schemeClr val="bg1"/>
                              </a:solidFill>
                              <a:latin typeface="Cambria Math" panose="02040503050406030204" pitchFamily="18" charset="0"/>
                            </a:rPr>
                            <m:t>𝑣</m:t>
                          </m:r>
                        </m:e>
                      </m:acc>
                    </m:oMath>
                  </m:oMathPara>
                </a14:m>
                <a:endParaRPr lang="es-ES" sz="2600" dirty="0" smtClean="0">
                  <a:solidFill>
                    <a:schemeClr val="bg1"/>
                  </a:solidFill>
                </a:endParaRPr>
              </a:p>
              <a:p>
                <a:pPr marL="0" indent="0" algn="just">
                  <a:buNone/>
                </a:pPr>
                <a:r>
                  <a:rPr lang="es-ES" sz="2600" dirty="0" smtClean="0">
                    <a:solidFill>
                      <a:schemeClr val="bg1"/>
                    </a:solidFill>
                  </a:rPr>
                  <a:t>Con su punto de “arranque” </a:t>
                </a:r>
                <a14:m>
                  <m:oMath xmlns:m="http://schemas.openxmlformats.org/officeDocument/2006/math">
                    <m:sSub>
                      <m:sSubPr>
                        <m:ctrlPr>
                          <a:rPr lang="es-ES" sz="2600" b="0" i="1" smtClean="0">
                            <a:solidFill>
                              <a:schemeClr val="bg1"/>
                            </a:solidFill>
                            <a:latin typeface="Cambria Math" panose="02040503050406030204" pitchFamily="18" charset="0"/>
                          </a:rPr>
                        </m:ctrlPr>
                      </m:sSubPr>
                      <m:e>
                        <m:r>
                          <a:rPr lang="es-ES" sz="2600" b="0" i="1" smtClean="0">
                            <a:solidFill>
                              <a:schemeClr val="bg1"/>
                            </a:solidFill>
                            <a:latin typeface="Cambria Math" panose="02040503050406030204" pitchFamily="18" charset="0"/>
                          </a:rPr>
                          <m:t>𝑃</m:t>
                        </m:r>
                      </m:e>
                      <m:sub>
                        <m:r>
                          <a:rPr lang="es-ES" sz="2600" b="0" i="1" smtClean="0">
                            <a:solidFill>
                              <a:schemeClr val="bg1"/>
                            </a:solidFill>
                            <a:latin typeface="Cambria Math" panose="02040503050406030204" pitchFamily="18" charset="0"/>
                          </a:rPr>
                          <m:t>0</m:t>
                        </m:r>
                      </m:sub>
                    </m:sSub>
                  </m:oMath>
                </a14:m>
                <a:r>
                  <a:rPr lang="es-ES" sz="2600" dirty="0" smtClean="0">
                    <a:solidFill>
                      <a:schemeClr val="bg1"/>
                    </a:solidFill>
                  </a:rPr>
                  <a:t> y vector director </a:t>
                </a:r>
                <a14:m>
                  <m:oMath xmlns:m="http://schemas.openxmlformats.org/officeDocument/2006/math">
                    <m:acc>
                      <m:accPr>
                        <m:chr m:val="⃗"/>
                        <m:ctrlPr>
                          <a:rPr lang="es-ES" sz="2600" i="1">
                            <a:solidFill>
                              <a:schemeClr val="bg1"/>
                            </a:solidFill>
                            <a:latin typeface="Cambria Math" panose="02040503050406030204" pitchFamily="18" charset="0"/>
                          </a:rPr>
                        </m:ctrlPr>
                      </m:accPr>
                      <m:e>
                        <m:r>
                          <a:rPr lang="es-ES" sz="2600" i="1">
                            <a:solidFill>
                              <a:schemeClr val="bg1"/>
                            </a:solidFill>
                            <a:latin typeface="Cambria Math" panose="02040503050406030204" pitchFamily="18" charset="0"/>
                          </a:rPr>
                          <m:t>𝑣</m:t>
                        </m:r>
                      </m:e>
                    </m:acc>
                  </m:oMath>
                </a14:m>
                <a:r>
                  <a:rPr lang="es-ES" sz="2600" dirty="0" smtClean="0">
                    <a:solidFill>
                      <a:schemeClr val="bg1"/>
                    </a:solidFill>
                  </a:rPr>
                  <a:t>.</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1705187"/>
              </a:xfrm>
              <a:blipFill rotWithShape="0">
                <a:blip r:embed="rId3"/>
                <a:stretch>
                  <a:fillRect l="-1638" t="-5357" b="-3571"/>
                </a:stretch>
              </a:blipFill>
            </p:spPr>
            <p:txBody>
              <a:bodyPr/>
              <a:lstStyle/>
              <a:p>
                <a:r>
                  <a:rPr lang="es-ES">
                    <a:noFill/>
                  </a:rPr>
                  <a:t> </a:t>
                </a:r>
              </a:p>
            </p:txBody>
          </p:sp>
        </mc:Fallback>
      </mc:AlternateContent>
      <p:sp>
        <p:nvSpPr>
          <p:cNvPr id="14" name="Marcador de contenido 2"/>
          <p:cNvSpPr txBox="1">
            <a:spLocks/>
          </p:cNvSpPr>
          <p:nvPr/>
        </p:nvSpPr>
        <p:spPr>
          <a:xfrm>
            <a:off x="238294" y="3431177"/>
            <a:ext cx="8566072" cy="5425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200" dirty="0" smtClean="0">
                <a:solidFill>
                  <a:schemeClr val="bg1"/>
                </a:solidFill>
              </a:rPr>
              <a:t>Vamos a trocearla</a:t>
            </a:r>
          </a:p>
        </p:txBody>
      </p:sp>
      <mc:AlternateContent xmlns:mc="http://schemas.openxmlformats.org/markup-compatibility/2006" xmlns:a14="http://schemas.microsoft.com/office/drawing/2010/main">
        <mc:Choice Requires="a14">
          <p:sp>
            <p:nvSpPr>
              <p:cNvPr id="19" name="Marcador de contenido 2"/>
              <p:cNvSpPr txBox="1">
                <a:spLocks/>
              </p:cNvSpPr>
              <p:nvPr/>
            </p:nvSpPr>
            <p:spPr>
              <a:xfrm>
                <a:off x="238294" y="3973769"/>
                <a:ext cx="8566072" cy="58952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𝑦</m:t>
                          </m:r>
                        </m:e>
                      </m:d>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e>
                      </m:d>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𝜆</m:t>
                      </m:r>
                      <m:d>
                        <m:dPr>
                          <m:ctrlPr>
                            <a:rPr lang="es-ES" sz="2000" b="0" i="1" smtClean="0">
                              <a:solidFill>
                                <a:schemeClr val="bg1"/>
                              </a:solidFill>
                              <a:latin typeface="Cambria Math" panose="02040503050406030204" pitchFamily="18" charset="0"/>
                            </a:rPr>
                          </m:ctrlPr>
                        </m:dPr>
                        <m:e>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𝑦</m:t>
                              </m:r>
                            </m:sub>
                          </m:sSub>
                        </m:e>
                      </m:d>
                    </m:oMath>
                  </m:oMathPara>
                </a14:m>
                <a:endParaRPr lang="es-ES" sz="2200" dirty="0" smtClean="0">
                  <a:solidFill>
                    <a:schemeClr val="bg1"/>
                  </a:solidFill>
                </a:endParaRPr>
              </a:p>
            </p:txBody>
          </p:sp>
        </mc:Choice>
        <mc:Fallback xmlns="">
          <p:sp>
            <p:nvSpPr>
              <p:cNvPr id="19" name="Marcador de contenido 2"/>
              <p:cNvSpPr txBox="1">
                <a:spLocks noRot="1" noChangeAspect="1" noMove="1" noResize="1" noEditPoints="1" noAdjustHandles="1" noChangeArrowheads="1" noChangeShapeType="1" noTextEdit="1"/>
              </p:cNvSpPr>
              <p:nvPr/>
            </p:nvSpPr>
            <p:spPr>
              <a:xfrm>
                <a:off x="238294" y="3973769"/>
                <a:ext cx="8566072" cy="589522"/>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Marcador de contenido 2"/>
              <p:cNvSpPr txBox="1">
                <a:spLocks/>
              </p:cNvSpPr>
              <p:nvPr/>
            </p:nvSpPr>
            <p:spPr>
              <a:xfrm>
                <a:off x="238294" y="4563291"/>
                <a:ext cx="8566072" cy="58952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d>
                        <m:dPr>
                          <m:ctrlPr>
                            <a:rPr lang="es-ES" sz="2000" b="0" i="1" smtClean="0">
                              <a:solidFill>
                                <a:schemeClr val="bg1"/>
                              </a:solidFill>
                              <a:latin typeface="Cambria Math" panose="02040503050406030204" pitchFamily="18" charset="0"/>
                            </a:rPr>
                          </m:ctrlPr>
                        </m:dPr>
                        <m:e>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𝑦</m:t>
                          </m:r>
                        </m:e>
                      </m:d>
                      <m:r>
                        <a:rPr lang="es-ES" sz="2000" b="0" i="1" smtClean="0">
                          <a:solidFill>
                            <a:schemeClr val="bg1"/>
                          </a:solidFill>
                          <a:latin typeface="Cambria Math" panose="02040503050406030204" pitchFamily="18" charset="0"/>
                        </a:rPr>
                        <m:t>=</m:t>
                      </m:r>
                      <m:d>
                        <m:dPr>
                          <m:ctrlPr>
                            <a:rPr lang="es-ES" sz="2000" b="0" i="1" smtClean="0">
                              <a:solidFill>
                                <a:schemeClr val="bg1"/>
                              </a:solidFill>
                              <a:latin typeface="Cambria Math" panose="02040503050406030204" pitchFamily="18" charset="0"/>
                            </a:rPr>
                          </m:ctrlPr>
                        </m:dPr>
                        <m:e>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𝜆</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𝜆</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𝑦</m:t>
                              </m:r>
                            </m:sub>
                          </m:sSub>
                        </m:e>
                      </m:d>
                    </m:oMath>
                  </m:oMathPara>
                </a14:m>
                <a:endParaRPr lang="es-ES" sz="2200" dirty="0" smtClean="0">
                  <a:solidFill>
                    <a:schemeClr val="bg1"/>
                  </a:solidFill>
                </a:endParaRPr>
              </a:p>
            </p:txBody>
          </p:sp>
        </mc:Choice>
        <mc:Fallback xmlns="">
          <p:sp>
            <p:nvSpPr>
              <p:cNvPr id="7" name="Marcador de contenido 2"/>
              <p:cNvSpPr txBox="1">
                <a:spLocks noRot="1" noChangeAspect="1" noMove="1" noResize="1" noEditPoints="1" noAdjustHandles="1" noChangeArrowheads="1" noChangeShapeType="1" noTextEdit="1"/>
              </p:cNvSpPr>
              <p:nvPr/>
            </p:nvSpPr>
            <p:spPr>
              <a:xfrm>
                <a:off x="238294" y="4563291"/>
                <a:ext cx="8566072" cy="589522"/>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Marcador de contenido 2"/>
              <p:cNvSpPr txBox="1">
                <a:spLocks/>
              </p:cNvSpPr>
              <p:nvPr/>
            </p:nvSpPr>
            <p:spPr>
              <a:xfrm>
                <a:off x="238294" y="6254447"/>
                <a:ext cx="8566072" cy="58952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𝐸𝑐𝑢𝑎𝑐𝑖</m:t>
                      </m:r>
                      <m:r>
                        <a:rPr lang="es-ES" sz="2000" b="0" i="1" smtClean="0">
                          <a:solidFill>
                            <a:schemeClr val="bg1"/>
                          </a:solidFill>
                          <a:latin typeface="Cambria Math" panose="02040503050406030204" pitchFamily="18" charset="0"/>
                        </a:rPr>
                        <m:t>ó</m:t>
                      </m:r>
                      <m:r>
                        <a:rPr lang="es-ES" sz="2000" b="0" i="1" smtClean="0">
                          <a:solidFill>
                            <a:schemeClr val="bg1"/>
                          </a:solidFill>
                          <a:latin typeface="Cambria Math" panose="02040503050406030204" pitchFamily="18" charset="0"/>
                        </a:rPr>
                        <m:t>𝑛</m:t>
                      </m:r>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𝑝𝑎𝑟𝑎𝑚</m:t>
                      </m:r>
                      <m:r>
                        <a:rPr lang="es-ES" sz="2000" b="0" i="1" smtClean="0">
                          <a:solidFill>
                            <a:schemeClr val="bg1"/>
                          </a:solidFill>
                          <a:latin typeface="Cambria Math" panose="02040503050406030204" pitchFamily="18" charset="0"/>
                        </a:rPr>
                        <m:t>é</m:t>
                      </m:r>
                      <m:r>
                        <a:rPr lang="es-ES" sz="2000" b="0" i="1" smtClean="0">
                          <a:solidFill>
                            <a:schemeClr val="bg1"/>
                          </a:solidFill>
                          <a:latin typeface="Cambria Math" panose="02040503050406030204" pitchFamily="18" charset="0"/>
                        </a:rPr>
                        <m:t>𝑡𝑟𝑖𝑐𝑎</m:t>
                      </m:r>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𝑑𝑒</m:t>
                      </m:r>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𝑙𝑎</m:t>
                      </m:r>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𝑟𝑒𝑐𝑡𝑎</m:t>
                      </m:r>
                      <m:r>
                        <a:rPr lang="es-ES" sz="2000" b="0" i="1" smtClean="0">
                          <a:solidFill>
                            <a:schemeClr val="bg1"/>
                          </a:solidFill>
                          <a:latin typeface="Cambria Math" panose="02040503050406030204" pitchFamily="18" charset="0"/>
                        </a:rPr>
                        <m:t>:</m:t>
                      </m:r>
                    </m:oMath>
                  </m:oMathPara>
                </a14:m>
                <a:endParaRPr lang="es-ES" sz="2000" b="0" dirty="0" smtClean="0">
                  <a:solidFill>
                    <a:schemeClr val="bg1"/>
                  </a:solidFill>
                </a:endParaRPr>
              </a:p>
              <a:p>
                <a:pPr marL="0" indent="0" algn="just">
                  <a:buFont typeface="Arial" panose="020B0604020202020204" pitchFamily="34" charset="0"/>
                  <a:buNone/>
                </a:pPr>
                <a:endParaRPr lang="es-ES" sz="2200" dirty="0" smtClean="0">
                  <a:solidFill>
                    <a:schemeClr val="bg1"/>
                  </a:solidFill>
                </a:endParaRP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38294" y="6254447"/>
                <a:ext cx="8566072" cy="58952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Marcador de contenido 2"/>
              <p:cNvSpPr txBox="1">
                <a:spLocks/>
              </p:cNvSpPr>
              <p:nvPr/>
            </p:nvSpPr>
            <p:spPr>
              <a:xfrm>
                <a:off x="238294" y="5152813"/>
                <a:ext cx="8566072" cy="1101634"/>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chemeClr val="bg1"/>
                              </a:solidFill>
                              <a:latin typeface="Cambria Math" panose="02040503050406030204" pitchFamily="18" charset="0"/>
                            </a:rPr>
                          </m:ctrlPr>
                        </m:borderBoxPr>
                        <m:e>
                          <m:r>
                            <a:rPr lang="es-ES" sz="2000" i="1">
                              <a:solidFill>
                                <a:schemeClr val="bg1"/>
                              </a:solidFill>
                              <a:latin typeface="Cambria Math" panose="02040503050406030204" pitchFamily="18" charset="0"/>
                            </a:rPr>
                            <m:t>𝑟</m:t>
                          </m:r>
                          <m:r>
                            <a:rPr lang="es-ES" sz="2000" i="1">
                              <a:solidFill>
                                <a:schemeClr val="bg1"/>
                              </a:solidFill>
                              <a:latin typeface="Cambria Math" panose="02040503050406030204" pitchFamily="18" charset="0"/>
                              <a:ea typeface="Cambria Math" panose="02040503050406030204" pitchFamily="18" charset="0"/>
                            </a:rPr>
                            <m:t>≡</m:t>
                          </m:r>
                          <m:d>
                            <m:dPr>
                              <m:begChr m:val="{"/>
                              <m:endChr m:val=""/>
                              <m:ctrlPr>
                                <a:rPr lang="es-ES" sz="2000" i="1">
                                  <a:solidFill>
                                    <a:schemeClr val="bg1"/>
                                  </a:solidFill>
                                  <a:latin typeface="Cambria Math" panose="02040503050406030204" pitchFamily="18" charset="0"/>
                                  <a:ea typeface="Cambria Math" panose="02040503050406030204" pitchFamily="18" charset="0"/>
                                </a:rPr>
                              </m:ctrlPr>
                            </m:dPr>
                            <m:e>
                              <m:m>
                                <m:mPr>
                                  <m:mcs>
                                    <m:mc>
                                      <m:mcPr>
                                        <m:count m:val="1"/>
                                        <m:mcJc m:val="center"/>
                                      </m:mcPr>
                                    </m:mc>
                                  </m:mcs>
                                  <m:ctrlPr>
                                    <a:rPr lang="es-ES" sz="2000" i="1">
                                      <a:solidFill>
                                        <a:schemeClr val="bg1"/>
                                      </a:solidFill>
                                      <a:latin typeface="Cambria Math" panose="02040503050406030204" pitchFamily="18" charset="0"/>
                                      <a:ea typeface="Cambria Math" panose="02040503050406030204" pitchFamily="18" charset="0"/>
                                    </a:rPr>
                                  </m:ctrlPr>
                                </m:mPr>
                                <m:mr>
                                  <m:e>
                                    <m:r>
                                      <m:rPr>
                                        <m:brk m:alnAt="7"/>
                                      </m:rPr>
                                      <a:rPr lang="es-ES" sz="2000" i="1">
                                        <a:solidFill>
                                          <a:schemeClr val="bg1"/>
                                        </a:solidFill>
                                        <a:latin typeface="Cambria Math" panose="02040503050406030204" pitchFamily="18" charset="0"/>
                                        <a:ea typeface="Cambria Math" panose="02040503050406030204" pitchFamily="18" charset="0"/>
                                      </a:rPr>
                                      <m:t>𝑥</m:t>
                                    </m:r>
                                    <m:r>
                                      <a:rPr lang="es-ES" sz="2000" i="1">
                                        <a:solidFill>
                                          <a:schemeClr val="bg1"/>
                                        </a:solidFill>
                                        <a:latin typeface="Cambria Math" panose="02040503050406030204" pitchFamily="18" charset="0"/>
                                        <a:ea typeface="Cambria Math" panose="02040503050406030204" pitchFamily="18" charset="0"/>
                                      </a:rPr>
                                      <m:t>=</m:t>
                                    </m:r>
                                    <m:sSub>
                                      <m:sSubPr>
                                        <m:ctrlPr>
                                          <a:rPr lang="es-ES" sz="2000" i="1">
                                            <a:solidFill>
                                              <a:schemeClr val="bg1"/>
                                            </a:solidFill>
                                            <a:latin typeface="Cambria Math" panose="02040503050406030204" pitchFamily="18" charset="0"/>
                                            <a:ea typeface="Cambria Math" panose="02040503050406030204" pitchFamily="18" charset="0"/>
                                          </a:rPr>
                                        </m:ctrlPr>
                                      </m:sSubPr>
                                      <m:e>
                                        <m:r>
                                          <m:rPr>
                                            <m:brk m:alnAt="7"/>
                                          </m:rPr>
                                          <a:rPr lang="es-ES" sz="2000" i="1">
                                            <a:solidFill>
                                              <a:schemeClr val="bg1"/>
                                            </a:solidFill>
                                            <a:latin typeface="Cambria Math" panose="02040503050406030204" pitchFamily="18" charset="0"/>
                                            <a:ea typeface="Cambria Math" panose="02040503050406030204" pitchFamily="18" charset="0"/>
                                          </a:rPr>
                                          <m:t>𝑥</m:t>
                                        </m:r>
                                      </m:e>
                                      <m:sub>
                                        <m:r>
                                          <m:rPr>
                                            <m:brk m:alnAt="7"/>
                                          </m:rPr>
                                          <a:rPr lang="es-ES" sz="2000" i="1">
                                            <a:solidFill>
                                              <a:schemeClr val="bg1"/>
                                            </a:solidFill>
                                            <a:latin typeface="Cambria Math" panose="02040503050406030204" pitchFamily="18" charset="0"/>
                                            <a:ea typeface="Cambria Math" panose="02040503050406030204" pitchFamily="18" charset="0"/>
                                          </a:rPr>
                                          <m:t>0</m:t>
                                        </m:r>
                                      </m:sub>
                                    </m:sSub>
                                    <m:r>
                                      <m:rPr>
                                        <m:brk m:alnAt="7"/>
                                      </m:rPr>
                                      <a:rPr lang="es-ES" sz="2000" i="1">
                                        <a:solidFill>
                                          <a:schemeClr val="bg1"/>
                                        </a:solidFill>
                                        <a:latin typeface="Cambria Math" panose="02040503050406030204" pitchFamily="18" charset="0"/>
                                        <a:ea typeface="Cambria Math" panose="02040503050406030204" pitchFamily="18" charset="0"/>
                                      </a:rPr>
                                      <m:t>+</m:t>
                                    </m:r>
                                    <m:r>
                                      <a:rPr lang="es-ES" sz="2000" i="1">
                                        <a:solidFill>
                                          <a:schemeClr val="bg1"/>
                                        </a:solidFill>
                                        <a:latin typeface="Cambria Math" panose="02040503050406030204" pitchFamily="18" charset="0"/>
                                        <a:ea typeface="Cambria Math" panose="02040503050406030204" pitchFamily="18" charset="0"/>
                                      </a:rPr>
                                      <m:t>𝜆</m:t>
                                    </m:r>
                                    <m:sSub>
                                      <m:sSubPr>
                                        <m:ctrlPr>
                                          <a:rPr lang="es-ES" sz="2000" i="1">
                                            <a:solidFill>
                                              <a:schemeClr val="bg1"/>
                                            </a:solidFill>
                                            <a:latin typeface="Cambria Math" panose="02040503050406030204" pitchFamily="18" charset="0"/>
                                            <a:ea typeface="Cambria Math" panose="02040503050406030204" pitchFamily="18" charset="0"/>
                                          </a:rPr>
                                        </m:ctrlPr>
                                      </m:sSubPr>
                                      <m:e>
                                        <m:r>
                                          <a:rPr lang="es-ES" sz="2000" i="1">
                                            <a:solidFill>
                                              <a:schemeClr val="bg1"/>
                                            </a:solidFill>
                                            <a:latin typeface="Cambria Math" panose="02040503050406030204" pitchFamily="18" charset="0"/>
                                            <a:ea typeface="Cambria Math" panose="02040503050406030204" pitchFamily="18" charset="0"/>
                                          </a:rPr>
                                          <m:t>𝑣</m:t>
                                        </m:r>
                                      </m:e>
                                      <m:sub>
                                        <m:r>
                                          <a:rPr lang="es-ES" sz="2000" i="1">
                                            <a:solidFill>
                                              <a:schemeClr val="bg1"/>
                                            </a:solidFill>
                                            <a:latin typeface="Cambria Math" panose="02040503050406030204" pitchFamily="18" charset="0"/>
                                            <a:ea typeface="Cambria Math" panose="02040503050406030204" pitchFamily="18" charset="0"/>
                                          </a:rPr>
                                          <m:t>𝑥</m:t>
                                        </m:r>
                                      </m:sub>
                                    </m:sSub>
                                  </m:e>
                                </m:mr>
                                <m:mr>
                                  <m:e>
                                    <m:r>
                                      <a:rPr lang="es-ES" sz="2000" i="1">
                                        <a:solidFill>
                                          <a:schemeClr val="bg1"/>
                                        </a:solidFill>
                                        <a:latin typeface="Cambria Math" panose="02040503050406030204" pitchFamily="18" charset="0"/>
                                        <a:ea typeface="Cambria Math" panose="02040503050406030204" pitchFamily="18" charset="0"/>
                                      </a:rPr>
                                      <m:t>𝑦</m:t>
                                    </m:r>
                                    <m:r>
                                      <a:rPr lang="es-ES" sz="2000" i="1">
                                        <a:solidFill>
                                          <a:schemeClr val="bg1"/>
                                        </a:solidFill>
                                        <a:latin typeface="Cambria Math" panose="02040503050406030204" pitchFamily="18" charset="0"/>
                                        <a:ea typeface="Cambria Math" panose="02040503050406030204" pitchFamily="18" charset="0"/>
                                      </a:rPr>
                                      <m:t>=</m:t>
                                    </m:r>
                                    <m:sSub>
                                      <m:sSubPr>
                                        <m:ctrlPr>
                                          <a:rPr lang="es-ES" sz="2000" i="1">
                                            <a:solidFill>
                                              <a:schemeClr val="bg1"/>
                                            </a:solidFill>
                                            <a:latin typeface="Cambria Math" panose="02040503050406030204" pitchFamily="18" charset="0"/>
                                            <a:ea typeface="Cambria Math" panose="02040503050406030204" pitchFamily="18" charset="0"/>
                                          </a:rPr>
                                        </m:ctrlPr>
                                      </m:sSubPr>
                                      <m:e>
                                        <m:r>
                                          <a:rPr lang="es-ES" sz="2000" i="1">
                                            <a:solidFill>
                                              <a:schemeClr val="bg1"/>
                                            </a:solidFill>
                                            <a:latin typeface="Cambria Math" panose="02040503050406030204" pitchFamily="18" charset="0"/>
                                            <a:ea typeface="Cambria Math" panose="02040503050406030204" pitchFamily="18" charset="0"/>
                                          </a:rPr>
                                          <m:t>𝑦</m:t>
                                        </m:r>
                                      </m:e>
                                      <m:sub>
                                        <m:r>
                                          <a:rPr lang="es-ES" sz="2000" i="1">
                                            <a:solidFill>
                                              <a:schemeClr val="bg1"/>
                                            </a:solidFill>
                                            <a:latin typeface="Cambria Math" panose="02040503050406030204" pitchFamily="18" charset="0"/>
                                            <a:ea typeface="Cambria Math" panose="02040503050406030204" pitchFamily="18" charset="0"/>
                                          </a:rPr>
                                          <m:t>0</m:t>
                                        </m:r>
                                      </m:sub>
                                    </m:sSub>
                                    <m:r>
                                      <a:rPr lang="es-ES" sz="2000" i="1">
                                        <a:solidFill>
                                          <a:schemeClr val="bg1"/>
                                        </a:solidFill>
                                        <a:latin typeface="Cambria Math" panose="02040503050406030204" pitchFamily="18" charset="0"/>
                                        <a:ea typeface="Cambria Math" panose="02040503050406030204" pitchFamily="18" charset="0"/>
                                      </a:rPr>
                                      <m:t>+</m:t>
                                    </m:r>
                                    <m:r>
                                      <a:rPr lang="es-ES" sz="2000" i="1">
                                        <a:solidFill>
                                          <a:schemeClr val="bg1"/>
                                        </a:solidFill>
                                        <a:latin typeface="Cambria Math" panose="02040503050406030204" pitchFamily="18" charset="0"/>
                                        <a:ea typeface="Cambria Math" panose="02040503050406030204" pitchFamily="18" charset="0"/>
                                      </a:rPr>
                                      <m:t>𝜆</m:t>
                                    </m:r>
                                    <m:sSub>
                                      <m:sSubPr>
                                        <m:ctrlPr>
                                          <a:rPr lang="es-ES" sz="2000" i="1">
                                            <a:solidFill>
                                              <a:schemeClr val="bg1"/>
                                            </a:solidFill>
                                            <a:latin typeface="Cambria Math" panose="02040503050406030204" pitchFamily="18" charset="0"/>
                                            <a:ea typeface="Cambria Math" panose="02040503050406030204" pitchFamily="18" charset="0"/>
                                          </a:rPr>
                                        </m:ctrlPr>
                                      </m:sSubPr>
                                      <m:e>
                                        <m:r>
                                          <a:rPr lang="es-ES" sz="2000" i="1">
                                            <a:solidFill>
                                              <a:schemeClr val="bg1"/>
                                            </a:solidFill>
                                            <a:latin typeface="Cambria Math" panose="02040503050406030204" pitchFamily="18" charset="0"/>
                                            <a:ea typeface="Cambria Math" panose="02040503050406030204" pitchFamily="18" charset="0"/>
                                          </a:rPr>
                                          <m:t>𝑣</m:t>
                                        </m:r>
                                      </m:e>
                                      <m:sub>
                                        <m:r>
                                          <a:rPr lang="es-ES" sz="2000" i="1">
                                            <a:solidFill>
                                              <a:schemeClr val="bg1"/>
                                            </a:solidFill>
                                            <a:latin typeface="Cambria Math" panose="02040503050406030204" pitchFamily="18" charset="0"/>
                                            <a:ea typeface="Cambria Math" panose="02040503050406030204" pitchFamily="18" charset="0"/>
                                          </a:rPr>
                                          <m:t>𝑦</m:t>
                                        </m:r>
                                      </m:sub>
                                    </m:sSub>
                                  </m:e>
                                </m:mr>
                              </m:m>
                            </m:e>
                          </m:d>
                        </m:e>
                      </m:borderBox>
                    </m:oMath>
                  </m:oMathPara>
                </a14:m>
                <a:endParaRPr lang="es-ES" sz="2200" dirty="0" smtClean="0">
                  <a:solidFill>
                    <a:schemeClr val="bg1"/>
                  </a:solidFill>
                </a:endParaRPr>
              </a:p>
            </p:txBody>
          </p:sp>
        </mc:Choice>
        <mc:Fallback xmlns="">
          <p:sp>
            <p:nvSpPr>
              <p:cNvPr id="10" name="Marcador de contenido 2"/>
              <p:cNvSpPr txBox="1">
                <a:spLocks noRot="1" noChangeAspect="1" noMove="1" noResize="1" noEditPoints="1" noAdjustHandles="1" noChangeArrowheads="1" noChangeShapeType="1" noTextEdit="1"/>
              </p:cNvSpPr>
              <p:nvPr/>
            </p:nvSpPr>
            <p:spPr>
              <a:xfrm>
                <a:off x="238294" y="5152813"/>
                <a:ext cx="8566072" cy="1101634"/>
              </a:xfrm>
              <a:prstGeom prst="rect">
                <a:avLst/>
              </a:prstGeom>
              <a:blipFill rotWithShape="0">
                <a:blip r:embed="rId7"/>
                <a:stretch>
                  <a:fillRect/>
                </a:stretch>
              </a:blipFill>
            </p:spPr>
            <p:txBody>
              <a:bodyPr/>
              <a:lstStyle/>
              <a:p>
                <a:r>
                  <a:rPr lang="es-ES">
                    <a:noFill/>
                  </a:rPr>
                  <a:t> </a:t>
                </a:r>
              </a:p>
            </p:txBody>
          </p:sp>
        </mc:Fallback>
      </mc:AlternateContent>
      <p:sp>
        <p:nvSpPr>
          <p:cNvPr id="9" name="Flecha abajo 8"/>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5</a:t>
            </a:r>
            <a:endParaRPr lang="es-ES" dirty="0">
              <a:solidFill>
                <a:srgbClr val="0070C0"/>
              </a:solidFill>
            </a:endParaRPr>
          </a:p>
        </p:txBody>
      </p:sp>
      <p:pic>
        <p:nvPicPr>
          <p:cNvPr id="11" name="Picture 4" descr="Resultado de imagen de nex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746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7" grpId="0" animBg="1"/>
      <p:bldP spid="8"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8</a:t>
            </a:r>
            <a:r>
              <a:rPr lang="es-ES" dirty="0" smtClean="0">
                <a:solidFill>
                  <a:schemeClr val="bg1"/>
                </a:solidFill>
              </a:rPr>
              <a:t>. RECTAS II. Ecuación paramétrica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1115665"/>
              </a:xfrm>
              <a:solidFill>
                <a:schemeClr val="tx1">
                  <a:lumMod val="95000"/>
                </a:schemeClr>
              </a:solidFill>
            </p:spPr>
            <p:txBody>
              <a:bodyPr>
                <a:normAutofit/>
              </a:bodyPr>
              <a:lstStyle/>
              <a:p>
                <a:pPr algn="just"/>
                <a:r>
                  <a:rPr lang="es-ES" sz="2600" dirty="0" smtClean="0">
                    <a:solidFill>
                      <a:schemeClr val="bg1"/>
                    </a:solidFill>
                  </a:rPr>
                  <a:t>Ejemplo: calcula la ecuación paramétrica de la recta que pasa por los puntos </a:t>
                </a:r>
                <a14:m>
                  <m:oMath xmlns:m="http://schemas.openxmlformats.org/officeDocument/2006/math">
                    <m:r>
                      <a:rPr lang="es-ES" sz="2600" b="0" i="1" smtClean="0">
                        <a:solidFill>
                          <a:schemeClr val="bg1"/>
                        </a:solidFill>
                        <a:latin typeface="Cambria Math" panose="02040503050406030204" pitchFamily="18" charset="0"/>
                      </a:rPr>
                      <m:t>𝐴</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1,3</m:t>
                        </m:r>
                      </m:e>
                    </m:d>
                  </m:oMath>
                </a14:m>
                <a:r>
                  <a:rPr lang="es-ES" sz="2600" dirty="0" smtClean="0">
                    <a:solidFill>
                      <a:schemeClr val="bg1"/>
                    </a:solidFill>
                  </a:rPr>
                  <a:t> y </a:t>
                </a:r>
                <a14:m>
                  <m:oMath xmlns:m="http://schemas.openxmlformats.org/officeDocument/2006/math">
                    <m:r>
                      <a:rPr lang="es-ES" sz="2600" b="0" i="1" smtClean="0">
                        <a:solidFill>
                          <a:schemeClr val="bg1"/>
                        </a:solidFill>
                        <a:latin typeface="Cambria Math" panose="02040503050406030204" pitchFamily="18" charset="0"/>
                      </a:rPr>
                      <m:t>𝐵</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2,5</m:t>
                        </m:r>
                      </m:e>
                    </m:d>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1115665"/>
              </a:xfrm>
              <a:blipFill rotWithShape="0">
                <a:blip r:embed="rId3"/>
                <a:stretch>
                  <a:fillRect l="-1638" t="-8197" r="-1282" b="-491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Marcador de contenido 2"/>
              <p:cNvSpPr txBox="1">
                <a:spLocks/>
              </p:cNvSpPr>
              <p:nvPr/>
            </p:nvSpPr>
            <p:spPr>
              <a:xfrm>
                <a:off x="238294" y="2841655"/>
                <a:ext cx="8566072" cy="5425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200" dirty="0" smtClean="0">
                    <a:solidFill>
                      <a:srgbClr val="0070C0"/>
                    </a:solidFill>
                  </a:rPr>
                  <a:t>Primero calculamos el vector director: </a:t>
                </a:r>
                <a14:m>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𝐴𝐵</m:t>
                        </m:r>
                      </m:e>
                    </m:acc>
                    <m:r>
                      <a:rPr lang="es-ES" sz="2200" b="0" i="1" dirty="0" smtClean="0">
                        <a:solidFill>
                          <a:srgbClr val="0070C0"/>
                        </a:solidFill>
                        <a:latin typeface="Cambria Math" panose="02040503050406030204" pitchFamily="18" charset="0"/>
                      </a:rPr>
                      <m:t>="</m:t>
                    </m:r>
                    <m:r>
                      <a:rPr lang="es-ES" sz="2200" b="0" i="1" dirty="0" smtClean="0">
                        <a:solidFill>
                          <a:srgbClr val="0070C0"/>
                        </a:solidFill>
                        <a:latin typeface="Cambria Math" panose="02040503050406030204" pitchFamily="18" charset="0"/>
                      </a:rPr>
                      <m:t>𝐵</m:t>
                    </m:r>
                    <m:r>
                      <a:rPr lang="es-ES" sz="2200" b="0" i="1" dirty="0" smtClean="0">
                        <a:solidFill>
                          <a:srgbClr val="0070C0"/>
                        </a:solidFill>
                        <a:latin typeface="Cambria Math" panose="02040503050406030204" pitchFamily="18" charset="0"/>
                      </a:rPr>
                      <m:t>−</m:t>
                    </m:r>
                    <m:r>
                      <a:rPr lang="es-ES" sz="2200" b="0" i="1" dirty="0" smtClean="0">
                        <a:solidFill>
                          <a:srgbClr val="0070C0"/>
                        </a:solidFill>
                        <a:latin typeface="Cambria Math" panose="02040503050406030204" pitchFamily="18" charset="0"/>
                      </a:rPr>
                      <m:t>𝐴</m:t>
                    </m:r>
                    <m:r>
                      <a:rPr lang="es-ES" sz="2200" b="0" i="1" dirty="0" smtClean="0">
                        <a:solidFill>
                          <a:srgbClr val="0070C0"/>
                        </a:solidFill>
                        <a:latin typeface="Cambria Math" panose="02040503050406030204" pitchFamily="18" charset="0"/>
                      </a:rPr>
                      <m:t>"=</m:t>
                    </m:r>
                    <m:d>
                      <m:dPr>
                        <m:ctrlPr>
                          <a:rPr lang="es-ES" sz="2200" b="0" i="1" dirty="0" smtClean="0">
                            <a:solidFill>
                              <a:srgbClr val="0070C0"/>
                            </a:solidFill>
                            <a:latin typeface="Cambria Math" panose="02040503050406030204" pitchFamily="18" charset="0"/>
                          </a:rPr>
                        </m:ctrlPr>
                      </m:dPr>
                      <m:e>
                        <m:r>
                          <a:rPr lang="es-ES" sz="2200" b="0" i="1" dirty="0" smtClean="0">
                            <a:solidFill>
                              <a:srgbClr val="0070C0"/>
                            </a:solidFill>
                            <a:latin typeface="Cambria Math" panose="02040503050406030204" pitchFamily="18" charset="0"/>
                          </a:rPr>
                          <m:t>1,2</m:t>
                        </m:r>
                      </m:e>
                    </m:d>
                  </m:oMath>
                </a14:m>
                <a:endParaRPr lang="es-ES" sz="2200" dirty="0" smtClean="0">
                  <a:solidFill>
                    <a:srgbClr val="0070C0"/>
                  </a:solidFill>
                </a:endParaRPr>
              </a:p>
            </p:txBody>
          </p:sp>
        </mc:Choice>
        <mc:Fallback xmlns="">
          <p:sp>
            <p:nvSpPr>
              <p:cNvPr id="14" name="Marcador de contenido 2"/>
              <p:cNvSpPr txBox="1">
                <a:spLocks noRot="1" noChangeAspect="1" noMove="1" noResize="1" noEditPoints="1" noAdjustHandles="1" noChangeArrowheads="1" noChangeShapeType="1" noTextEdit="1"/>
              </p:cNvSpPr>
              <p:nvPr/>
            </p:nvSpPr>
            <p:spPr>
              <a:xfrm>
                <a:off x="238294" y="2841655"/>
                <a:ext cx="8566072" cy="542592"/>
              </a:xfrm>
              <a:prstGeom prst="rect">
                <a:avLst/>
              </a:prstGeom>
              <a:blipFill rotWithShape="0">
                <a:blip r:embed="rId4"/>
                <a:stretch>
                  <a:fillRect l="-925" b="-11236"/>
                </a:stretch>
              </a:blipFill>
            </p:spPr>
            <p:txBody>
              <a:bodyPr/>
              <a:lstStyle/>
              <a:p>
                <a:r>
                  <a:rPr lang="es-ES">
                    <a:noFill/>
                  </a:rPr>
                  <a:t> </a:t>
                </a:r>
              </a:p>
            </p:txBody>
          </p:sp>
        </mc:Fallback>
      </mc:AlternateContent>
      <p:sp>
        <p:nvSpPr>
          <p:cNvPr id="19" name="Marcador de contenido 2"/>
          <p:cNvSpPr txBox="1">
            <a:spLocks/>
          </p:cNvSpPr>
          <p:nvPr/>
        </p:nvSpPr>
        <p:spPr>
          <a:xfrm>
            <a:off x="238294" y="3384247"/>
            <a:ext cx="8566072" cy="917787"/>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200" dirty="0" smtClean="0">
                <a:solidFill>
                  <a:srgbClr val="0070C0"/>
                </a:solidFill>
              </a:rPr>
              <a:t>A continuación escogemos uno de los dos puntos, y completamos la ecuación paramétrica con lo que sabemos:</a:t>
            </a:r>
          </a:p>
        </p:txBody>
      </p:sp>
      <mc:AlternateContent xmlns:mc="http://schemas.openxmlformats.org/markup-compatibility/2006" xmlns:a14="http://schemas.microsoft.com/office/drawing/2010/main">
        <mc:Choice Requires="a14">
          <p:sp>
            <p:nvSpPr>
              <p:cNvPr id="8" name="Marcador de contenido 2"/>
              <p:cNvSpPr txBox="1">
                <a:spLocks/>
              </p:cNvSpPr>
              <p:nvPr/>
            </p:nvSpPr>
            <p:spPr>
              <a:xfrm>
                <a:off x="238294" y="5403668"/>
                <a:ext cx="8566072" cy="1206138"/>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200" dirty="0" smtClean="0">
                    <a:solidFill>
                      <a:srgbClr val="0070C0"/>
                    </a:solidFill>
                  </a:rPr>
                  <a:t>Ahora, dando </a:t>
                </a:r>
                <a:r>
                  <a:rPr lang="es-ES" sz="2000" dirty="0" smtClean="0">
                    <a:solidFill>
                      <a:srgbClr val="0070C0"/>
                    </a:solidFill>
                  </a:rPr>
                  <a:t>valores a </a:t>
                </a:r>
                <a14:m>
                  <m:oMath xmlns:m="http://schemas.openxmlformats.org/officeDocument/2006/math">
                    <m:r>
                      <a:rPr lang="es-ES" sz="2000" b="0" i="1" smtClean="0">
                        <a:solidFill>
                          <a:srgbClr val="0070C0"/>
                        </a:solidFill>
                        <a:latin typeface="Cambria Math" panose="02040503050406030204" pitchFamily="18" charset="0"/>
                      </a:rPr>
                      <m:t>𝜆</m:t>
                    </m:r>
                  </m:oMath>
                </a14:m>
                <a:r>
                  <a:rPr lang="es-ES" sz="2000" dirty="0" smtClean="0">
                    <a:solidFill>
                      <a:srgbClr val="0070C0"/>
                    </a:solidFill>
                  </a:rPr>
                  <a:t>, vamos obteniendo los puntos de la recta. Por ejemplo, para </a:t>
                </a:r>
                <a14:m>
                  <m:oMath xmlns:m="http://schemas.openxmlformats.org/officeDocument/2006/math">
                    <m:r>
                      <a:rPr lang="es-ES" sz="2000" b="0" i="1" smtClean="0">
                        <a:solidFill>
                          <a:srgbClr val="0070C0"/>
                        </a:solidFill>
                        <a:latin typeface="Cambria Math" panose="02040503050406030204" pitchFamily="18" charset="0"/>
                      </a:rPr>
                      <m:t>𝜆</m:t>
                    </m:r>
                    <m:r>
                      <a:rPr lang="es-ES" sz="2000" b="0" i="1" smtClean="0">
                        <a:solidFill>
                          <a:srgbClr val="0070C0"/>
                        </a:solidFill>
                        <a:latin typeface="Cambria Math" panose="02040503050406030204" pitchFamily="18" charset="0"/>
                      </a:rPr>
                      <m:t>=0</m:t>
                    </m:r>
                  </m:oMath>
                </a14:m>
                <a:r>
                  <a:rPr lang="es-ES" sz="2000" dirty="0" smtClean="0">
                    <a:solidFill>
                      <a:srgbClr val="0070C0"/>
                    </a:solidFill>
                  </a:rPr>
                  <a:t> tenemos el punto</a:t>
                </a:r>
                <a14:m>
                  <m:oMath xmlns:m="http://schemas.openxmlformats.org/officeDocument/2006/math">
                    <m:r>
                      <a:rPr lang="es-ES" sz="2000" b="0" i="1" smtClean="0">
                        <a:solidFill>
                          <a:srgbClr val="0070C0"/>
                        </a:solidFill>
                        <a:latin typeface="Cambria Math" panose="02040503050406030204" pitchFamily="18" charset="0"/>
                        <a:ea typeface="Cambria Math" panose="02040503050406030204" pitchFamily="18" charset="0"/>
                      </a:rPr>
                      <m:t>𝐴</m:t>
                    </m:r>
                  </m:oMath>
                </a14:m>
                <a:r>
                  <a:rPr lang="es-ES" sz="2000" dirty="0" smtClean="0">
                    <a:solidFill>
                      <a:srgbClr val="0070C0"/>
                    </a:solidFill>
                  </a:rPr>
                  <a:t>. Para </a:t>
                </a:r>
                <a14:m>
                  <m:oMath xmlns:m="http://schemas.openxmlformats.org/officeDocument/2006/math">
                    <m:r>
                      <a:rPr lang="es-ES" sz="2000" b="0" i="1" smtClean="0">
                        <a:solidFill>
                          <a:srgbClr val="0070C0"/>
                        </a:solidFill>
                        <a:latin typeface="Cambria Math" panose="02040503050406030204" pitchFamily="18" charset="0"/>
                        <a:ea typeface="Cambria Math" panose="02040503050406030204" pitchFamily="18" charset="0"/>
                      </a:rPr>
                      <m:t>𝜆</m:t>
                    </m:r>
                    <m:r>
                      <a:rPr lang="es-ES" sz="2000" b="0" i="1" smtClean="0">
                        <a:solidFill>
                          <a:srgbClr val="0070C0"/>
                        </a:solidFill>
                        <a:latin typeface="Cambria Math" panose="02040503050406030204" pitchFamily="18" charset="0"/>
                        <a:ea typeface="Cambria Math" panose="02040503050406030204" pitchFamily="18" charset="0"/>
                      </a:rPr>
                      <m:t>=1</m:t>
                    </m:r>
                  </m:oMath>
                </a14:m>
                <a:r>
                  <a:rPr lang="es-ES" sz="2000" dirty="0" smtClean="0">
                    <a:solidFill>
                      <a:srgbClr val="0070C0"/>
                    </a:solidFill>
                  </a:rPr>
                  <a:t> tenemos el punto </a:t>
                </a:r>
                <a14:m>
                  <m:oMath xmlns:m="http://schemas.openxmlformats.org/officeDocument/2006/math">
                    <m:r>
                      <a:rPr lang="es-ES" sz="2000" b="0" i="1" smtClean="0">
                        <a:solidFill>
                          <a:srgbClr val="0070C0"/>
                        </a:solidFill>
                        <a:latin typeface="Cambria Math" panose="02040503050406030204" pitchFamily="18" charset="0"/>
                        <a:ea typeface="Cambria Math" panose="02040503050406030204" pitchFamily="18" charset="0"/>
                      </a:rPr>
                      <m:t>𝐵</m:t>
                    </m:r>
                  </m:oMath>
                </a14:m>
                <a:r>
                  <a:rPr lang="es-ES" sz="2000" dirty="0" smtClean="0">
                    <a:solidFill>
                      <a:srgbClr val="0070C0"/>
                    </a:solidFill>
                  </a:rPr>
                  <a:t>, etc.</a:t>
                </a: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38294" y="5403668"/>
                <a:ext cx="8566072" cy="1206138"/>
              </a:xfrm>
              <a:prstGeom prst="rect">
                <a:avLst/>
              </a:prstGeom>
              <a:blipFill rotWithShape="0">
                <a:blip r:embed="rId5"/>
                <a:stretch>
                  <a:fillRect l="-925" r="-78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Marcador de contenido 2"/>
              <p:cNvSpPr txBox="1">
                <a:spLocks/>
              </p:cNvSpPr>
              <p:nvPr/>
            </p:nvSpPr>
            <p:spPr>
              <a:xfrm>
                <a:off x="238294" y="4302034"/>
                <a:ext cx="8566072" cy="1101634"/>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rgbClr val="0070C0"/>
                              </a:solidFill>
                              <a:latin typeface="Cambria Math" panose="02040503050406030204" pitchFamily="18" charset="0"/>
                            </a:rPr>
                          </m:ctrlPr>
                        </m:borderBoxPr>
                        <m:e>
                          <m:r>
                            <a:rPr lang="es-ES" sz="2000" i="1">
                              <a:solidFill>
                                <a:srgbClr val="0070C0"/>
                              </a:solidFill>
                              <a:latin typeface="Cambria Math" panose="02040503050406030204" pitchFamily="18" charset="0"/>
                            </a:rPr>
                            <m:t>𝑟</m:t>
                          </m:r>
                          <m:r>
                            <a:rPr lang="es-ES" sz="2000" i="1">
                              <a:solidFill>
                                <a:srgbClr val="0070C0"/>
                              </a:solidFill>
                              <a:latin typeface="Cambria Math" panose="02040503050406030204" pitchFamily="18" charset="0"/>
                              <a:ea typeface="Cambria Math" panose="02040503050406030204" pitchFamily="18" charset="0"/>
                            </a:rPr>
                            <m:t>≡</m:t>
                          </m:r>
                          <m:d>
                            <m:dPr>
                              <m:begChr m:val="{"/>
                              <m:endChr m:val=""/>
                              <m:ctrlPr>
                                <a:rPr lang="es-ES" sz="2000" i="1">
                                  <a:solidFill>
                                    <a:srgbClr val="0070C0"/>
                                  </a:solidFill>
                                  <a:latin typeface="Cambria Math" panose="02040503050406030204" pitchFamily="18" charset="0"/>
                                  <a:ea typeface="Cambria Math" panose="02040503050406030204" pitchFamily="18" charset="0"/>
                                </a:rPr>
                              </m:ctrlPr>
                            </m:dPr>
                            <m:e>
                              <m:m>
                                <m:mPr>
                                  <m:mcs>
                                    <m:mc>
                                      <m:mcPr>
                                        <m:count m:val="1"/>
                                        <m:mcJc m:val="center"/>
                                      </m:mcPr>
                                    </m:mc>
                                  </m:mcs>
                                  <m:ctrlPr>
                                    <a:rPr lang="es-ES" sz="2000" i="1">
                                      <a:solidFill>
                                        <a:srgbClr val="0070C0"/>
                                      </a:solidFill>
                                      <a:latin typeface="Cambria Math" panose="02040503050406030204" pitchFamily="18" charset="0"/>
                                      <a:ea typeface="Cambria Math" panose="02040503050406030204" pitchFamily="18" charset="0"/>
                                    </a:rPr>
                                  </m:ctrlPr>
                                </m:mPr>
                                <m:mr>
                                  <m:e>
                                    <m:r>
                                      <m:rPr>
                                        <m:brk m:alnAt="7"/>
                                      </m:rPr>
                                      <a:rPr lang="es-ES" sz="2000" i="1">
                                        <a:solidFill>
                                          <a:srgbClr val="0070C0"/>
                                        </a:solidFill>
                                        <a:latin typeface="Cambria Math" panose="02040503050406030204" pitchFamily="18" charset="0"/>
                                        <a:ea typeface="Cambria Math" panose="02040503050406030204" pitchFamily="18" charset="0"/>
                                      </a:rPr>
                                      <m:t>𝑥</m:t>
                                    </m:r>
                                    <m:r>
                                      <a:rPr lang="es-ES" sz="2000" i="1">
                                        <a:solidFill>
                                          <a:srgbClr val="0070C0"/>
                                        </a:solidFill>
                                        <a:latin typeface="Cambria Math" panose="02040503050406030204" pitchFamily="18" charset="0"/>
                                        <a:ea typeface="Cambria Math" panose="02040503050406030204" pitchFamily="18" charset="0"/>
                                      </a:rPr>
                                      <m:t>=</m:t>
                                    </m:r>
                                    <m:sSub>
                                      <m:sSubPr>
                                        <m:ctrlPr>
                                          <a:rPr lang="es-ES" sz="2000" i="1">
                                            <a:solidFill>
                                              <a:srgbClr val="0070C0"/>
                                            </a:solidFill>
                                            <a:latin typeface="Cambria Math" panose="02040503050406030204" pitchFamily="18" charset="0"/>
                                            <a:ea typeface="Cambria Math" panose="02040503050406030204" pitchFamily="18" charset="0"/>
                                          </a:rPr>
                                        </m:ctrlPr>
                                      </m:sSubPr>
                                      <m:e>
                                        <m:r>
                                          <m:rPr>
                                            <m:brk m:alnAt="7"/>
                                          </m:rPr>
                                          <a:rPr lang="es-ES" sz="2000" i="1">
                                            <a:solidFill>
                                              <a:srgbClr val="0070C0"/>
                                            </a:solidFill>
                                            <a:latin typeface="Cambria Math" panose="02040503050406030204" pitchFamily="18" charset="0"/>
                                            <a:ea typeface="Cambria Math" panose="02040503050406030204" pitchFamily="18" charset="0"/>
                                          </a:rPr>
                                          <m:t>𝑥</m:t>
                                        </m:r>
                                      </m:e>
                                      <m:sub>
                                        <m:r>
                                          <m:rPr>
                                            <m:brk m:alnAt="7"/>
                                          </m:rPr>
                                          <a:rPr lang="es-ES" sz="2000" i="1">
                                            <a:solidFill>
                                              <a:srgbClr val="0070C0"/>
                                            </a:solidFill>
                                            <a:latin typeface="Cambria Math" panose="02040503050406030204" pitchFamily="18" charset="0"/>
                                            <a:ea typeface="Cambria Math" panose="02040503050406030204" pitchFamily="18" charset="0"/>
                                          </a:rPr>
                                          <m:t>0</m:t>
                                        </m:r>
                                      </m:sub>
                                    </m:sSub>
                                    <m:r>
                                      <m:rPr>
                                        <m:brk m:alnAt="7"/>
                                      </m:rPr>
                                      <a:rPr lang="es-ES" sz="2000" i="1">
                                        <a:solidFill>
                                          <a:srgbClr val="0070C0"/>
                                        </a:solidFill>
                                        <a:latin typeface="Cambria Math" panose="02040503050406030204" pitchFamily="18" charset="0"/>
                                        <a:ea typeface="Cambria Math" panose="02040503050406030204" pitchFamily="18" charset="0"/>
                                      </a:rPr>
                                      <m:t>+</m:t>
                                    </m:r>
                                    <m:r>
                                      <a:rPr lang="es-ES" sz="2000" i="1">
                                        <a:solidFill>
                                          <a:srgbClr val="0070C0"/>
                                        </a:solidFill>
                                        <a:latin typeface="Cambria Math" panose="02040503050406030204" pitchFamily="18" charset="0"/>
                                        <a:ea typeface="Cambria Math" panose="02040503050406030204" pitchFamily="18" charset="0"/>
                                      </a:rPr>
                                      <m:t>𝜆</m:t>
                                    </m:r>
                                    <m:sSub>
                                      <m:sSubPr>
                                        <m:ctrlPr>
                                          <a:rPr lang="es-ES" sz="2000" i="1">
                                            <a:solidFill>
                                              <a:srgbClr val="0070C0"/>
                                            </a:solidFill>
                                            <a:latin typeface="Cambria Math" panose="02040503050406030204" pitchFamily="18" charset="0"/>
                                            <a:ea typeface="Cambria Math" panose="02040503050406030204" pitchFamily="18" charset="0"/>
                                          </a:rPr>
                                        </m:ctrlPr>
                                      </m:sSubPr>
                                      <m:e>
                                        <m:r>
                                          <a:rPr lang="es-ES" sz="2000" i="1">
                                            <a:solidFill>
                                              <a:srgbClr val="0070C0"/>
                                            </a:solidFill>
                                            <a:latin typeface="Cambria Math" panose="02040503050406030204" pitchFamily="18" charset="0"/>
                                            <a:ea typeface="Cambria Math" panose="02040503050406030204" pitchFamily="18" charset="0"/>
                                          </a:rPr>
                                          <m:t>𝑣</m:t>
                                        </m:r>
                                      </m:e>
                                      <m:sub>
                                        <m:r>
                                          <a:rPr lang="es-ES" sz="2000" i="1">
                                            <a:solidFill>
                                              <a:srgbClr val="0070C0"/>
                                            </a:solidFill>
                                            <a:latin typeface="Cambria Math" panose="02040503050406030204" pitchFamily="18" charset="0"/>
                                            <a:ea typeface="Cambria Math" panose="02040503050406030204" pitchFamily="18" charset="0"/>
                                          </a:rPr>
                                          <m:t>𝑥</m:t>
                                        </m:r>
                                      </m:sub>
                                    </m:sSub>
                                  </m:e>
                                </m:mr>
                                <m:mr>
                                  <m:e>
                                    <m:r>
                                      <a:rPr lang="es-ES" sz="2000" i="1">
                                        <a:solidFill>
                                          <a:srgbClr val="0070C0"/>
                                        </a:solidFill>
                                        <a:latin typeface="Cambria Math" panose="02040503050406030204" pitchFamily="18" charset="0"/>
                                        <a:ea typeface="Cambria Math" panose="02040503050406030204" pitchFamily="18" charset="0"/>
                                      </a:rPr>
                                      <m:t>𝑦</m:t>
                                    </m:r>
                                    <m:r>
                                      <a:rPr lang="es-ES" sz="2000" i="1">
                                        <a:solidFill>
                                          <a:srgbClr val="0070C0"/>
                                        </a:solidFill>
                                        <a:latin typeface="Cambria Math" panose="02040503050406030204" pitchFamily="18" charset="0"/>
                                        <a:ea typeface="Cambria Math" panose="02040503050406030204" pitchFamily="18" charset="0"/>
                                      </a:rPr>
                                      <m:t>=</m:t>
                                    </m:r>
                                    <m:sSub>
                                      <m:sSubPr>
                                        <m:ctrlPr>
                                          <a:rPr lang="es-ES" sz="2000" i="1">
                                            <a:solidFill>
                                              <a:srgbClr val="0070C0"/>
                                            </a:solidFill>
                                            <a:latin typeface="Cambria Math" panose="02040503050406030204" pitchFamily="18" charset="0"/>
                                            <a:ea typeface="Cambria Math" panose="02040503050406030204" pitchFamily="18" charset="0"/>
                                          </a:rPr>
                                        </m:ctrlPr>
                                      </m:sSubPr>
                                      <m:e>
                                        <m:r>
                                          <a:rPr lang="es-ES" sz="2000" i="1">
                                            <a:solidFill>
                                              <a:srgbClr val="0070C0"/>
                                            </a:solidFill>
                                            <a:latin typeface="Cambria Math" panose="02040503050406030204" pitchFamily="18" charset="0"/>
                                            <a:ea typeface="Cambria Math" panose="02040503050406030204" pitchFamily="18" charset="0"/>
                                          </a:rPr>
                                          <m:t>𝑦</m:t>
                                        </m:r>
                                      </m:e>
                                      <m:sub>
                                        <m:r>
                                          <a:rPr lang="es-ES" sz="2000" i="1">
                                            <a:solidFill>
                                              <a:srgbClr val="0070C0"/>
                                            </a:solidFill>
                                            <a:latin typeface="Cambria Math" panose="02040503050406030204" pitchFamily="18" charset="0"/>
                                            <a:ea typeface="Cambria Math" panose="02040503050406030204" pitchFamily="18" charset="0"/>
                                          </a:rPr>
                                          <m:t>0</m:t>
                                        </m:r>
                                      </m:sub>
                                    </m:sSub>
                                    <m:r>
                                      <a:rPr lang="es-ES" sz="2000" i="1">
                                        <a:solidFill>
                                          <a:srgbClr val="0070C0"/>
                                        </a:solidFill>
                                        <a:latin typeface="Cambria Math" panose="02040503050406030204" pitchFamily="18" charset="0"/>
                                        <a:ea typeface="Cambria Math" panose="02040503050406030204" pitchFamily="18" charset="0"/>
                                      </a:rPr>
                                      <m:t>+</m:t>
                                    </m:r>
                                    <m:r>
                                      <a:rPr lang="es-ES" sz="2000" i="1">
                                        <a:solidFill>
                                          <a:srgbClr val="0070C0"/>
                                        </a:solidFill>
                                        <a:latin typeface="Cambria Math" panose="02040503050406030204" pitchFamily="18" charset="0"/>
                                        <a:ea typeface="Cambria Math" panose="02040503050406030204" pitchFamily="18" charset="0"/>
                                      </a:rPr>
                                      <m:t>𝜆</m:t>
                                    </m:r>
                                    <m:sSub>
                                      <m:sSubPr>
                                        <m:ctrlPr>
                                          <a:rPr lang="es-ES" sz="2000" i="1">
                                            <a:solidFill>
                                              <a:srgbClr val="0070C0"/>
                                            </a:solidFill>
                                            <a:latin typeface="Cambria Math" panose="02040503050406030204" pitchFamily="18" charset="0"/>
                                            <a:ea typeface="Cambria Math" panose="02040503050406030204" pitchFamily="18" charset="0"/>
                                          </a:rPr>
                                        </m:ctrlPr>
                                      </m:sSubPr>
                                      <m:e>
                                        <m:r>
                                          <a:rPr lang="es-ES" sz="2000" i="1">
                                            <a:solidFill>
                                              <a:srgbClr val="0070C0"/>
                                            </a:solidFill>
                                            <a:latin typeface="Cambria Math" panose="02040503050406030204" pitchFamily="18" charset="0"/>
                                            <a:ea typeface="Cambria Math" panose="02040503050406030204" pitchFamily="18" charset="0"/>
                                          </a:rPr>
                                          <m:t>𝑣</m:t>
                                        </m:r>
                                      </m:e>
                                      <m:sub>
                                        <m:r>
                                          <a:rPr lang="es-ES" sz="2000" i="1">
                                            <a:solidFill>
                                              <a:srgbClr val="0070C0"/>
                                            </a:solidFill>
                                            <a:latin typeface="Cambria Math" panose="02040503050406030204" pitchFamily="18" charset="0"/>
                                            <a:ea typeface="Cambria Math" panose="02040503050406030204" pitchFamily="18" charset="0"/>
                                          </a:rPr>
                                          <m:t>𝑦</m:t>
                                        </m:r>
                                      </m:sub>
                                    </m:sSub>
                                  </m:e>
                                </m:mr>
                              </m:m>
                            </m:e>
                          </m:d>
                        </m:e>
                      </m:borderBox>
                      <m:r>
                        <a:rPr lang="es-ES" sz="2000" b="0" i="1" smtClean="0">
                          <a:solidFill>
                            <a:srgbClr val="0070C0"/>
                          </a:solidFill>
                          <a:latin typeface="Cambria Math" panose="02040503050406030204" pitchFamily="18" charset="0"/>
                        </a:rPr>
                        <m:t>⇒</m:t>
                      </m:r>
                      <m:r>
                        <a:rPr lang="es-ES" sz="2000" i="1">
                          <a:solidFill>
                            <a:srgbClr val="0070C0"/>
                          </a:solidFill>
                          <a:latin typeface="Cambria Math" panose="02040503050406030204" pitchFamily="18" charset="0"/>
                        </a:rPr>
                        <m:t>𝑟</m:t>
                      </m:r>
                      <m:r>
                        <a:rPr lang="es-ES" sz="2000" i="1">
                          <a:solidFill>
                            <a:srgbClr val="0070C0"/>
                          </a:solidFill>
                          <a:latin typeface="Cambria Math" panose="02040503050406030204" pitchFamily="18" charset="0"/>
                          <a:ea typeface="Cambria Math" panose="02040503050406030204" pitchFamily="18" charset="0"/>
                        </a:rPr>
                        <m:t>≡</m:t>
                      </m:r>
                      <m:d>
                        <m:dPr>
                          <m:begChr m:val="{"/>
                          <m:endChr m:val=""/>
                          <m:ctrlPr>
                            <a:rPr lang="es-ES" sz="2000" i="1">
                              <a:solidFill>
                                <a:srgbClr val="0070C0"/>
                              </a:solidFill>
                              <a:latin typeface="Cambria Math" panose="02040503050406030204" pitchFamily="18" charset="0"/>
                              <a:ea typeface="Cambria Math" panose="02040503050406030204" pitchFamily="18" charset="0"/>
                            </a:rPr>
                          </m:ctrlPr>
                        </m:dPr>
                        <m:e>
                          <m:m>
                            <m:mPr>
                              <m:mcs>
                                <m:mc>
                                  <m:mcPr>
                                    <m:count m:val="1"/>
                                    <m:mcJc m:val="center"/>
                                  </m:mcPr>
                                </m:mc>
                              </m:mcs>
                              <m:ctrlPr>
                                <a:rPr lang="es-ES" sz="2000" i="1">
                                  <a:solidFill>
                                    <a:srgbClr val="0070C0"/>
                                  </a:solidFill>
                                  <a:latin typeface="Cambria Math" panose="02040503050406030204" pitchFamily="18" charset="0"/>
                                  <a:ea typeface="Cambria Math" panose="02040503050406030204" pitchFamily="18" charset="0"/>
                                </a:rPr>
                              </m:ctrlPr>
                            </m:mPr>
                            <m:mr>
                              <m:e>
                                <m:r>
                                  <m:rPr>
                                    <m:brk m:alnAt="7"/>
                                  </m:rPr>
                                  <a:rPr lang="es-ES" sz="2000" i="1">
                                    <a:solidFill>
                                      <a:srgbClr val="0070C0"/>
                                    </a:solidFill>
                                    <a:latin typeface="Cambria Math" panose="02040503050406030204" pitchFamily="18" charset="0"/>
                                    <a:ea typeface="Cambria Math" panose="02040503050406030204" pitchFamily="18" charset="0"/>
                                  </a:rPr>
                                  <m:t>𝑥</m:t>
                                </m:r>
                                <m:r>
                                  <a:rPr lang="es-ES" sz="2000" i="1">
                                    <a:solidFill>
                                      <a:srgbClr val="0070C0"/>
                                    </a:solidFill>
                                    <a:latin typeface="Cambria Math" panose="02040503050406030204" pitchFamily="18" charset="0"/>
                                    <a:ea typeface="Cambria Math" panose="02040503050406030204" pitchFamily="18" charset="0"/>
                                  </a:rPr>
                                  <m:t>=</m:t>
                                </m:r>
                                <m:r>
                                  <m:rPr>
                                    <m:brk m:alnAt="7"/>
                                  </m:rPr>
                                  <a:rPr lang="es-ES" sz="2000" b="0" i="1" smtClean="0">
                                    <a:solidFill>
                                      <a:srgbClr val="0070C0"/>
                                    </a:solidFill>
                                    <a:latin typeface="Cambria Math" panose="02040503050406030204" pitchFamily="18" charset="0"/>
                                    <a:ea typeface="Cambria Math" panose="02040503050406030204" pitchFamily="18" charset="0"/>
                                  </a:rPr>
                                  <m:t>1</m:t>
                                </m:r>
                                <m:r>
                                  <a:rPr lang="es-ES" sz="2000" i="1">
                                    <a:solidFill>
                                      <a:srgbClr val="0070C0"/>
                                    </a:solidFill>
                                    <a:latin typeface="Cambria Math" panose="02040503050406030204" pitchFamily="18" charset="0"/>
                                    <a:ea typeface="Cambria Math" panose="02040503050406030204" pitchFamily="18" charset="0"/>
                                  </a:rPr>
                                  <m:t>+</m:t>
                                </m:r>
                                <m:r>
                                  <a:rPr lang="es-ES" sz="2000" i="1">
                                    <a:solidFill>
                                      <a:srgbClr val="0070C0"/>
                                    </a:solidFill>
                                    <a:latin typeface="Cambria Math" panose="02040503050406030204" pitchFamily="18" charset="0"/>
                                    <a:ea typeface="Cambria Math" panose="02040503050406030204" pitchFamily="18" charset="0"/>
                                  </a:rPr>
                                  <m:t>𝜆</m:t>
                                </m:r>
                                <m:r>
                                  <a:rPr lang="es-ES" sz="2000" b="0" i="1" smtClean="0">
                                    <a:solidFill>
                                      <a:srgbClr val="0070C0"/>
                                    </a:solidFill>
                                    <a:latin typeface="Cambria Math" panose="02040503050406030204" pitchFamily="18" charset="0"/>
                                    <a:ea typeface="Cambria Math" panose="02040503050406030204" pitchFamily="18" charset="0"/>
                                  </a:rPr>
                                  <m:t>·1</m:t>
                                </m:r>
                              </m:e>
                            </m:mr>
                            <m:mr>
                              <m:e>
                                <m:r>
                                  <a:rPr lang="es-ES" sz="2000" i="1">
                                    <a:solidFill>
                                      <a:srgbClr val="0070C0"/>
                                    </a:solidFill>
                                    <a:latin typeface="Cambria Math" panose="02040503050406030204" pitchFamily="18" charset="0"/>
                                    <a:ea typeface="Cambria Math" panose="02040503050406030204" pitchFamily="18" charset="0"/>
                                  </a:rPr>
                                  <m:t>𝑦</m:t>
                                </m:r>
                                <m:r>
                                  <a:rPr lang="es-ES" sz="2000" i="1">
                                    <a:solidFill>
                                      <a:srgbClr val="0070C0"/>
                                    </a:solidFill>
                                    <a:latin typeface="Cambria Math" panose="02040503050406030204" pitchFamily="18" charset="0"/>
                                    <a:ea typeface="Cambria Math" panose="02040503050406030204" pitchFamily="18" charset="0"/>
                                  </a:rPr>
                                  <m:t>=3+</m:t>
                                </m:r>
                                <m:r>
                                  <a:rPr lang="es-ES" sz="2000" i="1">
                                    <a:solidFill>
                                      <a:srgbClr val="0070C0"/>
                                    </a:solidFill>
                                    <a:latin typeface="Cambria Math" panose="02040503050406030204" pitchFamily="18" charset="0"/>
                                    <a:ea typeface="Cambria Math" panose="02040503050406030204" pitchFamily="18" charset="0"/>
                                  </a:rPr>
                                  <m:t>𝜆</m:t>
                                </m:r>
                                <m:r>
                                  <a:rPr lang="es-ES" sz="2000" b="0" i="1" smtClean="0">
                                    <a:solidFill>
                                      <a:srgbClr val="0070C0"/>
                                    </a:solidFill>
                                    <a:latin typeface="Cambria Math" panose="02040503050406030204" pitchFamily="18" charset="0"/>
                                    <a:ea typeface="Cambria Math" panose="02040503050406030204" pitchFamily="18" charset="0"/>
                                  </a:rPr>
                                  <m:t>·2</m:t>
                                </m:r>
                              </m:e>
                            </m:mr>
                          </m:m>
                        </m:e>
                      </m:d>
                      <m:r>
                        <a:rPr lang="es-ES" sz="2000" b="0" i="1" smtClean="0">
                          <a:solidFill>
                            <a:srgbClr val="0070C0"/>
                          </a:solidFill>
                          <a:latin typeface="Cambria Math" panose="02040503050406030204" pitchFamily="18" charset="0"/>
                          <a:ea typeface="Cambria Math" panose="02040503050406030204" pitchFamily="18" charset="0"/>
                        </a:rPr>
                        <m:t>⇒</m:t>
                      </m:r>
                      <m:r>
                        <a:rPr lang="es-ES" sz="2000" i="1">
                          <a:solidFill>
                            <a:srgbClr val="0070C0"/>
                          </a:solidFill>
                          <a:latin typeface="Cambria Math" panose="02040503050406030204" pitchFamily="18" charset="0"/>
                        </a:rPr>
                        <m:t>𝑟</m:t>
                      </m:r>
                      <m:r>
                        <a:rPr lang="es-ES" sz="2000" i="1">
                          <a:solidFill>
                            <a:srgbClr val="0070C0"/>
                          </a:solidFill>
                          <a:latin typeface="Cambria Math" panose="02040503050406030204" pitchFamily="18" charset="0"/>
                          <a:ea typeface="Cambria Math" panose="02040503050406030204" pitchFamily="18" charset="0"/>
                        </a:rPr>
                        <m:t>≡</m:t>
                      </m:r>
                      <m:d>
                        <m:dPr>
                          <m:begChr m:val="{"/>
                          <m:endChr m:val=""/>
                          <m:ctrlPr>
                            <a:rPr lang="es-ES" sz="2000" i="1">
                              <a:solidFill>
                                <a:srgbClr val="0070C0"/>
                              </a:solidFill>
                              <a:latin typeface="Cambria Math" panose="02040503050406030204" pitchFamily="18" charset="0"/>
                              <a:ea typeface="Cambria Math" panose="02040503050406030204" pitchFamily="18" charset="0"/>
                            </a:rPr>
                          </m:ctrlPr>
                        </m:dPr>
                        <m:e>
                          <m:m>
                            <m:mPr>
                              <m:mcs>
                                <m:mc>
                                  <m:mcPr>
                                    <m:count m:val="1"/>
                                    <m:mcJc m:val="center"/>
                                  </m:mcPr>
                                </m:mc>
                              </m:mcs>
                              <m:ctrlPr>
                                <a:rPr lang="es-ES" sz="2000" i="1">
                                  <a:solidFill>
                                    <a:srgbClr val="0070C0"/>
                                  </a:solidFill>
                                  <a:latin typeface="Cambria Math" panose="02040503050406030204" pitchFamily="18" charset="0"/>
                                  <a:ea typeface="Cambria Math" panose="02040503050406030204" pitchFamily="18" charset="0"/>
                                </a:rPr>
                              </m:ctrlPr>
                            </m:mPr>
                            <m:mr>
                              <m:e>
                                <m:r>
                                  <m:rPr>
                                    <m:brk m:alnAt="7"/>
                                  </m:rPr>
                                  <a:rPr lang="es-ES" sz="2000" i="1">
                                    <a:solidFill>
                                      <a:srgbClr val="0070C0"/>
                                    </a:solidFill>
                                    <a:latin typeface="Cambria Math" panose="02040503050406030204" pitchFamily="18" charset="0"/>
                                    <a:ea typeface="Cambria Math" panose="02040503050406030204" pitchFamily="18" charset="0"/>
                                  </a:rPr>
                                  <m:t>𝑥</m:t>
                                </m:r>
                                <m:r>
                                  <a:rPr lang="es-ES" sz="2000" i="1">
                                    <a:solidFill>
                                      <a:srgbClr val="0070C0"/>
                                    </a:solidFill>
                                    <a:latin typeface="Cambria Math" panose="02040503050406030204" pitchFamily="18" charset="0"/>
                                    <a:ea typeface="Cambria Math" panose="02040503050406030204" pitchFamily="18" charset="0"/>
                                  </a:rPr>
                                  <m:t>=</m:t>
                                </m:r>
                                <m:r>
                                  <m:rPr>
                                    <m:brk m:alnAt="7"/>
                                  </m:rPr>
                                  <a:rPr lang="es-ES" sz="2000" i="1">
                                    <a:solidFill>
                                      <a:srgbClr val="0070C0"/>
                                    </a:solidFill>
                                    <a:latin typeface="Cambria Math" panose="02040503050406030204" pitchFamily="18" charset="0"/>
                                    <a:ea typeface="Cambria Math" panose="02040503050406030204" pitchFamily="18" charset="0"/>
                                  </a:rPr>
                                  <m:t>1</m:t>
                                </m:r>
                                <m:r>
                                  <a:rPr lang="es-ES" sz="2000" i="1">
                                    <a:solidFill>
                                      <a:srgbClr val="0070C0"/>
                                    </a:solidFill>
                                    <a:latin typeface="Cambria Math" panose="02040503050406030204" pitchFamily="18" charset="0"/>
                                    <a:ea typeface="Cambria Math" panose="02040503050406030204" pitchFamily="18" charset="0"/>
                                  </a:rPr>
                                  <m:t>+</m:t>
                                </m:r>
                                <m:r>
                                  <a:rPr lang="es-ES" sz="2000" i="1">
                                    <a:solidFill>
                                      <a:srgbClr val="0070C0"/>
                                    </a:solidFill>
                                    <a:latin typeface="Cambria Math" panose="02040503050406030204" pitchFamily="18" charset="0"/>
                                    <a:ea typeface="Cambria Math" panose="02040503050406030204" pitchFamily="18" charset="0"/>
                                  </a:rPr>
                                  <m:t>𝜆</m:t>
                                </m:r>
                              </m:e>
                            </m:mr>
                            <m:mr>
                              <m:e>
                                <m:r>
                                  <a:rPr lang="es-ES" sz="2000" i="1">
                                    <a:solidFill>
                                      <a:srgbClr val="0070C0"/>
                                    </a:solidFill>
                                    <a:latin typeface="Cambria Math" panose="02040503050406030204" pitchFamily="18" charset="0"/>
                                    <a:ea typeface="Cambria Math" panose="02040503050406030204" pitchFamily="18" charset="0"/>
                                  </a:rPr>
                                  <m:t>𝑦</m:t>
                                </m:r>
                                <m:r>
                                  <a:rPr lang="es-ES" sz="2000" i="1">
                                    <a:solidFill>
                                      <a:srgbClr val="0070C0"/>
                                    </a:solidFill>
                                    <a:latin typeface="Cambria Math" panose="02040503050406030204" pitchFamily="18" charset="0"/>
                                    <a:ea typeface="Cambria Math" panose="02040503050406030204" pitchFamily="18" charset="0"/>
                                  </a:rPr>
                                  <m:t>=3+2</m:t>
                                </m:r>
                                <m:r>
                                  <a:rPr lang="es-ES" sz="2000" b="0" i="1" smtClean="0">
                                    <a:solidFill>
                                      <a:srgbClr val="0070C0"/>
                                    </a:solidFill>
                                    <a:latin typeface="Cambria Math" panose="02040503050406030204" pitchFamily="18" charset="0"/>
                                    <a:ea typeface="Cambria Math" panose="02040503050406030204" pitchFamily="18" charset="0"/>
                                  </a:rPr>
                                  <m:t>𝜆</m:t>
                                </m:r>
                              </m:e>
                            </m:mr>
                          </m:m>
                        </m:e>
                      </m:d>
                    </m:oMath>
                  </m:oMathPara>
                </a14:m>
                <a:endParaRPr lang="es-ES" sz="2200" dirty="0" smtClean="0">
                  <a:solidFill>
                    <a:srgbClr val="0070C0"/>
                  </a:solidFill>
                </a:endParaRPr>
              </a:p>
            </p:txBody>
          </p:sp>
        </mc:Choice>
        <mc:Fallback xmlns="">
          <p:sp>
            <p:nvSpPr>
              <p:cNvPr id="10" name="Marcador de contenido 2"/>
              <p:cNvSpPr txBox="1">
                <a:spLocks noRot="1" noChangeAspect="1" noMove="1" noResize="1" noEditPoints="1" noAdjustHandles="1" noChangeArrowheads="1" noChangeShapeType="1" noTextEdit="1"/>
              </p:cNvSpPr>
              <p:nvPr/>
            </p:nvSpPr>
            <p:spPr>
              <a:xfrm>
                <a:off x="238294" y="4302034"/>
                <a:ext cx="8566072" cy="1101634"/>
              </a:xfrm>
              <a:prstGeom prst="rect">
                <a:avLst/>
              </a:prstGeom>
              <a:blipFill rotWithShape="0">
                <a:blip r:embed="rId6"/>
                <a:stretch>
                  <a:fillRect/>
                </a:stretch>
              </a:blipFill>
            </p:spPr>
            <p:txBody>
              <a:bodyPr/>
              <a:lstStyle/>
              <a:p>
                <a:r>
                  <a:rPr lang="es-ES">
                    <a:noFill/>
                  </a:rPr>
                  <a:t> </a:t>
                </a:r>
              </a:p>
            </p:txBody>
          </p:sp>
        </mc:Fallback>
      </mc:AlternateContent>
      <p:sp>
        <p:nvSpPr>
          <p:cNvPr id="9" name="Flecha abajo 8"/>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4</a:t>
            </a:r>
            <a:endParaRPr lang="es-ES" dirty="0">
              <a:solidFill>
                <a:srgbClr val="0070C0"/>
              </a:solidFill>
            </a:endParaRPr>
          </a:p>
        </p:txBody>
      </p:sp>
      <p:pic>
        <p:nvPicPr>
          <p:cNvPr id="11"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650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8"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8</a:t>
            </a:r>
            <a:r>
              <a:rPr lang="es-ES" dirty="0" smtClean="0">
                <a:solidFill>
                  <a:schemeClr val="bg1"/>
                </a:solidFill>
              </a:rPr>
              <a:t>. RECTAS III. Ecuación CONTINUA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1705187"/>
              </a:xfrm>
              <a:solidFill>
                <a:schemeClr val="tx1">
                  <a:lumMod val="95000"/>
                </a:schemeClr>
              </a:solidFill>
            </p:spPr>
            <p:txBody>
              <a:bodyPr>
                <a:normAutofit fontScale="62500" lnSpcReduction="20000"/>
              </a:bodyPr>
              <a:lstStyle/>
              <a:p>
                <a:pPr algn="just"/>
                <a:r>
                  <a:rPr lang="es-ES" sz="2600" dirty="0" smtClean="0">
                    <a:solidFill>
                      <a:schemeClr val="bg1"/>
                    </a:solidFill>
                  </a:rPr>
                  <a:t>Tenemos la ecuación paramétrica de la recta:</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800" i="1">
                              <a:solidFill>
                                <a:schemeClr val="bg1"/>
                              </a:solidFill>
                              <a:latin typeface="Cambria Math" panose="02040503050406030204" pitchFamily="18" charset="0"/>
                            </a:rPr>
                          </m:ctrlPr>
                        </m:borderBoxPr>
                        <m:e>
                          <m:r>
                            <a:rPr lang="es-ES" sz="2800" i="1">
                              <a:solidFill>
                                <a:schemeClr val="bg1"/>
                              </a:solidFill>
                              <a:latin typeface="Cambria Math" panose="02040503050406030204" pitchFamily="18" charset="0"/>
                            </a:rPr>
                            <m:t>𝑟</m:t>
                          </m:r>
                          <m:r>
                            <a:rPr lang="es-ES" sz="2800" i="1">
                              <a:solidFill>
                                <a:schemeClr val="bg1"/>
                              </a:solidFill>
                              <a:latin typeface="Cambria Math" panose="02040503050406030204" pitchFamily="18" charset="0"/>
                              <a:ea typeface="Cambria Math" panose="02040503050406030204" pitchFamily="18" charset="0"/>
                            </a:rPr>
                            <m:t>≡</m:t>
                          </m:r>
                          <m:d>
                            <m:dPr>
                              <m:begChr m:val="{"/>
                              <m:endChr m:val=""/>
                              <m:ctrlPr>
                                <a:rPr lang="es-ES" sz="2800" i="1">
                                  <a:solidFill>
                                    <a:schemeClr val="bg1"/>
                                  </a:solidFill>
                                  <a:latin typeface="Cambria Math" panose="02040503050406030204" pitchFamily="18" charset="0"/>
                                  <a:ea typeface="Cambria Math" panose="02040503050406030204" pitchFamily="18" charset="0"/>
                                </a:rPr>
                              </m:ctrlPr>
                            </m:dPr>
                            <m:e>
                              <m:m>
                                <m:mPr>
                                  <m:mcs>
                                    <m:mc>
                                      <m:mcPr>
                                        <m:count m:val="1"/>
                                        <m:mcJc m:val="center"/>
                                      </m:mcPr>
                                    </m:mc>
                                  </m:mcs>
                                  <m:ctrlPr>
                                    <a:rPr lang="es-ES" sz="2800" i="1">
                                      <a:solidFill>
                                        <a:schemeClr val="bg1"/>
                                      </a:solidFill>
                                      <a:latin typeface="Cambria Math" panose="02040503050406030204" pitchFamily="18" charset="0"/>
                                      <a:ea typeface="Cambria Math" panose="02040503050406030204" pitchFamily="18" charset="0"/>
                                    </a:rPr>
                                  </m:ctrlPr>
                                </m:mPr>
                                <m:mr>
                                  <m:e>
                                    <m:r>
                                      <m:rPr>
                                        <m:brk m:alnAt="7"/>
                                      </m:rPr>
                                      <a:rPr lang="es-ES" sz="2800" i="1">
                                        <a:solidFill>
                                          <a:schemeClr val="bg1"/>
                                        </a:solidFill>
                                        <a:latin typeface="Cambria Math" panose="02040503050406030204" pitchFamily="18" charset="0"/>
                                        <a:ea typeface="Cambria Math" panose="02040503050406030204" pitchFamily="18" charset="0"/>
                                      </a:rPr>
                                      <m:t>𝑥</m:t>
                                    </m:r>
                                    <m:r>
                                      <a:rPr lang="es-ES" sz="2800" i="1">
                                        <a:solidFill>
                                          <a:schemeClr val="bg1"/>
                                        </a:solidFill>
                                        <a:latin typeface="Cambria Math" panose="02040503050406030204" pitchFamily="18" charset="0"/>
                                        <a:ea typeface="Cambria Math" panose="02040503050406030204" pitchFamily="18" charset="0"/>
                                      </a:rPr>
                                      <m:t>=</m:t>
                                    </m:r>
                                    <m:sSub>
                                      <m:sSubPr>
                                        <m:ctrlPr>
                                          <a:rPr lang="es-ES" sz="2800" i="1">
                                            <a:solidFill>
                                              <a:schemeClr val="bg1"/>
                                            </a:solidFill>
                                            <a:latin typeface="Cambria Math" panose="02040503050406030204" pitchFamily="18" charset="0"/>
                                            <a:ea typeface="Cambria Math" panose="02040503050406030204" pitchFamily="18" charset="0"/>
                                          </a:rPr>
                                        </m:ctrlPr>
                                      </m:sSubPr>
                                      <m:e>
                                        <m:r>
                                          <m:rPr>
                                            <m:brk m:alnAt="7"/>
                                          </m:rPr>
                                          <a:rPr lang="es-ES" sz="2800" i="1">
                                            <a:solidFill>
                                              <a:schemeClr val="bg1"/>
                                            </a:solidFill>
                                            <a:latin typeface="Cambria Math" panose="02040503050406030204" pitchFamily="18" charset="0"/>
                                            <a:ea typeface="Cambria Math" panose="02040503050406030204" pitchFamily="18" charset="0"/>
                                          </a:rPr>
                                          <m:t>𝑥</m:t>
                                        </m:r>
                                      </m:e>
                                      <m:sub>
                                        <m:r>
                                          <m:rPr>
                                            <m:brk m:alnAt="7"/>
                                          </m:rPr>
                                          <a:rPr lang="es-ES" sz="2800" i="1">
                                            <a:solidFill>
                                              <a:schemeClr val="bg1"/>
                                            </a:solidFill>
                                            <a:latin typeface="Cambria Math" panose="02040503050406030204" pitchFamily="18" charset="0"/>
                                            <a:ea typeface="Cambria Math" panose="02040503050406030204" pitchFamily="18" charset="0"/>
                                          </a:rPr>
                                          <m:t>0</m:t>
                                        </m:r>
                                      </m:sub>
                                    </m:sSub>
                                    <m:r>
                                      <m:rPr>
                                        <m:brk m:alnAt="7"/>
                                      </m:rPr>
                                      <a:rPr lang="es-ES" sz="2800" i="1">
                                        <a:solidFill>
                                          <a:schemeClr val="bg1"/>
                                        </a:solidFill>
                                        <a:latin typeface="Cambria Math" panose="02040503050406030204" pitchFamily="18" charset="0"/>
                                        <a:ea typeface="Cambria Math" panose="02040503050406030204" pitchFamily="18" charset="0"/>
                                      </a:rPr>
                                      <m:t>+</m:t>
                                    </m:r>
                                    <m:r>
                                      <a:rPr lang="es-ES" sz="2800" i="1">
                                        <a:solidFill>
                                          <a:schemeClr val="bg1"/>
                                        </a:solidFill>
                                        <a:latin typeface="Cambria Math" panose="02040503050406030204" pitchFamily="18" charset="0"/>
                                        <a:ea typeface="Cambria Math" panose="02040503050406030204" pitchFamily="18" charset="0"/>
                                      </a:rPr>
                                      <m:t>𝜆</m:t>
                                    </m:r>
                                    <m:sSub>
                                      <m:sSubPr>
                                        <m:ctrlPr>
                                          <a:rPr lang="es-ES" sz="2800" i="1">
                                            <a:solidFill>
                                              <a:schemeClr val="bg1"/>
                                            </a:solidFill>
                                            <a:latin typeface="Cambria Math" panose="02040503050406030204" pitchFamily="18" charset="0"/>
                                            <a:ea typeface="Cambria Math" panose="02040503050406030204" pitchFamily="18" charset="0"/>
                                          </a:rPr>
                                        </m:ctrlPr>
                                      </m:sSubPr>
                                      <m:e>
                                        <m:r>
                                          <a:rPr lang="es-ES" sz="2800" i="1">
                                            <a:solidFill>
                                              <a:schemeClr val="bg1"/>
                                            </a:solidFill>
                                            <a:latin typeface="Cambria Math" panose="02040503050406030204" pitchFamily="18" charset="0"/>
                                            <a:ea typeface="Cambria Math" panose="02040503050406030204" pitchFamily="18" charset="0"/>
                                          </a:rPr>
                                          <m:t>𝑣</m:t>
                                        </m:r>
                                      </m:e>
                                      <m:sub>
                                        <m:r>
                                          <a:rPr lang="es-ES" sz="2800" i="1">
                                            <a:solidFill>
                                              <a:schemeClr val="bg1"/>
                                            </a:solidFill>
                                            <a:latin typeface="Cambria Math" panose="02040503050406030204" pitchFamily="18" charset="0"/>
                                            <a:ea typeface="Cambria Math" panose="02040503050406030204" pitchFamily="18" charset="0"/>
                                          </a:rPr>
                                          <m:t>𝑥</m:t>
                                        </m:r>
                                      </m:sub>
                                    </m:sSub>
                                  </m:e>
                                </m:mr>
                                <m:mr>
                                  <m:e>
                                    <m:r>
                                      <a:rPr lang="es-ES" sz="2800" i="1">
                                        <a:solidFill>
                                          <a:schemeClr val="bg1"/>
                                        </a:solidFill>
                                        <a:latin typeface="Cambria Math" panose="02040503050406030204" pitchFamily="18" charset="0"/>
                                        <a:ea typeface="Cambria Math" panose="02040503050406030204" pitchFamily="18" charset="0"/>
                                      </a:rPr>
                                      <m:t>𝑦</m:t>
                                    </m:r>
                                    <m:r>
                                      <a:rPr lang="es-ES" sz="2800" i="1">
                                        <a:solidFill>
                                          <a:schemeClr val="bg1"/>
                                        </a:solidFill>
                                        <a:latin typeface="Cambria Math" panose="02040503050406030204" pitchFamily="18" charset="0"/>
                                        <a:ea typeface="Cambria Math" panose="02040503050406030204" pitchFamily="18" charset="0"/>
                                      </a:rPr>
                                      <m:t>=</m:t>
                                    </m:r>
                                    <m:sSub>
                                      <m:sSubPr>
                                        <m:ctrlPr>
                                          <a:rPr lang="es-ES" sz="2800" i="1">
                                            <a:solidFill>
                                              <a:schemeClr val="bg1"/>
                                            </a:solidFill>
                                            <a:latin typeface="Cambria Math" panose="02040503050406030204" pitchFamily="18" charset="0"/>
                                            <a:ea typeface="Cambria Math" panose="02040503050406030204" pitchFamily="18" charset="0"/>
                                          </a:rPr>
                                        </m:ctrlPr>
                                      </m:sSubPr>
                                      <m:e>
                                        <m:r>
                                          <a:rPr lang="es-ES" sz="2800" i="1">
                                            <a:solidFill>
                                              <a:schemeClr val="bg1"/>
                                            </a:solidFill>
                                            <a:latin typeface="Cambria Math" panose="02040503050406030204" pitchFamily="18" charset="0"/>
                                            <a:ea typeface="Cambria Math" panose="02040503050406030204" pitchFamily="18" charset="0"/>
                                          </a:rPr>
                                          <m:t>𝑦</m:t>
                                        </m:r>
                                      </m:e>
                                      <m:sub>
                                        <m:r>
                                          <a:rPr lang="es-ES" sz="2800" i="1">
                                            <a:solidFill>
                                              <a:schemeClr val="bg1"/>
                                            </a:solidFill>
                                            <a:latin typeface="Cambria Math" panose="02040503050406030204" pitchFamily="18" charset="0"/>
                                            <a:ea typeface="Cambria Math" panose="02040503050406030204" pitchFamily="18" charset="0"/>
                                          </a:rPr>
                                          <m:t>0</m:t>
                                        </m:r>
                                      </m:sub>
                                    </m:sSub>
                                    <m:r>
                                      <a:rPr lang="es-ES" sz="2800" i="1">
                                        <a:solidFill>
                                          <a:schemeClr val="bg1"/>
                                        </a:solidFill>
                                        <a:latin typeface="Cambria Math" panose="02040503050406030204" pitchFamily="18" charset="0"/>
                                        <a:ea typeface="Cambria Math" panose="02040503050406030204" pitchFamily="18" charset="0"/>
                                      </a:rPr>
                                      <m:t>+</m:t>
                                    </m:r>
                                    <m:r>
                                      <a:rPr lang="es-ES" sz="2800" i="1">
                                        <a:solidFill>
                                          <a:schemeClr val="bg1"/>
                                        </a:solidFill>
                                        <a:latin typeface="Cambria Math" panose="02040503050406030204" pitchFamily="18" charset="0"/>
                                        <a:ea typeface="Cambria Math" panose="02040503050406030204" pitchFamily="18" charset="0"/>
                                      </a:rPr>
                                      <m:t>𝜆</m:t>
                                    </m:r>
                                    <m:sSub>
                                      <m:sSubPr>
                                        <m:ctrlPr>
                                          <a:rPr lang="es-ES" sz="2800" i="1">
                                            <a:solidFill>
                                              <a:schemeClr val="bg1"/>
                                            </a:solidFill>
                                            <a:latin typeface="Cambria Math" panose="02040503050406030204" pitchFamily="18" charset="0"/>
                                            <a:ea typeface="Cambria Math" panose="02040503050406030204" pitchFamily="18" charset="0"/>
                                          </a:rPr>
                                        </m:ctrlPr>
                                      </m:sSubPr>
                                      <m:e>
                                        <m:r>
                                          <a:rPr lang="es-ES" sz="2800" i="1">
                                            <a:solidFill>
                                              <a:schemeClr val="bg1"/>
                                            </a:solidFill>
                                            <a:latin typeface="Cambria Math" panose="02040503050406030204" pitchFamily="18" charset="0"/>
                                            <a:ea typeface="Cambria Math" panose="02040503050406030204" pitchFamily="18" charset="0"/>
                                          </a:rPr>
                                          <m:t>𝑣</m:t>
                                        </m:r>
                                      </m:e>
                                      <m:sub>
                                        <m:r>
                                          <a:rPr lang="es-ES" sz="2800" i="1">
                                            <a:solidFill>
                                              <a:schemeClr val="bg1"/>
                                            </a:solidFill>
                                            <a:latin typeface="Cambria Math" panose="02040503050406030204" pitchFamily="18" charset="0"/>
                                            <a:ea typeface="Cambria Math" panose="02040503050406030204" pitchFamily="18" charset="0"/>
                                          </a:rPr>
                                          <m:t>𝑦</m:t>
                                        </m:r>
                                      </m:sub>
                                    </m:sSub>
                                  </m:e>
                                </m:mr>
                              </m:m>
                            </m:e>
                          </m:d>
                        </m:e>
                      </m:borderBox>
                    </m:oMath>
                  </m:oMathPara>
                </a14:m>
                <a:endParaRPr lang="es-ES" sz="3200" dirty="0">
                  <a:solidFill>
                    <a:schemeClr val="bg1"/>
                  </a:solidFill>
                </a:endParaRPr>
              </a:p>
              <a:p>
                <a:pPr marL="0" indent="0" algn="just">
                  <a:buNone/>
                </a:pPr>
                <a:r>
                  <a:rPr lang="es-ES" sz="2600" dirty="0" smtClean="0">
                    <a:solidFill>
                      <a:schemeClr val="bg1"/>
                    </a:solidFill>
                  </a:rPr>
                  <a:t>Despejemos </a:t>
                </a:r>
                <a14:m>
                  <m:oMath xmlns:m="http://schemas.openxmlformats.org/officeDocument/2006/math">
                    <m:r>
                      <a:rPr lang="es-ES" sz="2800" b="0" i="1" smtClean="0">
                        <a:solidFill>
                          <a:schemeClr val="bg1"/>
                        </a:solidFill>
                        <a:latin typeface="Cambria Math" panose="02040503050406030204" pitchFamily="18" charset="0"/>
                      </a:rPr>
                      <m:t>𝜆</m:t>
                    </m:r>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1705187"/>
              </a:xfrm>
              <a:blipFill rotWithShape="0">
                <a:blip r:embed="rId3"/>
                <a:stretch>
                  <a:fillRect l="-641" t="-428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Marcador de contenido 2"/>
              <p:cNvSpPr txBox="1">
                <a:spLocks/>
              </p:cNvSpPr>
              <p:nvPr/>
            </p:nvSpPr>
            <p:spPr>
              <a:xfrm>
                <a:off x="238294" y="3431177"/>
                <a:ext cx="8566072" cy="1132114"/>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r>
                        <a:rPr lang="es-ES" sz="2000" i="1" smtClean="0">
                          <a:solidFill>
                            <a:schemeClr val="bg1"/>
                          </a:solidFill>
                          <a:latin typeface="Cambria Math" panose="02040503050406030204" pitchFamily="18" charset="0"/>
                        </a:rPr>
                        <m:t>𝑟</m:t>
                      </m:r>
                      <m:r>
                        <a:rPr lang="es-ES" sz="2000" i="1">
                          <a:solidFill>
                            <a:schemeClr val="bg1"/>
                          </a:solidFill>
                          <a:latin typeface="Cambria Math" panose="02040503050406030204" pitchFamily="18" charset="0"/>
                          <a:ea typeface="Cambria Math" panose="02040503050406030204" pitchFamily="18" charset="0"/>
                        </a:rPr>
                        <m:t>≡</m:t>
                      </m:r>
                      <m:d>
                        <m:dPr>
                          <m:begChr m:val="{"/>
                          <m:endChr m:val=""/>
                          <m:ctrlPr>
                            <a:rPr lang="es-ES" sz="2000" i="1">
                              <a:solidFill>
                                <a:schemeClr val="bg1"/>
                              </a:solidFill>
                              <a:latin typeface="Cambria Math" panose="02040503050406030204" pitchFamily="18" charset="0"/>
                              <a:ea typeface="Cambria Math" panose="02040503050406030204" pitchFamily="18" charset="0"/>
                            </a:rPr>
                          </m:ctrlPr>
                        </m:dPr>
                        <m:e>
                          <m:m>
                            <m:mPr>
                              <m:mcs>
                                <m:mc>
                                  <m:mcPr>
                                    <m:count m:val="1"/>
                                    <m:mcJc m:val="center"/>
                                  </m:mcPr>
                                </m:mc>
                              </m:mcs>
                              <m:ctrlPr>
                                <a:rPr lang="es-ES" sz="2000" i="1">
                                  <a:solidFill>
                                    <a:schemeClr val="bg1"/>
                                  </a:solidFill>
                                  <a:latin typeface="Cambria Math" panose="02040503050406030204" pitchFamily="18" charset="0"/>
                                  <a:ea typeface="Cambria Math" panose="02040503050406030204" pitchFamily="18" charset="0"/>
                                </a:rPr>
                              </m:ctrlPr>
                            </m:mPr>
                            <m:mr>
                              <m:e>
                                <m:r>
                                  <m:rPr>
                                    <m:brk m:alnAt="7"/>
                                  </m:rPr>
                                  <a:rPr lang="es-ES" sz="2000" i="1">
                                    <a:solidFill>
                                      <a:schemeClr val="bg1"/>
                                    </a:solidFill>
                                    <a:latin typeface="Cambria Math" panose="02040503050406030204" pitchFamily="18" charset="0"/>
                                    <a:ea typeface="Cambria Math" panose="02040503050406030204" pitchFamily="18" charset="0"/>
                                  </a:rPr>
                                  <m:t>𝑥</m:t>
                                </m:r>
                                <m:r>
                                  <a:rPr lang="es-ES" sz="2000" i="1">
                                    <a:solidFill>
                                      <a:schemeClr val="bg1"/>
                                    </a:solidFill>
                                    <a:latin typeface="Cambria Math" panose="02040503050406030204" pitchFamily="18" charset="0"/>
                                    <a:ea typeface="Cambria Math" panose="02040503050406030204" pitchFamily="18" charset="0"/>
                                  </a:rPr>
                                  <m:t>=</m:t>
                                </m:r>
                                <m:sSub>
                                  <m:sSubPr>
                                    <m:ctrlPr>
                                      <a:rPr lang="es-ES" sz="2000" i="1">
                                        <a:solidFill>
                                          <a:schemeClr val="bg1"/>
                                        </a:solidFill>
                                        <a:latin typeface="Cambria Math" panose="02040503050406030204" pitchFamily="18" charset="0"/>
                                        <a:ea typeface="Cambria Math" panose="02040503050406030204" pitchFamily="18" charset="0"/>
                                      </a:rPr>
                                    </m:ctrlPr>
                                  </m:sSubPr>
                                  <m:e>
                                    <m:r>
                                      <m:rPr>
                                        <m:brk m:alnAt="7"/>
                                      </m:rPr>
                                      <a:rPr lang="es-ES" sz="2000" i="1">
                                        <a:solidFill>
                                          <a:schemeClr val="bg1"/>
                                        </a:solidFill>
                                        <a:latin typeface="Cambria Math" panose="02040503050406030204" pitchFamily="18" charset="0"/>
                                        <a:ea typeface="Cambria Math" panose="02040503050406030204" pitchFamily="18" charset="0"/>
                                      </a:rPr>
                                      <m:t>𝑥</m:t>
                                    </m:r>
                                  </m:e>
                                  <m:sub>
                                    <m:r>
                                      <m:rPr>
                                        <m:brk m:alnAt="7"/>
                                      </m:rPr>
                                      <a:rPr lang="es-ES" sz="2000" i="1">
                                        <a:solidFill>
                                          <a:schemeClr val="bg1"/>
                                        </a:solidFill>
                                        <a:latin typeface="Cambria Math" panose="02040503050406030204" pitchFamily="18" charset="0"/>
                                        <a:ea typeface="Cambria Math" panose="02040503050406030204" pitchFamily="18" charset="0"/>
                                      </a:rPr>
                                      <m:t>0</m:t>
                                    </m:r>
                                  </m:sub>
                                </m:sSub>
                                <m:r>
                                  <m:rPr>
                                    <m:brk m:alnAt="7"/>
                                  </m:rPr>
                                  <a:rPr lang="es-ES" sz="2000" i="1">
                                    <a:solidFill>
                                      <a:schemeClr val="bg1"/>
                                    </a:solidFill>
                                    <a:latin typeface="Cambria Math" panose="02040503050406030204" pitchFamily="18" charset="0"/>
                                    <a:ea typeface="Cambria Math" panose="02040503050406030204" pitchFamily="18" charset="0"/>
                                  </a:rPr>
                                  <m:t>+</m:t>
                                </m:r>
                                <m:r>
                                  <a:rPr lang="es-ES" sz="2000" i="1">
                                    <a:solidFill>
                                      <a:schemeClr val="bg1"/>
                                    </a:solidFill>
                                    <a:latin typeface="Cambria Math" panose="02040503050406030204" pitchFamily="18" charset="0"/>
                                    <a:ea typeface="Cambria Math" panose="02040503050406030204" pitchFamily="18" charset="0"/>
                                  </a:rPr>
                                  <m:t>𝜆</m:t>
                                </m:r>
                                <m:sSub>
                                  <m:sSubPr>
                                    <m:ctrlPr>
                                      <a:rPr lang="es-ES" sz="2000" i="1">
                                        <a:solidFill>
                                          <a:schemeClr val="bg1"/>
                                        </a:solidFill>
                                        <a:latin typeface="Cambria Math" panose="02040503050406030204" pitchFamily="18" charset="0"/>
                                        <a:ea typeface="Cambria Math" panose="02040503050406030204" pitchFamily="18" charset="0"/>
                                      </a:rPr>
                                    </m:ctrlPr>
                                  </m:sSubPr>
                                  <m:e>
                                    <m:r>
                                      <a:rPr lang="es-ES" sz="2000" i="1">
                                        <a:solidFill>
                                          <a:schemeClr val="bg1"/>
                                        </a:solidFill>
                                        <a:latin typeface="Cambria Math" panose="02040503050406030204" pitchFamily="18" charset="0"/>
                                        <a:ea typeface="Cambria Math" panose="02040503050406030204" pitchFamily="18" charset="0"/>
                                      </a:rPr>
                                      <m:t>𝑣</m:t>
                                    </m:r>
                                  </m:e>
                                  <m:sub>
                                    <m:r>
                                      <a:rPr lang="es-ES" sz="2000" i="1">
                                        <a:solidFill>
                                          <a:schemeClr val="bg1"/>
                                        </a:solidFill>
                                        <a:latin typeface="Cambria Math" panose="02040503050406030204" pitchFamily="18" charset="0"/>
                                        <a:ea typeface="Cambria Math" panose="02040503050406030204" pitchFamily="18" charset="0"/>
                                      </a:rPr>
                                      <m:t>𝑥</m:t>
                                    </m:r>
                                  </m:sub>
                                </m:sSub>
                              </m:e>
                            </m:mr>
                            <m:mr>
                              <m:e>
                                <m:r>
                                  <a:rPr lang="es-ES" sz="2000" i="1">
                                    <a:solidFill>
                                      <a:schemeClr val="bg1"/>
                                    </a:solidFill>
                                    <a:latin typeface="Cambria Math" panose="02040503050406030204" pitchFamily="18" charset="0"/>
                                    <a:ea typeface="Cambria Math" panose="02040503050406030204" pitchFamily="18" charset="0"/>
                                  </a:rPr>
                                  <m:t>𝑦</m:t>
                                </m:r>
                                <m:r>
                                  <a:rPr lang="es-ES" sz="2000" i="1">
                                    <a:solidFill>
                                      <a:schemeClr val="bg1"/>
                                    </a:solidFill>
                                    <a:latin typeface="Cambria Math" panose="02040503050406030204" pitchFamily="18" charset="0"/>
                                    <a:ea typeface="Cambria Math" panose="02040503050406030204" pitchFamily="18" charset="0"/>
                                  </a:rPr>
                                  <m:t>=</m:t>
                                </m:r>
                                <m:sSub>
                                  <m:sSubPr>
                                    <m:ctrlPr>
                                      <a:rPr lang="es-ES" sz="2000" i="1">
                                        <a:solidFill>
                                          <a:schemeClr val="bg1"/>
                                        </a:solidFill>
                                        <a:latin typeface="Cambria Math" panose="02040503050406030204" pitchFamily="18" charset="0"/>
                                        <a:ea typeface="Cambria Math" panose="02040503050406030204" pitchFamily="18" charset="0"/>
                                      </a:rPr>
                                    </m:ctrlPr>
                                  </m:sSubPr>
                                  <m:e>
                                    <m:r>
                                      <a:rPr lang="es-ES" sz="2000" i="1">
                                        <a:solidFill>
                                          <a:schemeClr val="bg1"/>
                                        </a:solidFill>
                                        <a:latin typeface="Cambria Math" panose="02040503050406030204" pitchFamily="18" charset="0"/>
                                        <a:ea typeface="Cambria Math" panose="02040503050406030204" pitchFamily="18" charset="0"/>
                                      </a:rPr>
                                      <m:t>𝑦</m:t>
                                    </m:r>
                                  </m:e>
                                  <m:sub>
                                    <m:r>
                                      <a:rPr lang="es-ES" sz="2000" i="1">
                                        <a:solidFill>
                                          <a:schemeClr val="bg1"/>
                                        </a:solidFill>
                                        <a:latin typeface="Cambria Math" panose="02040503050406030204" pitchFamily="18" charset="0"/>
                                        <a:ea typeface="Cambria Math" panose="02040503050406030204" pitchFamily="18" charset="0"/>
                                      </a:rPr>
                                      <m:t>0</m:t>
                                    </m:r>
                                  </m:sub>
                                </m:sSub>
                                <m:r>
                                  <a:rPr lang="es-ES" sz="2000" i="1">
                                    <a:solidFill>
                                      <a:schemeClr val="bg1"/>
                                    </a:solidFill>
                                    <a:latin typeface="Cambria Math" panose="02040503050406030204" pitchFamily="18" charset="0"/>
                                    <a:ea typeface="Cambria Math" panose="02040503050406030204" pitchFamily="18" charset="0"/>
                                  </a:rPr>
                                  <m:t>+</m:t>
                                </m:r>
                                <m:r>
                                  <a:rPr lang="es-ES" sz="2000" i="1">
                                    <a:solidFill>
                                      <a:schemeClr val="bg1"/>
                                    </a:solidFill>
                                    <a:latin typeface="Cambria Math" panose="02040503050406030204" pitchFamily="18" charset="0"/>
                                    <a:ea typeface="Cambria Math" panose="02040503050406030204" pitchFamily="18" charset="0"/>
                                  </a:rPr>
                                  <m:t>𝜆</m:t>
                                </m:r>
                                <m:sSub>
                                  <m:sSubPr>
                                    <m:ctrlPr>
                                      <a:rPr lang="es-ES" sz="2000" i="1">
                                        <a:solidFill>
                                          <a:schemeClr val="bg1"/>
                                        </a:solidFill>
                                        <a:latin typeface="Cambria Math" panose="02040503050406030204" pitchFamily="18" charset="0"/>
                                        <a:ea typeface="Cambria Math" panose="02040503050406030204" pitchFamily="18" charset="0"/>
                                      </a:rPr>
                                    </m:ctrlPr>
                                  </m:sSubPr>
                                  <m:e>
                                    <m:r>
                                      <a:rPr lang="es-ES" sz="2000" i="1">
                                        <a:solidFill>
                                          <a:schemeClr val="bg1"/>
                                        </a:solidFill>
                                        <a:latin typeface="Cambria Math" panose="02040503050406030204" pitchFamily="18" charset="0"/>
                                        <a:ea typeface="Cambria Math" panose="02040503050406030204" pitchFamily="18" charset="0"/>
                                      </a:rPr>
                                      <m:t>𝑣</m:t>
                                    </m:r>
                                  </m:e>
                                  <m:sub>
                                    <m:r>
                                      <a:rPr lang="es-ES" sz="2000" i="1">
                                        <a:solidFill>
                                          <a:schemeClr val="bg1"/>
                                        </a:solidFill>
                                        <a:latin typeface="Cambria Math" panose="02040503050406030204" pitchFamily="18" charset="0"/>
                                        <a:ea typeface="Cambria Math" panose="02040503050406030204" pitchFamily="18" charset="0"/>
                                      </a:rPr>
                                      <m:t>𝑦</m:t>
                                    </m:r>
                                  </m:sub>
                                </m:sSub>
                              </m:e>
                            </m:mr>
                          </m:m>
                        </m:e>
                      </m:d>
                      <m:r>
                        <a:rPr lang="es-ES" sz="2000" b="0" i="1" smtClean="0">
                          <a:solidFill>
                            <a:schemeClr val="bg1"/>
                          </a:solidFill>
                          <a:latin typeface="Cambria Math" panose="02040503050406030204" pitchFamily="18" charset="0"/>
                          <a:ea typeface="Cambria Math" panose="02040503050406030204" pitchFamily="18" charset="0"/>
                        </a:rPr>
                        <m:t>⇒</m:t>
                      </m:r>
                      <m:r>
                        <a:rPr lang="es-ES" sz="2000" b="0" i="1" smtClean="0">
                          <a:solidFill>
                            <a:schemeClr val="bg1"/>
                          </a:solidFill>
                          <a:latin typeface="Cambria Math" panose="02040503050406030204" pitchFamily="18" charset="0"/>
                          <a:ea typeface="Cambria Math" panose="02040503050406030204" pitchFamily="18" charset="0"/>
                        </a:rPr>
                        <m:t>𝜆</m:t>
                      </m:r>
                      <m:r>
                        <a:rPr lang="es-ES" sz="2000" b="0" i="1" smtClean="0">
                          <a:solidFill>
                            <a:schemeClr val="bg1"/>
                          </a:solidFill>
                          <a:latin typeface="Cambria Math" panose="02040503050406030204" pitchFamily="18" charset="0"/>
                          <a:ea typeface="Cambria Math" panose="02040503050406030204" pitchFamily="18" charset="0"/>
                        </a:rPr>
                        <m:t>=</m:t>
                      </m:r>
                      <m:f>
                        <m:fPr>
                          <m:ctrlPr>
                            <a:rPr lang="es-ES" sz="2000" b="0" i="1" smtClean="0">
                              <a:solidFill>
                                <a:schemeClr val="bg1"/>
                              </a:solidFill>
                              <a:latin typeface="Cambria Math" panose="02040503050406030204" pitchFamily="18" charset="0"/>
                              <a:ea typeface="Cambria Math" panose="02040503050406030204" pitchFamily="18" charset="0"/>
                            </a:rPr>
                          </m:ctrlPr>
                        </m:fPr>
                        <m:num>
                          <m:r>
                            <a:rPr lang="es-ES" sz="2000" b="0" i="1" smtClean="0">
                              <a:solidFill>
                                <a:schemeClr val="bg1"/>
                              </a:solidFill>
                              <a:latin typeface="Cambria Math" panose="02040503050406030204" pitchFamily="18" charset="0"/>
                              <a:ea typeface="Cambria Math" panose="02040503050406030204" pitchFamily="18" charset="0"/>
                            </a:rPr>
                            <m:t>𝑥</m:t>
                          </m:r>
                          <m:r>
                            <a:rPr lang="es-ES" sz="2000" b="0" i="1" smtClean="0">
                              <a:solidFill>
                                <a:schemeClr val="bg1"/>
                              </a:solidFill>
                              <a:latin typeface="Cambria Math" panose="02040503050406030204" pitchFamily="18" charset="0"/>
                              <a:ea typeface="Cambria Math" panose="02040503050406030204" pitchFamily="18" charset="0"/>
                            </a:rPr>
                            <m:t>−</m:t>
                          </m:r>
                          <m:sSub>
                            <m:sSubPr>
                              <m:ctrlPr>
                                <a:rPr lang="es-ES" sz="2000" b="0" i="1" smtClean="0">
                                  <a:solidFill>
                                    <a:schemeClr val="bg1"/>
                                  </a:solidFill>
                                  <a:latin typeface="Cambria Math" panose="02040503050406030204" pitchFamily="18" charset="0"/>
                                  <a:ea typeface="Cambria Math" panose="02040503050406030204" pitchFamily="18" charset="0"/>
                                </a:rPr>
                              </m:ctrlPr>
                            </m:sSubPr>
                            <m:e>
                              <m:r>
                                <a:rPr lang="es-ES" sz="2000" b="0" i="1" smtClean="0">
                                  <a:solidFill>
                                    <a:schemeClr val="bg1"/>
                                  </a:solidFill>
                                  <a:latin typeface="Cambria Math" panose="02040503050406030204" pitchFamily="18" charset="0"/>
                                  <a:ea typeface="Cambria Math" panose="02040503050406030204" pitchFamily="18" charset="0"/>
                                </a:rPr>
                                <m:t>𝑥</m:t>
                              </m:r>
                            </m:e>
                            <m:sub>
                              <m:r>
                                <a:rPr lang="es-ES" sz="2000" b="0" i="1" smtClean="0">
                                  <a:solidFill>
                                    <a:schemeClr val="bg1"/>
                                  </a:solidFill>
                                  <a:latin typeface="Cambria Math" panose="02040503050406030204" pitchFamily="18" charset="0"/>
                                  <a:ea typeface="Cambria Math" panose="02040503050406030204" pitchFamily="18" charset="0"/>
                                </a:rPr>
                                <m:t>0</m:t>
                              </m:r>
                            </m:sub>
                          </m:sSub>
                        </m:num>
                        <m:den>
                          <m:sSub>
                            <m:sSubPr>
                              <m:ctrlPr>
                                <a:rPr lang="es-ES" sz="2000" b="0" i="1" smtClean="0">
                                  <a:solidFill>
                                    <a:schemeClr val="bg1"/>
                                  </a:solidFill>
                                  <a:latin typeface="Cambria Math" panose="02040503050406030204" pitchFamily="18" charset="0"/>
                                  <a:ea typeface="Cambria Math" panose="02040503050406030204" pitchFamily="18" charset="0"/>
                                </a:rPr>
                              </m:ctrlPr>
                            </m:sSubPr>
                            <m:e>
                              <m:r>
                                <a:rPr lang="es-ES" sz="2000" b="0" i="1" smtClean="0">
                                  <a:solidFill>
                                    <a:schemeClr val="bg1"/>
                                  </a:solidFill>
                                  <a:latin typeface="Cambria Math" panose="02040503050406030204" pitchFamily="18" charset="0"/>
                                  <a:ea typeface="Cambria Math" panose="02040503050406030204" pitchFamily="18" charset="0"/>
                                </a:rPr>
                                <m:t>𝑣</m:t>
                              </m:r>
                            </m:e>
                            <m:sub>
                              <m:r>
                                <a:rPr lang="es-ES" sz="2000" b="0" i="1" smtClean="0">
                                  <a:solidFill>
                                    <a:schemeClr val="bg1"/>
                                  </a:solidFill>
                                  <a:latin typeface="Cambria Math" panose="02040503050406030204" pitchFamily="18" charset="0"/>
                                  <a:ea typeface="Cambria Math" panose="02040503050406030204" pitchFamily="18" charset="0"/>
                                </a:rPr>
                                <m:t>𝑥</m:t>
                              </m:r>
                            </m:sub>
                          </m:sSub>
                        </m:den>
                      </m:f>
                      <m:r>
                        <a:rPr lang="es-ES" sz="2000" b="0" i="1" smtClean="0">
                          <a:solidFill>
                            <a:schemeClr val="bg1"/>
                          </a:solidFill>
                          <a:latin typeface="Cambria Math" panose="02040503050406030204" pitchFamily="18" charset="0"/>
                          <a:ea typeface="Cambria Math" panose="02040503050406030204" pitchFamily="18" charset="0"/>
                        </a:rPr>
                        <m:t>=</m:t>
                      </m:r>
                      <m:f>
                        <m:fPr>
                          <m:ctrlPr>
                            <a:rPr lang="es-ES" sz="2000" b="0" i="1" smtClean="0">
                              <a:solidFill>
                                <a:schemeClr val="bg1"/>
                              </a:solidFill>
                              <a:latin typeface="Cambria Math" panose="02040503050406030204" pitchFamily="18" charset="0"/>
                              <a:ea typeface="Cambria Math" panose="02040503050406030204" pitchFamily="18" charset="0"/>
                            </a:rPr>
                          </m:ctrlPr>
                        </m:fPr>
                        <m:num>
                          <m:r>
                            <a:rPr lang="es-ES" sz="2000" b="0" i="1" smtClean="0">
                              <a:solidFill>
                                <a:schemeClr val="bg1"/>
                              </a:solidFill>
                              <a:latin typeface="Cambria Math" panose="02040503050406030204" pitchFamily="18" charset="0"/>
                              <a:ea typeface="Cambria Math" panose="02040503050406030204" pitchFamily="18" charset="0"/>
                            </a:rPr>
                            <m:t>𝑦</m:t>
                          </m:r>
                          <m:r>
                            <a:rPr lang="es-ES" sz="2000" b="0" i="1" smtClean="0">
                              <a:solidFill>
                                <a:schemeClr val="bg1"/>
                              </a:solidFill>
                              <a:latin typeface="Cambria Math" panose="02040503050406030204" pitchFamily="18" charset="0"/>
                              <a:ea typeface="Cambria Math" panose="02040503050406030204" pitchFamily="18" charset="0"/>
                            </a:rPr>
                            <m:t>−</m:t>
                          </m:r>
                          <m:sSub>
                            <m:sSubPr>
                              <m:ctrlPr>
                                <a:rPr lang="es-ES" sz="2000" b="0" i="1" smtClean="0">
                                  <a:solidFill>
                                    <a:schemeClr val="bg1"/>
                                  </a:solidFill>
                                  <a:latin typeface="Cambria Math" panose="02040503050406030204" pitchFamily="18" charset="0"/>
                                  <a:ea typeface="Cambria Math" panose="02040503050406030204" pitchFamily="18" charset="0"/>
                                </a:rPr>
                              </m:ctrlPr>
                            </m:sSubPr>
                            <m:e>
                              <m:r>
                                <a:rPr lang="es-ES" sz="2000" b="0" i="1" smtClean="0">
                                  <a:solidFill>
                                    <a:schemeClr val="bg1"/>
                                  </a:solidFill>
                                  <a:latin typeface="Cambria Math" panose="02040503050406030204" pitchFamily="18" charset="0"/>
                                  <a:ea typeface="Cambria Math" panose="02040503050406030204" pitchFamily="18" charset="0"/>
                                </a:rPr>
                                <m:t>𝑦</m:t>
                              </m:r>
                            </m:e>
                            <m:sub>
                              <m:r>
                                <a:rPr lang="es-ES" sz="2000" b="0" i="1" smtClean="0">
                                  <a:solidFill>
                                    <a:schemeClr val="bg1"/>
                                  </a:solidFill>
                                  <a:latin typeface="Cambria Math" panose="02040503050406030204" pitchFamily="18" charset="0"/>
                                  <a:ea typeface="Cambria Math" panose="02040503050406030204" pitchFamily="18" charset="0"/>
                                </a:rPr>
                                <m:t>0</m:t>
                              </m:r>
                            </m:sub>
                          </m:sSub>
                        </m:num>
                        <m:den>
                          <m:sSub>
                            <m:sSubPr>
                              <m:ctrlPr>
                                <a:rPr lang="es-ES" sz="2000" b="0" i="1" smtClean="0">
                                  <a:solidFill>
                                    <a:schemeClr val="bg1"/>
                                  </a:solidFill>
                                  <a:latin typeface="Cambria Math" panose="02040503050406030204" pitchFamily="18" charset="0"/>
                                  <a:ea typeface="Cambria Math" panose="02040503050406030204" pitchFamily="18" charset="0"/>
                                </a:rPr>
                              </m:ctrlPr>
                            </m:sSubPr>
                            <m:e>
                              <m:r>
                                <a:rPr lang="es-ES" sz="2000" b="0" i="1" smtClean="0">
                                  <a:solidFill>
                                    <a:schemeClr val="bg1"/>
                                  </a:solidFill>
                                  <a:latin typeface="Cambria Math" panose="02040503050406030204" pitchFamily="18" charset="0"/>
                                  <a:ea typeface="Cambria Math" panose="02040503050406030204" pitchFamily="18" charset="0"/>
                                </a:rPr>
                                <m:t>𝑣</m:t>
                              </m:r>
                            </m:e>
                            <m:sub>
                              <m:r>
                                <a:rPr lang="es-ES" sz="2000" b="0" i="1" smtClean="0">
                                  <a:solidFill>
                                    <a:schemeClr val="bg1"/>
                                  </a:solidFill>
                                  <a:latin typeface="Cambria Math" panose="02040503050406030204" pitchFamily="18" charset="0"/>
                                  <a:ea typeface="Cambria Math" panose="02040503050406030204" pitchFamily="18" charset="0"/>
                                </a:rPr>
                                <m:t>𝑦</m:t>
                              </m:r>
                            </m:sub>
                          </m:sSub>
                        </m:den>
                      </m:f>
                    </m:oMath>
                  </m:oMathPara>
                </a14:m>
                <a:endParaRPr lang="es-ES" sz="2200" dirty="0" smtClean="0">
                  <a:solidFill>
                    <a:schemeClr val="bg1"/>
                  </a:solidFill>
                </a:endParaRPr>
              </a:p>
            </p:txBody>
          </p:sp>
        </mc:Choice>
        <mc:Fallback xmlns="">
          <p:sp>
            <p:nvSpPr>
              <p:cNvPr id="14" name="Marcador de contenido 2"/>
              <p:cNvSpPr txBox="1">
                <a:spLocks noRot="1" noChangeAspect="1" noMove="1" noResize="1" noEditPoints="1" noAdjustHandles="1" noChangeArrowheads="1" noChangeShapeType="1" noTextEdit="1"/>
              </p:cNvSpPr>
              <p:nvPr/>
            </p:nvSpPr>
            <p:spPr>
              <a:xfrm>
                <a:off x="238294" y="3431177"/>
                <a:ext cx="8566072" cy="1132114"/>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Marcador de contenido 2"/>
              <p:cNvSpPr txBox="1">
                <a:spLocks/>
              </p:cNvSpPr>
              <p:nvPr/>
            </p:nvSpPr>
            <p:spPr>
              <a:xfrm>
                <a:off x="238294" y="4563291"/>
                <a:ext cx="8566072" cy="1184366"/>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borderBox>
                        <m:borderBoxPr>
                          <m:ctrlPr>
                            <a:rPr lang="es-ES" sz="2000" b="0" i="1" smtClean="0">
                              <a:solidFill>
                                <a:schemeClr val="bg1"/>
                              </a:solidFill>
                              <a:latin typeface="Cambria Math" panose="02040503050406030204" pitchFamily="18" charset="0"/>
                            </a:rPr>
                          </m:ctrlPr>
                        </m:borderBoxPr>
                        <m:e>
                          <m:f>
                            <m:fPr>
                              <m:ctrlPr>
                                <a:rPr lang="es-ES" sz="2000" b="0" i="1" smtClean="0">
                                  <a:solidFill>
                                    <a:schemeClr val="bg1"/>
                                  </a:solidFill>
                                  <a:latin typeface="Cambria Math" panose="02040503050406030204" pitchFamily="18" charset="0"/>
                                </a:rPr>
                              </m:ctrlPr>
                            </m:fPr>
                            <m:num>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num>
                            <m:den>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den>
                          </m:f>
                          <m:r>
                            <a:rPr lang="es-ES" sz="2000" b="0" i="1" smtClean="0">
                              <a:solidFill>
                                <a:schemeClr val="bg1"/>
                              </a:solidFill>
                              <a:latin typeface="Cambria Math" panose="02040503050406030204" pitchFamily="18" charset="0"/>
                            </a:rPr>
                            <m:t>=</m:t>
                          </m:r>
                          <m:f>
                            <m:fPr>
                              <m:ctrlPr>
                                <a:rPr lang="es-ES" sz="2000" b="0" i="1" smtClean="0">
                                  <a:solidFill>
                                    <a:schemeClr val="bg1"/>
                                  </a:solidFill>
                                  <a:latin typeface="Cambria Math" panose="02040503050406030204" pitchFamily="18" charset="0"/>
                                </a:rPr>
                              </m:ctrlPr>
                            </m:fPr>
                            <m:num>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num>
                            <m:den>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𝑦</m:t>
                                  </m:r>
                                </m:sub>
                              </m:sSub>
                            </m:den>
                          </m:f>
                        </m:e>
                      </m:borderBox>
                    </m:oMath>
                  </m:oMathPara>
                </a14:m>
                <a:endParaRPr lang="es-ES" sz="2200" dirty="0" smtClean="0">
                  <a:solidFill>
                    <a:schemeClr val="bg1"/>
                  </a:solidFill>
                </a:endParaRPr>
              </a:p>
            </p:txBody>
          </p:sp>
        </mc:Choice>
        <mc:Fallback xmlns="">
          <p:sp>
            <p:nvSpPr>
              <p:cNvPr id="7" name="Marcador de contenido 2"/>
              <p:cNvSpPr txBox="1">
                <a:spLocks noRot="1" noChangeAspect="1" noMove="1" noResize="1" noEditPoints="1" noAdjustHandles="1" noChangeArrowheads="1" noChangeShapeType="1" noTextEdit="1"/>
              </p:cNvSpPr>
              <p:nvPr/>
            </p:nvSpPr>
            <p:spPr>
              <a:xfrm>
                <a:off x="238294" y="4563291"/>
                <a:ext cx="8566072" cy="1184366"/>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Marcador de contenido 2"/>
              <p:cNvSpPr txBox="1">
                <a:spLocks/>
              </p:cNvSpPr>
              <p:nvPr/>
            </p:nvSpPr>
            <p:spPr>
              <a:xfrm>
                <a:off x="238294" y="5747657"/>
                <a:ext cx="8566072" cy="58952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𝐸𝑐𝑢𝑎𝑐𝑖</m:t>
                      </m:r>
                      <m:r>
                        <a:rPr lang="es-ES" sz="2000" b="0" i="1" smtClean="0">
                          <a:solidFill>
                            <a:schemeClr val="bg1"/>
                          </a:solidFill>
                          <a:latin typeface="Cambria Math" panose="02040503050406030204" pitchFamily="18" charset="0"/>
                        </a:rPr>
                        <m:t>ó</m:t>
                      </m:r>
                      <m:r>
                        <a:rPr lang="es-ES" sz="2000" b="0" i="1" smtClean="0">
                          <a:solidFill>
                            <a:schemeClr val="bg1"/>
                          </a:solidFill>
                          <a:latin typeface="Cambria Math" panose="02040503050406030204" pitchFamily="18" charset="0"/>
                        </a:rPr>
                        <m:t>𝑛</m:t>
                      </m:r>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𝑐𝑜𝑛𝑡𝑖𝑛𝑢𝑎</m:t>
                      </m:r>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𝑑𝑒</m:t>
                      </m:r>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𝑙𝑎</m:t>
                      </m:r>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𝑟𝑒𝑐𝑡𝑎</m:t>
                      </m:r>
                    </m:oMath>
                  </m:oMathPara>
                </a14:m>
                <a:endParaRPr lang="es-ES" sz="2200" dirty="0" smtClean="0">
                  <a:solidFill>
                    <a:schemeClr val="bg1"/>
                  </a:solidFill>
                </a:endParaRP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38294" y="5747657"/>
                <a:ext cx="8566072" cy="589522"/>
              </a:xfrm>
              <a:prstGeom prst="rect">
                <a:avLst/>
              </a:prstGeom>
              <a:blipFill rotWithShape="0">
                <a:blip r:embed="rId6"/>
                <a:stretch>
                  <a:fillRect/>
                </a:stretch>
              </a:blipFill>
            </p:spPr>
            <p:txBody>
              <a:bodyPr/>
              <a:lstStyle/>
              <a:p>
                <a:r>
                  <a:rPr lang="es-ES">
                    <a:noFill/>
                  </a:rPr>
                  <a:t> </a:t>
                </a:r>
              </a:p>
            </p:txBody>
          </p:sp>
        </mc:Fallback>
      </mc:AlternateContent>
      <p:sp>
        <p:nvSpPr>
          <p:cNvPr id="9" name="Flecha abajo 8"/>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3</a:t>
            </a:r>
            <a:endParaRPr lang="es-ES" dirty="0">
              <a:solidFill>
                <a:srgbClr val="0070C0"/>
              </a:solidFill>
            </a:endParaRPr>
          </a:p>
        </p:txBody>
      </p:sp>
      <p:pic>
        <p:nvPicPr>
          <p:cNvPr id="10"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419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8</a:t>
            </a:r>
            <a:r>
              <a:rPr lang="es-ES" dirty="0" smtClean="0">
                <a:solidFill>
                  <a:schemeClr val="bg1"/>
                </a:solidFill>
              </a:rPr>
              <a:t>. RECTAS III. Ecuación CONTINUA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1115665"/>
              </a:xfrm>
              <a:solidFill>
                <a:schemeClr val="tx1">
                  <a:lumMod val="95000"/>
                </a:schemeClr>
              </a:solidFill>
            </p:spPr>
            <p:txBody>
              <a:bodyPr>
                <a:normAutofit/>
              </a:bodyPr>
              <a:lstStyle/>
              <a:p>
                <a:pPr algn="just"/>
                <a:r>
                  <a:rPr lang="es-ES" sz="2600" dirty="0" smtClean="0">
                    <a:solidFill>
                      <a:schemeClr val="bg1"/>
                    </a:solidFill>
                  </a:rPr>
                  <a:t>Ejemplo: calcula la ecuación CONTINUA de la recta que pasa por los puntos </a:t>
                </a:r>
                <a14:m>
                  <m:oMath xmlns:m="http://schemas.openxmlformats.org/officeDocument/2006/math">
                    <m:r>
                      <a:rPr lang="es-ES" sz="2600" b="0" i="1" smtClean="0">
                        <a:solidFill>
                          <a:schemeClr val="bg1"/>
                        </a:solidFill>
                        <a:latin typeface="Cambria Math" panose="02040503050406030204" pitchFamily="18" charset="0"/>
                      </a:rPr>
                      <m:t>𝐴</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1,3</m:t>
                        </m:r>
                      </m:e>
                    </m:d>
                  </m:oMath>
                </a14:m>
                <a:r>
                  <a:rPr lang="es-ES" sz="2600" dirty="0" smtClean="0">
                    <a:solidFill>
                      <a:schemeClr val="bg1"/>
                    </a:solidFill>
                  </a:rPr>
                  <a:t> y </a:t>
                </a:r>
                <a14:m>
                  <m:oMath xmlns:m="http://schemas.openxmlformats.org/officeDocument/2006/math">
                    <m:r>
                      <a:rPr lang="es-ES" sz="2600" b="0" i="1" smtClean="0">
                        <a:solidFill>
                          <a:schemeClr val="bg1"/>
                        </a:solidFill>
                        <a:latin typeface="Cambria Math" panose="02040503050406030204" pitchFamily="18" charset="0"/>
                      </a:rPr>
                      <m:t>𝐵</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2,5</m:t>
                        </m:r>
                      </m:e>
                    </m:d>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1115665"/>
              </a:xfrm>
              <a:blipFill rotWithShape="0">
                <a:blip r:embed="rId3"/>
                <a:stretch>
                  <a:fillRect l="-1638" t="-8197" r="-1282" b="-491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Marcador de contenido 2"/>
              <p:cNvSpPr txBox="1">
                <a:spLocks/>
              </p:cNvSpPr>
              <p:nvPr/>
            </p:nvSpPr>
            <p:spPr>
              <a:xfrm>
                <a:off x="238294" y="2841655"/>
                <a:ext cx="8566072" cy="5425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200" dirty="0" smtClean="0">
                    <a:solidFill>
                      <a:srgbClr val="0070C0"/>
                    </a:solidFill>
                  </a:rPr>
                  <a:t>Primero calculamos el vector director: </a:t>
                </a:r>
                <a14:m>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𝐴𝐵</m:t>
                        </m:r>
                      </m:e>
                    </m:acc>
                    <m:r>
                      <a:rPr lang="es-ES" sz="2200" b="0" i="1" dirty="0" smtClean="0">
                        <a:solidFill>
                          <a:srgbClr val="0070C0"/>
                        </a:solidFill>
                        <a:latin typeface="Cambria Math" panose="02040503050406030204" pitchFamily="18" charset="0"/>
                      </a:rPr>
                      <m:t>="</m:t>
                    </m:r>
                    <m:r>
                      <a:rPr lang="es-ES" sz="2200" b="0" i="1" dirty="0" smtClean="0">
                        <a:solidFill>
                          <a:srgbClr val="0070C0"/>
                        </a:solidFill>
                        <a:latin typeface="Cambria Math" panose="02040503050406030204" pitchFamily="18" charset="0"/>
                      </a:rPr>
                      <m:t>𝐵</m:t>
                    </m:r>
                    <m:r>
                      <a:rPr lang="es-ES" sz="2200" b="0" i="1" dirty="0" smtClean="0">
                        <a:solidFill>
                          <a:srgbClr val="0070C0"/>
                        </a:solidFill>
                        <a:latin typeface="Cambria Math" panose="02040503050406030204" pitchFamily="18" charset="0"/>
                      </a:rPr>
                      <m:t>−</m:t>
                    </m:r>
                    <m:r>
                      <a:rPr lang="es-ES" sz="2200" b="0" i="1" dirty="0" smtClean="0">
                        <a:solidFill>
                          <a:srgbClr val="0070C0"/>
                        </a:solidFill>
                        <a:latin typeface="Cambria Math" panose="02040503050406030204" pitchFamily="18" charset="0"/>
                      </a:rPr>
                      <m:t>𝐴</m:t>
                    </m:r>
                    <m:r>
                      <a:rPr lang="es-ES" sz="2200" b="0" i="1" dirty="0" smtClean="0">
                        <a:solidFill>
                          <a:srgbClr val="0070C0"/>
                        </a:solidFill>
                        <a:latin typeface="Cambria Math" panose="02040503050406030204" pitchFamily="18" charset="0"/>
                      </a:rPr>
                      <m:t>"=</m:t>
                    </m:r>
                    <m:d>
                      <m:dPr>
                        <m:ctrlPr>
                          <a:rPr lang="es-ES" sz="2200" b="0" i="1" dirty="0" smtClean="0">
                            <a:solidFill>
                              <a:srgbClr val="0070C0"/>
                            </a:solidFill>
                            <a:latin typeface="Cambria Math" panose="02040503050406030204" pitchFamily="18" charset="0"/>
                          </a:rPr>
                        </m:ctrlPr>
                      </m:dPr>
                      <m:e>
                        <m:r>
                          <a:rPr lang="es-ES" sz="2200" b="0" i="1" dirty="0" smtClean="0">
                            <a:solidFill>
                              <a:srgbClr val="0070C0"/>
                            </a:solidFill>
                            <a:latin typeface="Cambria Math" panose="02040503050406030204" pitchFamily="18" charset="0"/>
                          </a:rPr>
                          <m:t>1,2</m:t>
                        </m:r>
                      </m:e>
                    </m:d>
                  </m:oMath>
                </a14:m>
                <a:endParaRPr lang="es-ES" sz="2200" dirty="0" smtClean="0">
                  <a:solidFill>
                    <a:srgbClr val="0070C0"/>
                  </a:solidFill>
                </a:endParaRPr>
              </a:p>
            </p:txBody>
          </p:sp>
        </mc:Choice>
        <mc:Fallback xmlns="">
          <p:sp>
            <p:nvSpPr>
              <p:cNvPr id="14" name="Marcador de contenido 2"/>
              <p:cNvSpPr txBox="1">
                <a:spLocks noRot="1" noChangeAspect="1" noMove="1" noResize="1" noEditPoints="1" noAdjustHandles="1" noChangeArrowheads="1" noChangeShapeType="1" noTextEdit="1"/>
              </p:cNvSpPr>
              <p:nvPr/>
            </p:nvSpPr>
            <p:spPr>
              <a:xfrm>
                <a:off x="238294" y="2841655"/>
                <a:ext cx="8566072" cy="542592"/>
              </a:xfrm>
              <a:prstGeom prst="rect">
                <a:avLst/>
              </a:prstGeom>
              <a:blipFill rotWithShape="0">
                <a:blip r:embed="rId4"/>
                <a:stretch>
                  <a:fillRect l="-925" b="-11236"/>
                </a:stretch>
              </a:blipFill>
            </p:spPr>
            <p:txBody>
              <a:bodyPr/>
              <a:lstStyle/>
              <a:p>
                <a:r>
                  <a:rPr lang="es-ES">
                    <a:noFill/>
                  </a:rPr>
                  <a:t> </a:t>
                </a:r>
              </a:p>
            </p:txBody>
          </p:sp>
        </mc:Fallback>
      </mc:AlternateContent>
      <p:sp>
        <p:nvSpPr>
          <p:cNvPr id="19" name="Marcador de contenido 2"/>
          <p:cNvSpPr txBox="1">
            <a:spLocks/>
          </p:cNvSpPr>
          <p:nvPr/>
        </p:nvSpPr>
        <p:spPr>
          <a:xfrm>
            <a:off x="238294" y="3384247"/>
            <a:ext cx="8566072" cy="917787"/>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200" dirty="0" smtClean="0">
                <a:solidFill>
                  <a:srgbClr val="0070C0"/>
                </a:solidFill>
              </a:rPr>
              <a:t>A continuación escogemos uno de los dos puntos, y completamos la ecuación CONTINUA con lo que sabemos:</a:t>
            </a:r>
          </a:p>
        </p:txBody>
      </p:sp>
      <mc:AlternateContent xmlns:mc="http://schemas.openxmlformats.org/markup-compatibility/2006" xmlns:a14="http://schemas.microsoft.com/office/drawing/2010/main">
        <mc:Choice Requires="a14">
          <p:sp>
            <p:nvSpPr>
              <p:cNvPr id="8" name="Marcador de contenido 2"/>
              <p:cNvSpPr txBox="1">
                <a:spLocks/>
              </p:cNvSpPr>
              <p:nvPr/>
            </p:nvSpPr>
            <p:spPr>
              <a:xfrm>
                <a:off x="238294" y="5403668"/>
                <a:ext cx="8566072" cy="1206138"/>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200" dirty="0" smtClean="0">
                    <a:solidFill>
                      <a:srgbClr val="0070C0"/>
                    </a:solidFill>
                  </a:rPr>
                  <a:t>Ahora, dando </a:t>
                </a:r>
                <a:r>
                  <a:rPr lang="es-ES" sz="2000" dirty="0" smtClean="0">
                    <a:solidFill>
                      <a:srgbClr val="0070C0"/>
                    </a:solidFill>
                  </a:rPr>
                  <a:t>valores a </a:t>
                </a:r>
                <a14:m>
                  <m:oMath xmlns:m="http://schemas.openxmlformats.org/officeDocument/2006/math">
                    <m:r>
                      <a:rPr lang="es-ES" sz="2000" b="0" i="1" smtClean="0">
                        <a:solidFill>
                          <a:srgbClr val="0070C0"/>
                        </a:solidFill>
                        <a:latin typeface="Cambria Math" panose="02040503050406030204" pitchFamily="18" charset="0"/>
                      </a:rPr>
                      <m:t>𝑥</m:t>
                    </m:r>
                  </m:oMath>
                </a14:m>
                <a:r>
                  <a:rPr lang="es-ES" sz="2000" dirty="0" smtClean="0">
                    <a:solidFill>
                      <a:srgbClr val="0070C0"/>
                    </a:solidFill>
                  </a:rPr>
                  <a:t>, vamos obteniendo los valores correspondientes de </a:t>
                </a:r>
                <a14:m>
                  <m:oMath xmlns:m="http://schemas.openxmlformats.org/officeDocument/2006/math">
                    <m:r>
                      <a:rPr lang="es-ES" sz="2000" b="0" i="1" smtClean="0">
                        <a:solidFill>
                          <a:srgbClr val="0070C0"/>
                        </a:solidFill>
                        <a:latin typeface="Cambria Math" panose="02040503050406030204" pitchFamily="18" charset="0"/>
                      </a:rPr>
                      <m:t>𝑦</m:t>
                    </m:r>
                  </m:oMath>
                </a14:m>
                <a:r>
                  <a:rPr lang="es-ES" sz="2000" dirty="0" smtClean="0">
                    <a:solidFill>
                      <a:srgbClr val="0070C0"/>
                    </a:solidFill>
                  </a:rPr>
                  <a:t> y, por tanto, los puntos de la recta.</a:t>
                </a: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38294" y="5403668"/>
                <a:ext cx="8566072" cy="1206138"/>
              </a:xfrm>
              <a:prstGeom prst="rect">
                <a:avLst/>
              </a:prstGeom>
              <a:blipFill rotWithShape="0">
                <a:blip r:embed="rId5"/>
                <a:stretch>
                  <a:fillRect l="-92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Marcador de contenido 2"/>
              <p:cNvSpPr txBox="1">
                <a:spLocks/>
              </p:cNvSpPr>
              <p:nvPr/>
            </p:nvSpPr>
            <p:spPr>
              <a:xfrm>
                <a:off x="238294" y="4302034"/>
                <a:ext cx="8566072" cy="1101634"/>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rgbClr val="0070C0"/>
                              </a:solidFill>
                              <a:latin typeface="Cambria Math" panose="02040503050406030204" pitchFamily="18" charset="0"/>
                            </a:rPr>
                          </m:ctrlPr>
                        </m:borderBoxPr>
                        <m:e>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𝑥</m:t>
                                  </m:r>
                                </m:e>
                                <m:sub>
                                  <m:r>
                                    <a:rPr lang="es-ES" sz="2000" b="0" i="1" smtClean="0">
                                      <a:solidFill>
                                        <a:srgbClr val="0070C0"/>
                                      </a:solidFill>
                                      <a:latin typeface="Cambria Math" panose="02040503050406030204" pitchFamily="18" charset="0"/>
                                    </a:rPr>
                                    <m:t>0</m:t>
                                  </m:r>
                                </m:sub>
                              </m:sSub>
                            </m:num>
                            <m:den>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𝑣</m:t>
                                  </m:r>
                                </m:e>
                                <m:sub>
                                  <m:r>
                                    <a:rPr lang="es-ES" sz="2000" b="0" i="1" smtClean="0">
                                      <a:solidFill>
                                        <a:srgbClr val="0070C0"/>
                                      </a:solidFill>
                                      <a:latin typeface="Cambria Math" panose="02040503050406030204" pitchFamily="18" charset="0"/>
                                    </a:rPr>
                                    <m:t>𝑥</m:t>
                                  </m:r>
                                </m:sub>
                              </m:sSub>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𝑦</m:t>
                                  </m:r>
                                </m:e>
                                <m:sub>
                                  <m:r>
                                    <a:rPr lang="es-ES" sz="2000" b="0" i="1" smtClean="0">
                                      <a:solidFill>
                                        <a:srgbClr val="0070C0"/>
                                      </a:solidFill>
                                      <a:latin typeface="Cambria Math" panose="02040503050406030204" pitchFamily="18" charset="0"/>
                                    </a:rPr>
                                    <m:t>0</m:t>
                                  </m:r>
                                </m:sub>
                              </m:sSub>
                            </m:num>
                            <m:den>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𝑣</m:t>
                                  </m:r>
                                </m:e>
                                <m:sub>
                                  <m:r>
                                    <a:rPr lang="es-ES" sz="2000" b="0" i="1" smtClean="0">
                                      <a:solidFill>
                                        <a:srgbClr val="0070C0"/>
                                      </a:solidFill>
                                      <a:latin typeface="Cambria Math" panose="02040503050406030204" pitchFamily="18" charset="0"/>
                                    </a:rPr>
                                    <m:t>𝑦</m:t>
                                  </m:r>
                                </m:sub>
                              </m:sSub>
                            </m:den>
                          </m:f>
                        </m:e>
                      </m:borderBox>
                      <m:r>
                        <a:rPr lang="es-ES" sz="2000" b="0" i="1" smtClean="0">
                          <a:solidFill>
                            <a:srgbClr val="0070C0"/>
                          </a:solidFill>
                          <a:latin typeface="Cambria Math" panose="02040503050406030204" pitchFamily="18" charset="0"/>
                        </a:rPr>
                        <m:t>⇒</m:t>
                      </m:r>
                      <m:f>
                        <m:fPr>
                          <m:ctrlPr>
                            <a:rPr lang="es-ES" sz="200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−2</m:t>
                          </m:r>
                        </m:num>
                        <m:den>
                          <m:r>
                            <a:rPr lang="es-ES" sz="2000" b="0" i="1" smtClean="0">
                              <a:solidFill>
                                <a:srgbClr val="0070C0"/>
                              </a:solidFill>
                              <a:latin typeface="Cambria Math" panose="02040503050406030204" pitchFamily="18" charset="0"/>
                            </a:rPr>
                            <m:t>1</m:t>
                          </m:r>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−5</m:t>
                          </m:r>
                        </m:num>
                        <m:den>
                          <m:r>
                            <a:rPr lang="es-ES" sz="2000" b="0" i="1" smtClean="0">
                              <a:solidFill>
                                <a:srgbClr val="0070C0"/>
                              </a:solidFill>
                              <a:latin typeface="Cambria Math" panose="02040503050406030204" pitchFamily="18" charset="0"/>
                            </a:rPr>
                            <m:t>2</m:t>
                          </m:r>
                        </m:den>
                      </m:f>
                    </m:oMath>
                  </m:oMathPara>
                </a14:m>
                <a:endParaRPr lang="es-ES" sz="2200" dirty="0" smtClean="0">
                  <a:solidFill>
                    <a:srgbClr val="0070C0"/>
                  </a:solidFill>
                </a:endParaRPr>
              </a:p>
            </p:txBody>
          </p:sp>
        </mc:Choice>
        <mc:Fallback xmlns="">
          <p:sp>
            <p:nvSpPr>
              <p:cNvPr id="10" name="Marcador de contenido 2"/>
              <p:cNvSpPr txBox="1">
                <a:spLocks noRot="1" noChangeAspect="1" noMove="1" noResize="1" noEditPoints="1" noAdjustHandles="1" noChangeArrowheads="1" noChangeShapeType="1" noTextEdit="1"/>
              </p:cNvSpPr>
              <p:nvPr/>
            </p:nvSpPr>
            <p:spPr>
              <a:xfrm>
                <a:off x="238294" y="4302034"/>
                <a:ext cx="8566072" cy="1101634"/>
              </a:xfrm>
              <a:prstGeom prst="rect">
                <a:avLst/>
              </a:prstGeom>
              <a:blipFill rotWithShape="0">
                <a:blip r:embed="rId6"/>
                <a:stretch>
                  <a:fillRect/>
                </a:stretch>
              </a:blipFill>
            </p:spPr>
            <p:txBody>
              <a:bodyPr/>
              <a:lstStyle/>
              <a:p>
                <a:r>
                  <a:rPr lang="es-ES">
                    <a:noFill/>
                  </a:rPr>
                  <a:t> </a:t>
                </a:r>
              </a:p>
            </p:txBody>
          </p:sp>
        </mc:Fallback>
      </mc:AlternateContent>
      <p:sp>
        <p:nvSpPr>
          <p:cNvPr id="9" name="Flecha abajo 8"/>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2</a:t>
            </a:r>
            <a:endParaRPr lang="es-ES" dirty="0">
              <a:solidFill>
                <a:srgbClr val="0070C0"/>
              </a:solidFill>
            </a:endParaRPr>
          </a:p>
        </p:txBody>
      </p:sp>
      <p:pic>
        <p:nvPicPr>
          <p:cNvPr id="11"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968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1. Vector. definición</a:t>
            </a:r>
          </a:p>
        </p:txBody>
      </p:sp>
      <p:sp>
        <p:nvSpPr>
          <p:cNvPr id="3" name="Marcador de contenido 2"/>
          <p:cNvSpPr>
            <a:spLocks noGrp="1"/>
          </p:cNvSpPr>
          <p:nvPr>
            <p:ph idx="1"/>
          </p:nvPr>
        </p:nvSpPr>
        <p:spPr>
          <a:xfrm>
            <a:off x="444137" y="1483132"/>
            <a:ext cx="8447314" cy="4753431"/>
          </a:xfrm>
          <a:solidFill>
            <a:schemeClr val="tx1">
              <a:lumMod val="85000"/>
            </a:schemeClr>
          </a:solidFill>
        </p:spPr>
        <p:txBody>
          <a:bodyPr>
            <a:normAutofit/>
          </a:bodyPr>
          <a:lstStyle/>
          <a:p>
            <a:r>
              <a:rPr lang="es-ES" sz="2600" u="sng" dirty="0" smtClean="0">
                <a:solidFill>
                  <a:schemeClr val="bg1"/>
                </a:solidFill>
              </a:rPr>
              <a:t>Vectores. Definición</a:t>
            </a:r>
          </a:p>
          <a:p>
            <a:pPr lvl="1"/>
            <a:r>
              <a:rPr lang="es-ES" sz="2600" dirty="0" smtClean="0">
                <a:solidFill>
                  <a:schemeClr val="bg1"/>
                </a:solidFill>
              </a:rPr>
              <a:t>Sentido de un vector</a:t>
            </a:r>
            <a:endParaRPr lang="es-ES" sz="2400" dirty="0" smtClean="0">
              <a:solidFill>
                <a:schemeClr val="bg1"/>
              </a:solidFill>
            </a:endParaRPr>
          </a:p>
        </p:txBody>
      </p:sp>
      <p:pic>
        <p:nvPicPr>
          <p:cNvPr id="2050" name="Picture 2" descr="http://eoimages.gsfc.nasa.gov/images/imagerecords/76000/76777/ISS030-E-010008_lrg.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4137" y="2831977"/>
            <a:ext cx="5106879" cy="340458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ector recto de flecha 22"/>
          <p:cNvCxnSpPr/>
          <p:nvPr/>
        </p:nvCxnSpPr>
        <p:spPr>
          <a:xfrm flipH="1" flipV="1">
            <a:off x="3330450" y="4181383"/>
            <a:ext cx="1259306" cy="5504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a:off x="3330450" y="4305670"/>
            <a:ext cx="1240359" cy="54153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ángulo 27"/>
          <p:cNvSpPr/>
          <p:nvPr/>
        </p:nvSpPr>
        <p:spPr>
          <a:xfrm>
            <a:off x="3666266" y="2916315"/>
            <a:ext cx="1846980" cy="369332"/>
          </a:xfrm>
          <a:prstGeom prst="rect">
            <a:avLst/>
          </a:prstGeom>
        </p:spPr>
        <p:txBody>
          <a:bodyPr wrap="none">
            <a:spAutoFit/>
          </a:bodyPr>
          <a:lstStyle/>
          <a:p>
            <a:pPr lvl="1"/>
            <a:r>
              <a:rPr lang="es-ES" dirty="0" smtClean="0"/>
              <a:t>¿Es lo mismo?</a:t>
            </a:r>
            <a:endParaRPr lang="es-ES" dirty="0"/>
          </a:p>
        </p:txBody>
      </p:sp>
      <p:sp>
        <p:nvSpPr>
          <p:cNvPr id="8" name="Estrella de 7 puntas 7"/>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6</a:t>
            </a:r>
            <a:endParaRPr lang="es-ES" b="1" dirty="0">
              <a:solidFill>
                <a:schemeClr val="bg1"/>
              </a:solidFill>
            </a:endParaRPr>
          </a:p>
        </p:txBody>
      </p:sp>
      <p:pic>
        <p:nvPicPr>
          <p:cNvPr id="9" name="Picture 4" descr="Resultado de imagen de nex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7506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8</a:t>
            </a:r>
            <a:r>
              <a:rPr lang="es-ES" dirty="0" smtClean="0">
                <a:solidFill>
                  <a:schemeClr val="bg1"/>
                </a:solidFill>
              </a:rPr>
              <a:t>. RECTAS III. Ecuación CONTINUA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2340913"/>
              </a:xfrm>
              <a:solidFill>
                <a:schemeClr val="tx1">
                  <a:lumMod val="95000"/>
                </a:schemeClr>
              </a:solidFill>
            </p:spPr>
            <p:txBody>
              <a:bodyPr>
                <a:normAutofit fontScale="77500" lnSpcReduction="20000"/>
              </a:bodyPr>
              <a:lstStyle/>
              <a:p>
                <a:pPr algn="just"/>
                <a:r>
                  <a:rPr lang="es-ES" sz="2600" dirty="0" smtClean="0">
                    <a:solidFill>
                      <a:schemeClr val="bg1"/>
                    </a:solidFill>
                  </a:rPr>
                  <a:t>Rectas verticales y horizontales</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800" i="1">
                              <a:solidFill>
                                <a:schemeClr val="bg1"/>
                              </a:solidFill>
                              <a:latin typeface="Cambria Math" panose="02040503050406030204" pitchFamily="18" charset="0"/>
                            </a:rPr>
                          </m:ctrlPr>
                        </m:borderBoxPr>
                        <m:e>
                          <m:f>
                            <m:fPr>
                              <m:ctrlPr>
                                <a:rPr lang="es-ES" sz="2800" i="1">
                                  <a:solidFill>
                                    <a:schemeClr val="bg1"/>
                                  </a:solidFill>
                                  <a:latin typeface="Cambria Math" panose="02040503050406030204" pitchFamily="18" charset="0"/>
                                </a:rPr>
                              </m:ctrlPr>
                            </m:fPr>
                            <m:num>
                              <m:r>
                                <a:rPr lang="es-ES" sz="2800" i="1">
                                  <a:solidFill>
                                    <a:schemeClr val="bg1"/>
                                  </a:solidFill>
                                  <a:latin typeface="Cambria Math" panose="02040503050406030204" pitchFamily="18" charset="0"/>
                                </a:rPr>
                                <m:t>𝑥</m:t>
                              </m:r>
                              <m:r>
                                <a:rPr lang="es-ES" sz="2800" i="1">
                                  <a:solidFill>
                                    <a:schemeClr val="bg1"/>
                                  </a:solidFill>
                                  <a:latin typeface="Cambria Math" panose="02040503050406030204" pitchFamily="18" charset="0"/>
                                </a:rPr>
                                <m:t>−</m:t>
                              </m:r>
                              <m:sSub>
                                <m:sSubPr>
                                  <m:ctrlPr>
                                    <a:rPr lang="es-ES" sz="2800" i="1">
                                      <a:solidFill>
                                        <a:schemeClr val="bg1"/>
                                      </a:solidFill>
                                      <a:latin typeface="Cambria Math" panose="02040503050406030204" pitchFamily="18" charset="0"/>
                                    </a:rPr>
                                  </m:ctrlPr>
                                </m:sSubPr>
                                <m:e>
                                  <m:r>
                                    <a:rPr lang="es-ES" sz="2800" i="1">
                                      <a:solidFill>
                                        <a:schemeClr val="bg1"/>
                                      </a:solidFill>
                                      <a:latin typeface="Cambria Math" panose="02040503050406030204" pitchFamily="18" charset="0"/>
                                    </a:rPr>
                                    <m:t>𝑥</m:t>
                                  </m:r>
                                </m:e>
                                <m:sub>
                                  <m:r>
                                    <a:rPr lang="es-ES" sz="2800" i="1">
                                      <a:solidFill>
                                        <a:schemeClr val="bg1"/>
                                      </a:solidFill>
                                      <a:latin typeface="Cambria Math" panose="02040503050406030204" pitchFamily="18" charset="0"/>
                                    </a:rPr>
                                    <m:t>0</m:t>
                                  </m:r>
                                </m:sub>
                              </m:sSub>
                            </m:num>
                            <m:den>
                              <m:sSub>
                                <m:sSubPr>
                                  <m:ctrlPr>
                                    <a:rPr lang="es-ES" sz="2800" i="1">
                                      <a:solidFill>
                                        <a:schemeClr val="bg1"/>
                                      </a:solidFill>
                                      <a:latin typeface="Cambria Math" panose="02040503050406030204" pitchFamily="18" charset="0"/>
                                    </a:rPr>
                                  </m:ctrlPr>
                                </m:sSubPr>
                                <m:e>
                                  <m:r>
                                    <a:rPr lang="es-ES" sz="2800" i="1">
                                      <a:solidFill>
                                        <a:schemeClr val="bg1"/>
                                      </a:solidFill>
                                      <a:latin typeface="Cambria Math" panose="02040503050406030204" pitchFamily="18" charset="0"/>
                                    </a:rPr>
                                    <m:t>𝑣</m:t>
                                  </m:r>
                                </m:e>
                                <m:sub>
                                  <m:r>
                                    <a:rPr lang="es-ES" sz="2800" i="1">
                                      <a:solidFill>
                                        <a:schemeClr val="bg1"/>
                                      </a:solidFill>
                                      <a:latin typeface="Cambria Math" panose="02040503050406030204" pitchFamily="18" charset="0"/>
                                    </a:rPr>
                                    <m:t>𝑥</m:t>
                                  </m:r>
                                </m:sub>
                              </m:sSub>
                            </m:den>
                          </m:f>
                          <m:r>
                            <a:rPr lang="es-ES" sz="2800" i="1">
                              <a:solidFill>
                                <a:schemeClr val="bg1"/>
                              </a:solidFill>
                              <a:latin typeface="Cambria Math" panose="02040503050406030204" pitchFamily="18" charset="0"/>
                            </a:rPr>
                            <m:t>=</m:t>
                          </m:r>
                          <m:f>
                            <m:fPr>
                              <m:ctrlPr>
                                <a:rPr lang="es-ES" sz="2800" i="1">
                                  <a:solidFill>
                                    <a:schemeClr val="bg1"/>
                                  </a:solidFill>
                                  <a:latin typeface="Cambria Math" panose="02040503050406030204" pitchFamily="18" charset="0"/>
                                </a:rPr>
                              </m:ctrlPr>
                            </m:fPr>
                            <m:num>
                              <m:r>
                                <a:rPr lang="es-ES" sz="2800" i="1">
                                  <a:solidFill>
                                    <a:schemeClr val="bg1"/>
                                  </a:solidFill>
                                  <a:latin typeface="Cambria Math" panose="02040503050406030204" pitchFamily="18" charset="0"/>
                                </a:rPr>
                                <m:t>𝑦</m:t>
                              </m:r>
                              <m:r>
                                <a:rPr lang="es-ES" sz="2800" i="1">
                                  <a:solidFill>
                                    <a:schemeClr val="bg1"/>
                                  </a:solidFill>
                                  <a:latin typeface="Cambria Math" panose="02040503050406030204" pitchFamily="18" charset="0"/>
                                </a:rPr>
                                <m:t>−</m:t>
                              </m:r>
                              <m:sSub>
                                <m:sSubPr>
                                  <m:ctrlPr>
                                    <a:rPr lang="es-ES" sz="2800" i="1">
                                      <a:solidFill>
                                        <a:schemeClr val="bg1"/>
                                      </a:solidFill>
                                      <a:latin typeface="Cambria Math" panose="02040503050406030204" pitchFamily="18" charset="0"/>
                                    </a:rPr>
                                  </m:ctrlPr>
                                </m:sSubPr>
                                <m:e>
                                  <m:r>
                                    <a:rPr lang="es-ES" sz="2800" i="1">
                                      <a:solidFill>
                                        <a:schemeClr val="bg1"/>
                                      </a:solidFill>
                                      <a:latin typeface="Cambria Math" panose="02040503050406030204" pitchFamily="18" charset="0"/>
                                    </a:rPr>
                                    <m:t>𝑦</m:t>
                                  </m:r>
                                </m:e>
                                <m:sub>
                                  <m:r>
                                    <a:rPr lang="es-ES" sz="2800" i="1">
                                      <a:solidFill>
                                        <a:schemeClr val="bg1"/>
                                      </a:solidFill>
                                      <a:latin typeface="Cambria Math" panose="02040503050406030204" pitchFamily="18" charset="0"/>
                                    </a:rPr>
                                    <m:t>0</m:t>
                                  </m:r>
                                </m:sub>
                              </m:sSub>
                            </m:num>
                            <m:den>
                              <m:sSub>
                                <m:sSubPr>
                                  <m:ctrlPr>
                                    <a:rPr lang="es-ES" sz="2800" i="1">
                                      <a:solidFill>
                                        <a:schemeClr val="bg1"/>
                                      </a:solidFill>
                                      <a:latin typeface="Cambria Math" panose="02040503050406030204" pitchFamily="18" charset="0"/>
                                    </a:rPr>
                                  </m:ctrlPr>
                                </m:sSubPr>
                                <m:e>
                                  <m:r>
                                    <a:rPr lang="es-ES" sz="2800" i="1">
                                      <a:solidFill>
                                        <a:schemeClr val="bg1"/>
                                      </a:solidFill>
                                      <a:latin typeface="Cambria Math" panose="02040503050406030204" pitchFamily="18" charset="0"/>
                                    </a:rPr>
                                    <m:t>𝑣</m:t>
                                  </m:r>
                                </m:e>
                                <m:sub>
                                  <m:r>
                                    <a:rPr lang="es-ES" sz="2800" i="1">
                                      <a:solidFill>
                                        <a:schemeClr val="bg1"/>
                                      </a:solidFill>
                                      <a:latin typeface="Cambria Math" panose="02040503050406030204" pitchFamily="18" charset="0"/>
                                    </a:rPr>
                                    <m:t>𝑦</m:t>
                                  </m:r>
                                </m:sub>
                              </m:sSub>
                            </m:den>
                          </m:f>
                        </m:e>
                      </m:borderBox>
                    </m:oMath>
                  </m:oMathPara>
                </a14:m>
                <a:endParaRPr lang="es-ES" sz="2600" dirty="0" smtClean="0">
                  <a:solidFill>
                    <a:schemeClr val="bg1"/>
                  </a:solidFill>
                </a:endParaRPr>
              </a:p>
              <a:p>
                <a:pPr marL="0" indent="0" algn="just">
                  <a:buNone/>
                </a:pPr>
                <a:r>
                  <a:rPr lang="es-ES" sz="2600" dirty="0" smtClean="0">
                    <a:solidFill>
                      <a:schemeClr val="bg1"/>
                    </a:solidFill>
                  </a:rPr>
                  <a:t>Una recta vertical tiene como vector director </a:t>
                </a:r>
                <a14:m>
                  <m:oMath xmlns:m="http://schemas.openxmlformats.org/officeDocument/2006/math">
                    <m:sSub>
                      <m:sSubPr>
                        <m:ctrlPr>
                          <a:rPr lang="es-ES" sz="2800" b="0" i="1" smtClean="0">
                            <a:solidFill>
                              <a:schemeClr val="bg1"/>
                            </a:solidFill>
                            <a:latin typeface="Cambria Math" panose="02040503050406030204" pitchFamily="18" charset="0"/>
                          </a:rPr>
                        </m:ctrlPr>
                      </m:sSubPr>
                      <m:e>
                        <m:acc>
                          <m:accPr>
                            <m:chr m:val="⃗"/>
                            <m:ctrlPr>
                              <a:rPr lang="es-ES" sz="2800" b="0" i="1" smtClean="0">
                                <a:solidFill>
                                  <a:schemeClr val="bg1"/>
                                </a:solidFill>
                                <a:latin typeface="Cambria Math" panose="02040503050406030204" pitchFamily="18" charset="0"/>
                              </a:rPr>
                            </m:ctrlPr>
                          </m:accPr>
                          <m:e>
                            <m:r>
                              <a:rPr lang="es-ES" sz="2800" b="0" i="1" smtClean="0">
                                <a:solidFill>
                                  <a:schemeClr val="bg1"/>
                                </a:solidFill>
                                <a:latin typeface="Cambria Math" panose="02040503050406030204" pitchFamily="18" charset="0"/>
                              </a:rPr>
                              <m:t>𝑣</m:t>
                            </m:r>
                          </m:e>
                        </m:acc>
                      </m:e>
                      <m:sub>
                        <m:r>
                          <a:rPr lang="es-ES" sz="2800" b="0" i="1" smtClean="0">
                            <a:solidFill>
                              <a:schemeClr val="bg1"/>
                            </a:solidFill>
                            <a:latin typeface="Cambria Math" panose="02040503050406030204" pitchFamily="18" charset="0"/>
                          </a:rPr>
                          <m:t>𝑣𝑒𝑟</m:t>
                        </m:r>
                      </m:sub>
                    </m:sSub>
                    <m:d>
                      <m:dPr>
                        <m:ctrlPr>
                          <a:rPr lang="es-ES" sz="2800" b="0" i="1" smtClean="0">
                            <a:solidFill>
                              <a:schemeClr val="bg1"/>
                            </a:solidFill>
                            <a:latin typeface="Cambria Math" panose="02040503050406030204" pitchFamily="18" charset="0"/>
                          </a:rPr>
                        </m:ctrlPr>
                      </m:dPr>
                      <m:e>
                        <m:r>
                          <a:rPr lang="es-ES" sz="2800" b="0" i="1" smtClean="0">
                            <a:solidFill>
                              <a:schemeClr val="bg1"/>
                            </a:solidFill>
                            <a:latin typeface="Cambria Math" panose="02040503050406030204" pitchFamily="18" charset="0"/>
                          </a:rPr>
                          <m:t>𝑎</m:t>
                        </m:r>
                        <m:r>
                          <a:rPr lang="es-ES" sz="2800" b="0" i="1" smtClean="0">
                            <a:solidFill>
                              <a:schemeClr val="bg1"/>
                            </a:solidFill>
                            <a:latin typeface="Cambria Math" panose="02040503050406030204" pitchFamily="18" charset="0"/>
                          </a:rPr>
                          <m:t>,0</m:t>
                        </m:r>
                      </m:e>
                    </m:d>
                  </m:oMath>
                </a14:m>
                <a:r>
                  <a:rPr lang="es-ES" sz="2600" dirty="0" smtClean="0">
                    <a:solidFill>
                      <a:schemeClr val="bg1"/>
                    </a:solidFill>
                  </a:rPr>
                  <a:t>.</a:t>
                </a:r>
              </a:p>
              <a:p>
                <a:pPr marL="0" indent="0" algn="just">
                  <a:buNone/>
                </a:pPr>
                <a:r>
                  <a:rPr lang="es-ES" sz="2600" dirty="0" smtClean="0">
                    <a:solidFill>
                      <a:schemeClr val="bg1"/>
                    </a:solidFill>
                  </a:rPr>
                  <a:t>Una recta horizontal tiene como vector director </a:t>
                </a:r>
                <a14:m>
                  <m:oMath xmlns:m="http://schemas.openxmlformats.org/officeDocument/2006/math">
                    <m:sSub>
                      <m:sSubPr>
                        <m:ctrlPr>
                          <a:rPr lang="es-ES" sz="2800" b="0" i="1" smtClean="0">
                            <a:solidFill>
                              <a:schemeClr val="bg1"/>
                            </a:solidFill>
                            <a:latin typeface="Cambria Math" panose="02040503050406030204" pitchFamily="18" charset="0"/>
                          </a:rPr>
                        </m:ctrlPr>
                      </m:sSubPr>
                      <m:e>
                        <m:acc>
                          <m:accPr>
                            <m:chr m:val="⃗"/>
                            <m:ctrlPr>
                              <a:rPr lang="es-ES" sz="2800" b="0" i="1" smtClean="0">
                                <a:solidFill>
                                  <a:schemeClr val="bg1"/>
                                </a:solidFill>
                                <a:latin typeface="Cambria Math" panose="02040503050406030204" pitchFamily="18" charset="0"/>
                              </a:rPr>
                            </m:ctrlPr>
                          </m:accPr>
                          <m:e>
                            <m:r>
                              <a:rPr lang="es-ES" sz="2800" b="0" i="1" smtClean="0">
                                <a:solidFill>
                                  <a:schemeClr val="bg1"/>
                                </a:solidFill>
                                <a:latin typeface="Cambria Math" panose="02040503050406030204" pitchFamily="18" charset="0"/>
                              </a:rPr>
                              <m:t>𝑣</m:t>
                            </m:r>
                          </m:e>
                        </m:acc>
                      </m:e>
                      <m:sub>
                        <m:r>
                          <a:rPr lang="es-ES" sz="2800" b="0" i="1" smtClean="0">
                            <a:solidFill>
                              <a:schemeClr val="bg1"/>
                            </a:solidFill>
                            <a:latin typeface="Cambria Math" panose="02040503050406030204" pitchFamily="18" charset="0"/>
                          </a:rPr>
                          <m:t>h𝑜𝑟</m:t>
                        </m:r>
                      </m:sub>
                    </m:sSub>
                    <m:r>
                      <a:rPr lang="es-ES" sz="2800" b="0" i="1" smtClean="0">
                        <a:solidFill>
                          <a:schemeClr val="bg1"/>
                        </a:solidFill>
                        <a:latin typeface="Cambria Math" panose="02040503050406030204" pitchFamily="18" charset="0"/>
                      </a:rPr>
                      <m:t>=</m:t>
                    </m:r>
                    <m:d>
                      <m:dPr>
                        <m:ctrlPr>
                          <a:rPr lang="es-ES" sz="2800" b="0" i="1" smtClean="0">
                            <a:solidFill>
                              <a:schemeClr val="bg1"/>
                            </a:solidFill>
                            <a:latin typeface="Cambria Math" panose="02040503050406030204" pitchFamily="18" charset="0"/>
                          </a:rPr>
                        </m:ctrlPr>
                      </m:dPr>
                      <m:e>
                        <m:r>
                          <a:rPr lang="es-ES" sz="2800" b="0" i="1" smtClean="0">
                            <a:solidFill>
                              <a:schemeClr val="bg1"/>
                            </a:solidFill>
                            <a:latin typeface="Cambria Math" panose="02040503050406030204" pitchFamily="18" charset="0"/>
                          </a:rPr>
                          <m:t>0,</m:t>
                        </m:r>
                        <m:r>
                          <a:rPr lang="es-ES" sz="2800" b="0" i="1" smtClean="0">
                            <a:solidFill>
                              <a:schemeClr val="bg1"/>
                            </a:solidFill>
                            <a:latin typeface="Cambria Math" panose="02040503050406030204" pitchFamily="18" charset="0"/>
                          </a:rPr>
                          <m:t>𝑘</m:t>
                        </m:r>
                      </m:e>
                    </m:d>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2340913"/>
              </a:xfrm>
              <a:blipFill rotWithShape="0">
                <a:blip r:embed="rId3"/>
                <a:stretch>
                  <a:fillRect l="-997" t="-3906" b="-156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Marcador de contenido 2"/>
              <p:cNvSpPr txBox="1">
                <a:spLocks/>
              </p:cNvSpPr>
              <p:nvPr/>
            </p:nvSpPr>
            <p:spPr>
              <a:xfrm>
                <a:off x="238294" y="4155681"/>
                <a:ext cx="8566072" cy="1184366"/>
              </a:xfrm>
              <a:prstGeom prst="rect">
                <a:avLst/>
              </a:prstGeom>
              <a:solidFill>
                <a:schemeClr val="tx1">
                  <a:lumMod val="95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000" b="0" i="1" dirty="0" smtClean="0">
                    <a:solidFill>
                      <a:schemeClr val="bg1"/>
                    </a:solidFill>
                    <a:latin typeface="Cambria Math" panose="02040503050406030204" pitchFamily="18" charset="0"/>
                  </a:rPr>
                  <a:t>La ecuación continua de una recta </a:t>
                </a:r>
                <a:r>
                  <a:rPr lang="es-ES" sz="2000" b="1" i="1" u="sng" dirty="0" smtClean="0">
                    <a:solidFill>
                      <a:schemeClr val="bg1"/>
                    </a:solidFill>
                    <a:latin typeface="Cambria Math" panose="02040503050406030204" pitchFamily="18" charset="0"/>
                  </a:rPr>
                  <a:t>vertical</a:t>
                </a:r>
                <a:r>
                  <a:rPr lang="es-ES" sz="2000" b="0" i="1" dirty="0" smtClean="0">
                    <a:solidFill>
                      <a:schemeClr val="bg1"/>
                    </a:solidFill>
                    <a:latin typeface="Cambria Math" panose="02040503050406030204" pitchFamily="18" charset="0"/>
                  </a:rPr>
                  <a:t> se escribe</a:t>
                </a:r>
              </a:p>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borderBox>
                        <m:borderBoxPr>
                          <m:ctrlPr>
                            <a:rPr lang="es-ES" sz="2000" b="0" i="1" smtClean="0">
                              <a:solidFill>
                                <a:schemeClr val="bg1"/>
                              </a:solidFill>
                              <a:latin typeface="Cambria Math" panose="02040503050406030204" pitchFamily="18" charset="0"/>
                            </a:rPr>
                          </m:ctrlPr>
                        </m:borderBoxPr>
                        <m:e>
                          <m:f>
                            <m:fPr>
                              <m:ctrlPr>
                                <a:rPr lang="es-ES" sz="2000" b="0" i="1" smtClean="0">
                                  <a:solidFill>
                                    <a:schemeClr val="bg1"/>
                                  </a:solidFill>
                                  <a:latin typeface="Cambria Math" panose="02040503050406030204" pitchFamily="18" charset="0"/>
                                </a:rPr>
                              </m:ctrlPr>
                            </m:fPr>
                            <m:num>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num>
                            <m:den>
                              <m:r>
                                <a:rPr lang="es-ES" sz="2000" b="0" i="1" smtClean="0">
                                  <a:solidFill>
                                    <a:schemeClr val="bg1"/>
                                  </a:solidFill>
                                  <a:latin typeface="Cambria Math" panose="02040503050406030204" pitchFamily="18" charset="0"/>
                                </a:rPr>
                                <m:t>𝑎</m:t>
                              </m:r>
                            </m:den>
                          </m:f>
                          <m:r>
                            <a:rPr lang="es-ES" sz="2000" b="0" i="1" smtClean="0">
                              <a:solidFill>
                                <a:schemeClr val="bg1"/>
                              </a:solidFill>
                              <a:latin typeface="Cambria Math" panose="02040503050406030204" pitchFamily="18" charset="0"/>
                            </a:rPr>
                            <m:t>=</m:t>
                          </m:r>
                          <m:f>
                            <m:fPr>
                              <m:ctrlPr>
                                <a:rPr lang="es-ES" sz="2000" b="0" i="1" smtClean="0">
                                  <a:solidFill>
                                    <a:schemeClr val="bg1"/>
                                  </a:solidFill>
                                  <a:latin typeface="Cambria Math" panose="02040503050406030204" pitchFamily="18" charset="0"/>
                                </a:rPr>
                              </m:ctrlPr>
                            </m:fPr>
                            <m:num>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num>
                            <m:den>
                              <m:r>
                                <a:rPr lang="es-ES" sz="2000" b="0" i="1" smtClean="0">
                                  <a:solidFill>
                                    <a:schemeClr val="bg1"/>
                                  </a:solidFill>
                                  <a:latin typeface="Cambria Math" panose="02040503050406030204" pitchFamily="18" charset="0"/>
                                </a:rPr>
                                <m:t>0</m:t>
                              </m:r>
                            </m:den>
                          </m:f>
                        </m:e>
                      </m:borderBox>
                      <m:r>
                        <a:rPr lang="es-ES" sz="2000" b="0" i="0"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m</m:t>
                      </m:r>
                      <m:r>
                        <a:rPr lang="es-ES" sz="2000" b="0" i="0" smtClean="0">
                          <a:solidFill>
                            <a:schemeClr val="bg1"/>
                          </a:solidFill>
                          <a:latin typeface="Cambria Math" panose="02040503050406030204" pitchFamily="18" charset="0"/>
                        </a:rPr>
                        <m:t>á</m:t>
                      </m:r>
                      <m:r>
                        <m:rPr>
                          <m:sty m:val="p"/>
                        </m:rPr>
                        <a:rPr lang="es-ES" sz="2000" b="0" i="0" smtClean="0">
                          <a:solidFill>
                            <a:schemeClr val="bg1"/>
                          </a:solidFill>
                          <a:latin typeface="Cambria Math" panose="02040503050406030204" pitchFamily="18" charset="0"/>
                        </a:rPr>
                        <m:t>s</m:t>
                      </m:r>
                      <m:r>
                        <a:rPr lang="es-ES" sz="2000" b="0" i="0"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tarde</m:t>
                      </m:r>
                      <m:r>
                        <a:rPr lang="es-ES" sz="2000" b="0" i="0"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despejando</m:t>
                      </m:r>
                      <m:r>
                        <a:rPr lang="es-ES" sz="2000" b="0" i="0"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r>
                        <a:rPr lang="es-ES" sz="2000" b="0" i="0" smtClean="0">
                          <a:solidFill>
                            <a:schemeClr val="bg1"/>
                          </a:solidFill>
                          <a:latin typeface="Cambria Math" panose="02040503050406030204" pitchFamily="18" charset="0"/>
                        </a:rPr>
                        <m:t>)</m:t>
                      </m:r>
                    </m:oMath>
                  </m:oMathPara>
                </a14:m>
                <a:endParaRPr lang="es-ES" sz="2200" dirty="0" smtClean="0">
                  <a:solidFill>
                    <a:schemeClr val="bg1"/>
                  </a:solidFill>
                </a:endParaRPr>
              </a:p>
            </p:txBody>
          </p:sp>
        </mc:Choice>
        <mc:Fallback xmlns="">
          <p:sp>
            <p:nvSpPr>
              <p:cNvPr id="7" name="Marcador de contenido 2"/>
              <p:cNvSpPr txBox="1">
                <a:spLocks noRot="1" noChangeAspect="1" noMove="1" noResize="1" noEditPoints="1" noAdjustHandles="1" noChangeArrowheads="1" noChangeShapeType="1" noTextEdit="1"/>
              </p:cNvSpPr>
              <p:nvPr/>
            </p:nvSpPr>
            <p:spPr>
              <a:xfrm>
                <a:off x="238294" y="4155681"/>
                <a:ext cx="8566072" cy="1184366"/>
              </a:xfrm>
              <a:prstGeom prst="rect">
                <a:avLst/>
              </a:prstGeom>
              <a:blipFill>
                <a:blip r:embed="rId4"/>
                <a:stretch>
                  <a:fillRect l="-641" t="-257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Marcador de contenido 2"/>
              <p:cNvSpPr txBox="1">
                <a:spLocks/>
              </p:cNvSpPr>
              <p:nvPr/>
            </p:nvSpPr>
            <p:spPr>
              <a:xfrm>
                <a:off x="238294" y="5340047"/>
                <a:ext cx="8566072" cy="1184366"/>
              </a:xfrm>
              <a:prstGeom prst="rect">
                <a:avLst/>
              </a:prstGeom>
              <a:solidFill>
                <a:schemeClr val="tx1">
                  <a:lumMod val="95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000" b="0" i="1" dirty="0" smtClean="0">
                    <a:solidFill>
                      <a:schemeClr val="bg1"/>
                    </a:solidFill>
                    <a:latin typeface="Cambria Math" panose="02040503050406030204" pitchFamily="18" charset="0"/>
                  </a:rPr>
                  <a:t>La ecuación continua de una recta </a:t>
                </a:r>
                <a:r>
                  <a:rPr lang="es-ES" sz="2000" b="1" i="1" u="sng" dirty="0" smtClean="0">
                    <a:solidFill>
                      <a:schemeClr val="bg1"/>
                    </a:solidFill>
                    <a:latin typeface="Cambria Math" panose="02040503050406030204" pitchFamily="18" charset="0"/>
                  </a:rPr>
                  <a:t>horizontal</a:t>
                </a:r>
                <a:r>
                  <a:rPr lang="es-ES" sz="2000" b="0" i="1" dirty="0" smtClean="0">
                    <a:solidFill>
                      <a:schemeClr val="bg1"/>
                    </a:solidFill>
                    <a:latin typeface="Cambria Math" panose="02040503050406030204" pitchFamily="18" charset="0"/>
                  </a:rPr>
                  <a:t> se escribe</a:t>
                </a:r>
              </a:p>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borderBox>
                        <m:borderBoxPr>
                          <m:ctrlPr>
                            <a:rPr lang="es-ES" sz="2000" b="0" i="1" smtClean="0">
                              <a:solidFill>
                                <a:schemeClr val="bg1"/>
                              </a:solidFill>
                              <a:latin typeface="Cambria Math" panose="02040503050406030204" pitchFamily="18" charset="0"/>
                            </a:rPr>
                          </m:ctrlPr>
                        </m:borderBoxPr>
                        <m:e>
                          <m:f>
                            <m:fPr>
                              <m:ctrlPr>
                                <a:rPr lang="es-ES" sz="2000" b="0" i="1" smtClean="0">
                                  <a:solidFill>
                                    <a:schemeClr val="bg1"/>
                                  </a:solidFill>
                                  <a:latin typeface="Cambria Math" panose="02040503050406030204" pitchFamily="18" charset="0"/>
                                </a:rPr>
                              </m:ctrlPr>
                            </m:fPr>
                            <m:num>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num>
                            <m:den>
                              <m:r>
                                <a:rPr lang="es-ES" sz="2000" b="0" i="1" smtClean="0">
                                  <a:solidFill>
                                    <a:schemeClr val="bg1"/>
                                  </a:solidFill>
                                  <a:latin typeface="Cambria Math" panose="02040503050406030204" pitchFamily="18" charset="0"/>
                                </a:rPr>
                                <m:t>0</m:t>
                              </m:r>
                            </m:den>
                          </m:f>
                          <m:r>
                            <a:rPr lang="es-ES" sz="2000" b="0" i="1" smtClean="0">
                              <a:solidFill>
                                <a:schemeClr val="bg1"/>
                              </a:solidFill>
                              <a:latin typeface="Cambria Math" panose="02040503050406030204" pitchFamily="18" charset="0"/>
                            </a:rPr>
                            <m:t>=</m:t>
                          </m:r>
                          <m:f>
                            <m:fPr>
                              <m:ctrlPr>
                                <a:rPr lang="es-ES" sz="2000" b="0" i="1" smtClean="0">
                                  <a:solidFill>
                                    <a:schemeClr val="bg1"/>
                                  </a:solidFill>
                                  <a:latin typeface="Cambria Math" panose="02040503050406030204" pitchFamily="18" charset="0"/>
                                </a:rPr>
                              </m:ctrlPr>
                            </m:fPr>
                            <m:num>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num>
                            <m:den>
                              <m:r>
                                <a:rPr lang="es-ES" sz="2000" b="0" i="1" smtClean="0">
                                  <a:solidFill>
                                    <a:schemeClr val="bg1"/>
                                  </a:solidFill>
                                  <a:latin typeface="Cambria Math" panose="02040503050406030204" pitchFamily="18" charset="0"/>
                                </a:rPr>
                                <m:t>𝑘</m:t>
                              </m:r>
                            </m:den>
                          </m:f>
                        </m:e>
                      </m:borderBox>
                      <m:r>
                        <a:rPr lang="es-ES" sz="2000" b="0" i="0"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m</m:t>
                      </m:r>
                      <m:r>
                        <a:rPr lang="es-ES" sz="2000" b="0" i="0" smtClean="0">
                          <a:solidFill>
                            <a:schemeClr val="bg1"/>
                          </a:solidFill>
                          <a:latin typeface="Cambria Math" panose="02040503050406030204" pitchFamily="18" charset="0"/>
                        </a:rPr>
                        <m:t>á</m:t>
                      </m:r>
                      <m:r>
                        <m:rPr>
                          <m:sty m:val="p"/>
                        </m:rPr>
                        <a:rPr lang="es-ES" sz="2000" b="0" i="0" smtClean="0">
                          <a:solidFill>
                            <a:schemeClr val="bg1"/>
                          </a:solidFill>
                          <a:latin typeface="Cambria Math" panose="02040503050406030204" pitchFamily="18" charset="0"/>
                        </a:rPr>
                        <m:t>s</m:t>
                      </m:r>
                      <m:r>
                        <a:rPr lang="es-ES" sz="2000" b="0" i="0"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tarde</m:t>
                      </m:r>
                      <m:r>
                        <a:rPr lang="es-ES" sz="2000" b="0" i="0" smtClean="0">
                          <a:solidFill>
                            <a:schemeClr val="bg1"/>
                          </a:solidFill>
                          <a:latin typeface="Cambria Math" panose="02040503050406030204" pitchFamily="18" charset="0"/>
                        </a:rPr>
                        <m:t>, </m:t>
                      </m:r>
                      <m:r>
                        <m:rPr>
                          <m:sty m:val="p"/>
                        </m:rPr>
                        <a:rPr lang="es-ES" sz="2000" b="0" i="0" smtClean="0">
                          <a:solidFill>
                            <a:schemeClr val="bg1"/>
                          </a:solidFill>
                          <a:latin typeface="Cambria Math" panose="02040503050406030204" pitchFamily="18" charset="0"/>
                        </a:rPr>
                        <m:t>despejando</m:t>
                      </m:r>
                      <m:r>
                        <a:rPr lang="es-ES" sz="2000" b="0" i="0"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r>
                        <a:rPr lang="es-ES" sz="2000" b="0" i="0" smtClean="0">
                          <a:solidFill>
                            <a:schemeClr val="bg1"/>
                          </a:solidFill>
                          <a:latin typeface="Cambria Math" panose="02040503050406030204" pitchFamily="18" charset="0"/>
                        </a:rPr>
                        <m:t>)</m:t>
                      </m:r>
                    </m:oMath>
                  </m:oMathPara>
                </a14:m>
                <a:endParaRPr lang="es-ES" sz="2200" dirty="0" smtClean="0">
                  <a:solidFill>
                    <a:schemeClr val="bg1"/>
                  </a:solidFill>
                </a:endParaRPr>
              </a:p>
            </p:txBody>
          </p:sp>
        </mc:Choice>
        <mc:Fallback xmlns="">
          <p:sp>
            <p:nvSpPr>
              <p:cNvPr id="9" name="Marcador de contenido 2"/>
              <p:cNvSpPr txBox="1">
                <a:spLocks noRot="1" noChangeAspect="1" noMove="1" noResize="1" noEditPoints="1" noAdjustHandles="1" noChangeArrowheads="1" noChangeShapeType="1" noTextEdit="1"/>
              </p:cNvSpPr>
              <p:nvPr/>
            </p:nvSpPr>
            <p:spPr>
              <a:xfrm>
                <a:off x="238294" y="5340047"/>
                <a:ext cx="8566072" cy="1184366"/>
              </a:xfrm>
              <a:prstGeom prst="rect">
                <a:avLst/>
              </a:prstGeom>
              <a:blipFill>
                <a:blip r:embed="rId5"/>
                <a:stretch>
                  <a:fillRect l="-641" t="-2577"/>
                </a:stretch>
              </a:blipFill>
            </p:spPr>
            <p:txBody>
              <a:bodyPr/>
              <a:lstStyle/>
              <a:p>
                <a:r>
                  <a:rPr lang="es-ES">
                    <a:noFill/>
                  </a:rPr>
                  <a:t> </a:t>
                </a:r>
              </a:p>
            </p:txBody>
          </p:sp>
        </mc:Fallback>
      </mc:AlternateContent>
      <p:sp>
        <p:nvSpPr>
          <p:cNvPr id="6" name="Flecha abajo 5"/>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1</a:t>
            </a:r>
            <a:endParaRPr lang="es-ES" dirty="0">
              <a:solidFill>
                <a:srgbClr val="0070C0"/>
              </a:solidFill>
            </a:endParaRPr>
          </a:p>
        </p:txBody>
      </p:sp>
      <p:pic>
        <p:nvPicPr>
          <p:cNvPr id="8" name="Picture 4" descr="Resultado de imagen de nex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4777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 name="Marcador de contenido 2"/>
          <p:cNvSpPr>
            <a:spLocks noGrp="1"/>
          </p:cNvSpPr>
          <p:nvPr>
            <p:ph idx="1"/>
          </p:nvPr>
        </p:nvSpPr>
        <p:spPr>
          <a:xfrm>
            <a:off x="139338" y="687978"/>
            <a:ext cx="8098970" cy="5259977"/>
          </a:xfrm>
          <a:solidFill>
            <a:schemeClr val="tx1">
              <a:lumMod val="95000"/>
            </a:schemeClr>
          </a:solidFill>
        </p:spPr>
        <p:txBody>
          <a:bodyPr>
            <a:normAutofit fontScale="85000" lnSpcReduction="20000"/>
          </a:bodyPr>
          <a:lstStyle/>
          <a:p>
            <a:pPr marL="514350" indent="-514350" algn="just">
              <a:buAutoNum type="arabicPeriod"/>
            </a:pPr>
            <a:r>
              <a:rPr lang="es-ES" sz="2600" dirty="0" smtClean="0">
                <a:solidFill>
                  <a:schemeClr val="bg1"/>
                </a:solidFill>
              </a:rPr>
              <a:t>Escribe las ecuaciones vectorial, paramétrica y continua de las rectas que pasan por Madrid-Zaragoza, Sevilla-Madrid y </a:t>
            </a:r>
            <a:r>
              <a:rPr lang="es-ES" sz="2800" dirty="0">
                <a:solidFill>
                  <a:schemeClr val="bg1"/>
                </a:solidFill>
              </a:rPr>
              <a:t>Sevilla-Zaragoza</a:t>
            </a:r>
            <a:r>
              <a:rPr lang="es-ES" sz="2600" dirty="0" smtClean="0">
                <a:solidFill>
                  <a:schemeClr val="bg1"/>
                </a:solidFill>
              </a:rPr>
              <a:t>. </a:t>
            </a:r>
            <a:r>
              <a:rPr lang="es-ES" sz="2600" dirty="0">
                <a:solidFill>
                  <a:schemeClr val="bg1"/>
                </a:solidFill>
              </a:rPr>
              <a:t>M(0,0); </a:t>
            </a:r>
            <a:r>
              <a:rPr lang="es-ES" sz="2600" dirty="0" smtClean="0">
                <a:solidFill>
                  <a:schemeClr val="bg1"/>
                </a:solidFill>
              </a:rPr>
              <a:t>Z(210,170); </a:t>
            </a:r>
            <a:r>
              <a:rPr lang="es-ES" sz="2600" dirty="0">
                <a:solidFill>
                  <a:schemeClr val="bg1"/>
                </a:solidFill>
              </a:rPr>
              <a:t>S</a:t>
            </a:r>
            <a:r>
              <a:rPr lang="es-ES" sz="2600" dirty="0" smtClean="0">
                <a:solidFill>
                  <a:schemeClr val="bg1"/>
                </a:solidFill>
              </a:rPr>
              <a:t>(-200,-328)</a:t>
            </a:r>
          </a:p>
          <a:p>
            <a:pPr marL="514350" indent="-514350" algn="just">
              <a:buAutoNum type="arabicPeriod"/>
            </a:pPr>
            <a:r>
              <a:rPr lang="es-ES" sz="2600" dirty="0" smtClean="0">
                <a:solidFill>
                  <a:schemeClr val="bg1"/>
                </a:solidFill>
              </a:rPr>
              <a:t>Escribe la ecuación de la recta vertical que pasa por Madrid.</a:t>
            </a:r>
          </a:p>
          <a:p>
            <a:pPr marL="514350" indent="-514350" algn="just">
              <a:buAutoNum type="arabicPeriod"/>
            </a:pPr>
            <a:r>
              <a:rPr lang="es-ES" sz="2600" dirty="0" smtClean="0">
                <a:solidFill>
                  <a:schemeClr val="bg1"/>
                </a:solidFill>
              </a:rPr>
              <a:t>Escribe la ecuación de la recta horizontal que pasa por Zaragoza.</a:t>
            </a:r>
          </a:p>
          <a:p>
            <a:pPr marL="514350" indent="-514350" algn="just">
              <a:buAutoNum type="arabicPeriod"/>
            </a:pPr>
            <a:r>
              <a:rPr lang="es-ES" sz="2600" dirty="0" smtClean="0">
                <a:solidFill>
                  <a:schemeClr val="bg1"/>
                </a:solidFill>
              </a:rPr>
              <a:t>Comprueba si Barcelona B(492,124) está en la recta que une Madrid-Zaragoza.</a:t>
            </a:r>
          </a:p>
          <a:p>
            <a:pPr marL="514350" indent="-514350" algn="just">
              <a:buAutoNum type="arabicPeriod"/>
            </a:pPr>
            <a:r>
              <a:rPr lang="es-ES" sz="2600" dirty="0" smtClean="0">
                <a:solidFill>
                  <a:schemeClr val="bg1"/>
                </a:solidFill>
              </a:rPr>
              <a:t>Comprueba si Bilbao (52,300) está en la vertical a Madrid</a:t>
            </a:r>
          </a:p>
          <a:p>
            <a:pPr marL="514350" indent="-514350" algn="just">
              <a:buAutoNum type="arabicPeriod"/>
            </a:pPr>
            <a:r>
              <a:rPr lang="es-ES" sz="2600" dirty="0" smtClean="0">
                <a:solidFill>
                  <a:schemeClr val="bg1"/>
                </a:solidFill>
              </a:rPr>
              <a:t>Comprueba si Vigo (-430,190) está en la horizontal que pasa por Zaragoza.</a:t>
            </a:r>
          </a:p>
          <a:p>
            <a:pPr marL="514350" indent="-514350" algn="just">
              <a:buAutoNum type="arabicPeriod"/>
            </a:pPr>
            <a:r>
              <a:rPr lang="es-ES" sz="2600" dirty="0" smtClean="0">
                <a:solidFill>
                  <a:schemeClr val="bg1"/>
                </a:solidFill>
              </a:rPr>
              <a:t>Dibuja las cinco rectas calculadas anteriormente, calculando tres puntos en cada una de ellas.</a:t>
            </a:r>
          </a:p>
        </p:txBody>
      </p:sp>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
        <p:nvSpPr>
          <p:cNvPr id="5" name="Pentágono 4"/>
          <p:cNvSpPr/>
          <p:nvPr/>
        </p:nvSpPr>
        <p:spPr>
          <a:xfrm>
            <a:off x="0" y="0"/>
            <a:ext cx="1886465" cy="68797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E</a:t>
            </a:r>
            <a:endParaRPr lang="es-ES" dirty="0">
              <a:solidFill>
                <a:srgbClr val="0070C0"/>
              </a:solidFill>
            </a:endParaRPr>
          </a:p>
        </p:txBody>
      </p:sp>
      <p:sp>
        <p:nvSpPr>
          <p:cNvPr id="6" name="Flecha abajo 5"/>
          <p:cNvSpPr/>
          <p:nvPr/>
        </p:nvSpPr>
        <p:spPr>
          <a:xfrm>
            <a:off x="115330" y="0"/>
            <a:ext cx="576648" cy="72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0</a:t>
            </a:r>
            <a:endParaRPr lang="es-ES" dirty="0">
              <a:solidFill>
                <a:srgbClr val="0070C0"/>
              </a:solidFill>
            </a:endParaRPr>
          </a:p>
        </p:txBody>
      </p:sp>
    </p:spTree>
    <p:extLst>
      <p:ext uri="{BB962C8B-B14F-4D97-AF65-F5344CB8AC3E}">
        <p14:creationId xmlns:p14="http://schemas.microsoft.com/office/powerpoint/2010/main" val="39060226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30630" y="141030"/>
                <a:ext cx="8098970" cy="4628194"/>
              </a:xfrm>
              <a:solidFill>
                <a:schemeClr val="tx1">
                  <a:lumMod val="95000"/>
                </a:schemeClr>
              </a:solidFill>
            </p:spPr>
            <p:txBody>
              <a:bodyPr>
                <a:normAutofit/>
              </a:bodyPr>
              <a:lstStyle/>
              <a:p>
                <a:pPr marL="514350" indent="-514350" algn="just">
                  <a:buAutoNum type="arabicPeriod"/>
                </a:pPr>
                <a:r>
                  <a:rPr lang="es-ES" sz="2000" dirty="0" smtClean="0">
                    <a:solidFill>
                      <a:schemeClr val="bg1"/>
                    </a:solidFill>
                  </a:rPr>
                  <a:t>Escribe las ecuaciones vectorial, paramétrica y continua de las rectas que pasan por Madrid-Zaragoza, Sevilla-Madrid </a:t>
                </a:r>
                <a:r>
                  <a:rPr lang="es-ES" sz="2000" dirty="0">
                    <a:solidFill>
                      <a:schemeClr val="bg1"/>
                    </a:solidFill>
                  </a:rPr>
                  <a:t>y Sevilla-Zaragoza</a:t>
                </a:r>
                <a:r>
                  <a:rPr lang="es-ES" sz="2000" dirty="0" smtClean="0">
                    <a:solidFill>
                      <a:schemeClr val="bg1"/>
                    </a:solidFill>
                  </a:rPr>
                  <a:t>. </a:t>
                </a:r>
                <a:r>
                  <a:rPr lang="es-ES" sz="2000" dirty="0">
                    <a:solidFill>
                      <a:schemeClr val="bg1"/>
                    </a:solidFill>
                  </a:rPr>
                  <a:t>M(0,0); </a:t>
                </a:r>
                <a:r>
                  <a:rPr lang="es-ES" sz="2000" dirty="0" smtClean="0">
                    <a:solidFill>
                      <a:schemeClr val="bg1"/>
                    </a:solidFill>
                  </a:rPr>
                  <a:t>Z(210,170); </a:t>
                </a:r>
                <a:r>
                  <a:rPr lang="es-ES" sz="2000" dirty="0">
                    <a:solidFill>
                      <a:schemeClr val="bg1"/>
                    </a:solidFill>
                  </a:rPr>
                  <a:t>S</a:t>
                </a:r>
                <a:r>
                  <a:rPr lang="es-ES" sz="2000" dirty="0" smtClean="0">
                    <a:solidFill>
                      <a:schemeClr val="bg1"/>
                    </a:solidFill>
                  </a:rPr>
                  <a:t>(-200,-328)</a:t>
                </a:r>
              </a:p>
              <a:p>
                <a:pPr marL="0" indent="0" algn="just">
                  <a:buNone/>
                </a:pPr>
                <a:endParaRPr lang="es-ES" sz="20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𝑀𝑍</m:t>
                          </m:r>
                        </m:e>
                      </m:acc>
                      <m:r>
                        <a:rPr lang="es-ES" sz="2000" i="1" dirty="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𝑍</m:t>
                      </m:r>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𝑀</m:t>
                      </m:r>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210,170</m:t>
                          </m:r>
                        </m:e>
                      </m:d>
                    </m:oMath>
                  </m:oMathPara>
                </a14:m>
                <a:endParaRPr lang="es-ES" sz="2000" dirty="0" smtClean="0">
                  <a:solidFill>
                    <a:srgbClr val="0070C0"/>
                  </a:solidFill>
                </a:endParaRPr>
              </a:p>
              <a:p>
                <a:pPr marL="0" indent="0" algn="just">
                  <a:buNone/>
                </a:pPr>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𝑀𝑍</m:t>
                          </m:r>
                        </m:e>
                      </m:acc>
                      <m:r>
                        <a:rPr lang="es-ES" sz="2000" b="0" i="1" dirty="0"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𝑦</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0,0</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210,170</m:t>
                          </m:r>
                        </m:e>
                      </m:d>
                      <m:r>
                        <a:rPr lang="es-ES" sz="2000" b="0" i="1" smtClean="0">
                          <a:solidFill>
                            <a:srgbClr val="0070C0"/>
                          </a:solidFill>
                          <a:latin typeface="Cambria Math" panose="02040503050406030204" pitchFamily="18" charset="0"/>
                        </a:rPr>
                        <m:t>𝜆</m:t>
                      </m:r>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i="1">
                              <a:solidFill>
                                <a:srgbClr val="0070C0"/>
                              </a:solidFill>
                              <a:latin typeface="Cambria Math" panose="02040503050406030204" pitchFamily="18" charset="0"/>
                            </a:rPr>
                          </m:ctrlPr>
                        </m:accPr>
                        <m:e>
                          <m:r>
                            <a:rPr lang="es-ES" sz="2000" i="1">
                              <a:solidFill>
                                <a:srgbClr val="0070C0"/>
                              </a:solidFill>
                              <a:latin typeface="Cambria Math" panose="02040503050406030204" pitchFamily="18" charset="0"/>
                            </a:rPr>
                            <m:t>𝑀𝑍</m:t>
                          </m:r>
                        </m:e>
                      </m:acc>
                      <m:r>
                        <a:rPr lang="es-ES" sz="2000" i="1" dirty="0">
                          <a:solidFill>
                            <a:srgbClr val="0070C0"/>
                          </a:solidFill>
                          <a:latin typeface="Cambria Math" panose="02040503050406030204" pitchFamily="18" charset="0"/>
                        </a:rPr>
                        <m:t>≡</m:t>
                      </m:r>
                      <m:d>
                        <m:dPr>
                          <m:begChr m:val="{"/>
                          <m:endChr m:val=""/>
                          <m:ctrlPr>
                            <a:rPr lang="es-ES" sz="2000" i="1" dirty="0" smtClean="0">
                              <a:solidFill>
                                <a:srgbClr val="0070C0"/>
                              </a:solidFill>
                              <a:latin typeface="Cambria Math" panose="02040503050406030204" pitchFamily="18" charset="0"/>
                            </a:rPr>
                          </m:ctrlPr>
                        </m:dPr>
                        <m:e>
                          <m:m>
                            <m:mPr>
                              <m:mcs>
                                <m:mc>
                                  <m:mcPr>
                                    <m:count m:val="1"/>
                                    <m:mcJc m:val="center"/>
                                  </m:mcPr>
                                </m:mc>
                              </m:mcs>
                              <m:ctrlPr>
                                <a:rPr lang="es-ES" sz="2000" i="1" dirty="0" smtClean="0">
                                  <a:solidFill>
                                    <a:srgbClr val="0070C0"/>
                                  </a:solidFill>
                                  <a:latin typeface="Cambria Math" panose="02040503050406030204" pitchFamily="18" charset="0"/>
                                </a:rPr>
                              </m:ctrlPr>
                            </m:mPr>
                            <m:mr>
                              <m:e>
                                <m:r>
                                  <m:rPr>
                                    <m:brk m:alnAt="7"/>
                                  </m:rP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=0+210</m:t>
                                </m:r>
                                <m:r>
                                  <a:rPr lang="es-ES" sz="2000" b="0" i="1" dirty="0" smtClean="0">
                                    <a:solidFill>
                                      <a:srgbClr val="0070C0"/>
                                    </a:solidFill>
                                    <a:latin typeface="Cambria Math" panose="02040503050406030204" pitchFamily="18" charset="0"/>
                                  </a:rPr>
                                  <m:t>𝜆</m:t>
                                </m:r>
                              </m:e>
                            </m:mr>
                            <m:mr>
                              <m:e>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=0+170</m:t>
                                </m:r>
                                <m:r>
                                  <a:rPr lang="es-ES" sz="2000" b="0" i="1" dirty="0" smtClean="0">
                                    <a:solidFill>
                                      <a:srgbClr val="0070C0"/>
                                    </a:solidFill>
                                    <a:latin typeface="Cambria Math" panose="02040503050406030204" pitchFamily="18" charset="0"/>
                                  </a:rPr>
                                  <m:t>𝜆</m:t>
                                </m:r>
                              </m:e>
                            </m:mr>
                          </m:m>
                        </m:e>
                      </m:d>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i="1">
                              <a:solidFill>
                                <a:srgbClr val="0070C0"/>
                              </a:solidFill>
                              <a:latin typeface="Cambria Math" panose="02040503050406030204" pitchFamily="18" charset="0"/>
                            </a:rPr>
                          </m:ctrlPr>
                        </m:accPr>
                        <m:e>
                          <m:r>
                            <a:rPr lang="es-ES" sz="2000" i="1">
                              <a:solidFill>
                                <a:srgbClr val="0070C0"/>
                              </a:solidFill>
                              <a:latin typeface="Cambria Math" panose="02040503050406030204" pitchFamily="18" charset="0"/>
                            </a:rPr>
                            <m:t>𝑀𝑍</m:t>
                          </m:r>
                        </m:e>
                      </m:acc>
                      <m:r>
                        <a:rPr lang="es-ES" sz="2000" i="1" dirty="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−0</m:t>
                          </m:r>
                        </m:num>
                        <m:den>
                          <m:r>
                            <a:rPr lang="es-ES" sz="2000" b="0" i="1" dirty="0" smtClean="0">
                              <a:solidFill>
                                <a:srgbClr val="0070C0"/>
                              </a:solidFill>
                              <a:latin typeface="Cambria Math" panose="02040503050406030204" pitchFamily="18" charset="0"/>
                            </a:rPr>
                            <m:t>210</m:t>
                          </m:r>
                        </m:den>
                      </m:f>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−0</m:t>
                          </m:r>
                        </m:num>
                        <m:den>
                          <m:r>
                            <a:rPr lang="es-ES" sz="2000" b="0" i="1" dirty="0" smtClean="0">
                              <a:solidFill>
                                <a:srgbClr val="0070C0"/>
                              </a:solidFill>
                              <a:latin typeface="Cambria Math" panose="02040503050406030204" pitchFamily="18" charset="0"/>
                            </a:rPr>
                            <m:t>170</m:t>
                          </m:r>
                        </m:den>
                      </m:f>
                    </m:oMath>
                  </m:oMathPara>
                </a14:m>
                <a:endParaRPr lang="es-ES" sz="2000" dirty="0" smtClean="0">
                  <a:solidFill>
                    <a:srgbClr val="0070C0"/>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30630" y="141030"/>
                <a:ext cx="8098970" cy="4628194"/>
              </a:xfrm>
              <a:blipFill>
                <a:blip r:embed="rId2"/>
                <a:stretch>
                  <a:fillRect l="-1053" t="-922" r="-752"/>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38999401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30630" y="141030"/>
                <a:ext cx="8098970" cy="6503610"/>
              </a:xfrm>
              <a:solidFill>
                <a:schemeClr val="tx1">
                  <a:lumMod val="95000"/>
                </a:schemeClr>
              </a:solidFill>
            </p:spPr>
            <p:txBody>
              <a:bodyPr>
                <a:normAutofit/>
              </a:bodyPr>
              <a:lstStyle/>
              <a:p>
                <a:pPr marL="514350" indent="-514350" algn="just">
                  <a:buAutoNum type="arabicPeriod"/>
                </a:pPr>
                <a:r>
                  <a:rPr lang="es-ES" sz="2000" dirty="0" smtClean="0">
                    <a:solidFill>
                      <a:schemeClr val="bg1"/>
                    </a:solidFill>
                  </a:rPr>
                  <a:t>Escribe las ecuaciones vectorial, paramétrica y continua de las rectas que pasan por Madrid-Zaragoza, Sevilla-Madrid </a:t>
                </a:r>
                <a:r>
                  <a:rPr lang="es-ES" sz="2000" dirty="0">
                    <a:solidFill>
                      <a:schemeClr val="bg1"/>
                    </a:solidFill>
                  </a:rPr>
                  <a:t>y Sevilla-Zaragoza</a:t>
                </a:r>
                <a:r>
                  <a:rPr lang="es-ES" sz="2000" dirty="0" smtClean="0">
                    <a:solidFill>
                      <a:schemeClr val="bg1"/>
                    </a:solidFill>
                  </a:rPr>
                  <a:t>. </a:t>
                </a:r>
                <a:r>
                  <a:rPr lang="es-ES" sz="2000" dirty="0">
                    <a:solidFill>
                      <a:schemeClr val="bg1"/>
                    </a:solidFill>
                  </a:rPr>
                  <a:t>M(0,0); </a:t>
                </a:r>
                <a:r>
                  <a:rPr lang="es-ES" sz="2000" dirty="0" smtClean="0">
                    <a:solidFill>
                      <a:schemeClr val="bg1"/>
                    </a:solidFill>
                  </a:rPr>
                  <a:t>Z(210,170); </a:t>
                </a:r>
                <a:r>
                  <a:rPr lang="es-ES" sz="2000" dirty="0">
                    <a:solidFill>
                      <a:schemeClr val="bg1"/>
                    </a:solidFill>
                  </a:rPr>
                  <a:t>S</a:t>
                </a:r>
                <a:r>
                  <a:rPr lang="es-ES" sz="2000" dirty="0" smtClean="0">
                    <a:solidFill>
                      <a:schemeClr val="bg1"/>
                    </a:solidFill>
                  </a:rPr>
                  <a:t>(-200,-328)</a:t>
                </a:r>
              </a:p>
              <a:p>
                <a:pPr marL="0" indent="0" algn="just">
                  <a:buNone/>
                </a:pPr>
                <a:endParaRPr lang="es-ES" sz="20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𝑆𝑀</m:t>
                          </m:r>
                        </m:e>
                      </m:acc>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𝑀</m:t>
                      </m:r>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𝑆</m:t>
                      </m:r>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200,328</m:t>
                          </m:r>
                        </m:e>
                      </m:d>
                    </m:oMath>
                  </m:oMathPara>
                </a14:m>
                <a:endParaRPr lang="es-ES" sz="2000" dirty="0">
                  <a:solidFill>
                    <a:srgbClr val="0070C0"/>
                  </a:solidFill>
                </a:endParaRPr>
              </a:p>
              <a:p>
                <a:pPr marL="0" indent="0" algn="just">
                  <a:buNone/>
                </a:pPr>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𝑆𝑀</m:t>
                          </m:r>
                        </m:e>
                      </m:acc>
                      <m:r>
                        <a:rPr lang="es-ES" sz="2000" b="0" i="1" dirty="0"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𝑦</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0,0</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200,328</m:t>
                          </m:r>
                        </m:e>
                      </m:d>
                      <m:r>
                        <a:rPr lang="es-ES" sz="2000" b="0" i="1" smtClean="0">
                          <a:solidFill>
                            <a:srgbClr val="0070C0"/>
                          </a:solidFill>
                          <a:latin typeface="Cambria Math" panose="02040503050406030204" pitchFamily="18" charset="0"/>
                        </a:rPr>
                        <m:t>𝜆</m:t>
                      </m:r>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i="1">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𝑆𝑀</m:t>
                          </m:r>
                        </m:e>
                      </m:acc>
                      <m:r>
                        <a:rPr lang="es-ES" sz="2000" i="1" dirty="0">
                          <a:solidFill>
                            <a:srgbClr val="0070C0"/>
                          </a:solidFill>
                          <a:latin typeface="Cambria Math" panose="02040503050406030204" pitchFamily="18" charset="0"/>
                        </a:rPr>
                        <m:t>≡</m:t>
                      </m:r>
                      <m:d>
                        <m:dPr>
                          <m:begChr m:val="{"/>
                          <m:endChr m:val=""/>
                          <m:ctrlPr>
                            <a:rPr lang="es-ES" sz="2000" i="1" dirty="0" smtClean="0">
                              <a:solidFill>
                                <a:srgbClr val="0070C0"/>
                              </a:solidFill>
                              <a:latin typeface="Cambria Math" panose="02040503050406030204" pitchFamily="18" charset="0"/>
                            </a:rPr>
                          </m:ctrlPr>
                        </m:dPr>
                        <m:e>
                          <m:m>
                            <m:mPr>
                              <m:mcs>
                                <m:mc>
                                  <m:mcPr>
                                    <m:count m:val="1"/>
                                    <m:mcJc m:val="center"/>
                                  </m:mcPr>
                                </m:mc>
                              </m:mcs>
                              <m:ctrlPr>
                                <a:rPr lang="es-ES" sz="2000" i="1" dirty="0" smtClean="0">
                                  <a:solidFill>
                                    <a:srgbClr val="0070C0"/>
                                  </a:solidFill>
                                  <a:latin typeface="Cambria Math" panose="02040503050406030204" pitchFamily="18" charset="0"/>
                                </a:rPr>
                              </m:ctrlPr>
                            </m:mPr>
                            <m:mr>
                              <m:e>
                                <m:r>
                                  <m:rPr>
                                    <m:brk m:alnAt="7"/>
                                  </m:rP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=0+200</m:t>
                                </m:r>
                                <m:r>
                                  <a:rPr lang="es-ES" sz="2000" b="0" i="1" dirty="0" smtClean="0">
                                    <a:solidFill>
                                      <a:srgbClr val="0070C0"/>
                                    </a:solidFill>
                                    <a:latin typeface="Cambria Math" panose="02040503050406030204" pitchFamily="18" charset="0"/>
                                  </a:rPr>
                                  <m:t>𝜆</m:t>
                                </m:r>
                              </m:e>
                            </m:mr>
                            <m:mr>
                              <m:e>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=0+328</m:t>
                                </m:r>
                                <m:r>
                                  <a:rPr lang="es-ES" sz="2000" b="0" i="1" dirty="0" smtClean="0">
                                    <a:solidFill>
                                      <a:srgbClr val="0070C0"/>
                                    </a:solidFill>
                                    <a:latin typeface="Cambria Math" panose="02040503050406030204" pitchFamily="18" charset="0"/>
                                  </a:rPr>
                                  <m:t>𝜆</m:t>
                                </m:r>
                              </m:e>
                            </m:mr>
                          </m:m>
                        </m:e>
                      </m:d>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i="1">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𝑆𝑀</m:t>
                          </m:r>
                        </m:e>
                      </m:acc>
                      <m:r>
                        <a:rPr lang="es-ES" sz="2000" i="1" dirty="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−0</m:t>
                          </m:r>
                        </m:num>
                        <m:den>
                          <m:r>
                            <a:rPr lang="es-ES" sz="2000" b="0" i="1" dirty="0" smtClean="0">
                              <a:solidFill>
                                <a:srgbClr val="0070C0"/>
                              </a:solidFill>
                              <a:latin typeface="Cambria Math" panose="02040503050406030204" pitchFamily="18" charset="0"/>
                            </a:rPr>
                            <m:t>200</m:t>
                          </m:r>
                        </m:den>
                      </m:f>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−0</m:t>
                          </m:r>
                        </m:num>
                        <m:den>
                          <m:r>
                            <a:rPr lang="es-ES" sz="2000" b="0" i="1" dirty="0" smtClean="0">
                              <a:solidFill>
                                <a:srgbClr val="0070C0"/>
                              </a:solidFill>
                              <a:latin typeface="Cambria Math" panose="02040503050406030204" pitchFamily="18" charset="0"/>
                            </a:rPr>
                            <m:t>328</m:t>
                          </m:r>
                        </m:den>
                      </m:f>
                    </m:oMath>
                  </m:oMathPara>
                </a14:m>
                <a:endParaRPr lang="es-ES" sz="2000" dirty="0" smtClean="0">
                  <a:solidFill>
                    <a:srgbClr val="0070C0"/>
                  </a:solidFill>
                </a:endParaRPr>
              </a:p>
              <a:p>
                <a:pPr marL="0" indent="0" algn="just">
                  <a:buNone/>
                </a:pPr>
                <a:endParaRPr lang="es-ES" sz="2000" dirty="0" smtClean="0">
                  <a:solidFill>
                    <a:srgbClr val="0070C0"/>
                  </a:solidFill>
                </a:endParaRPr>
              </a:p>
              <a:p>
                <a:pPr marL="0" indent="0" algn="just">
                  <a:buNone/>
                </a:pPr>
                <a:r>
                  <a:rPr lang="es-ES" sz="2000" dirty="0" smtClean="0">
                    <a:solidFill>
                      <a:srgbClr val="0070C0"/>
                    </a:solidFill>
                  </a:rPr>
                  <a:t>	También podíamos haber cogido S como punto para las tres 	ecuaciones, pero M(0,0) es mucho más sencillo.</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30630" y="141030"/>
                <a:ext cx="8098970" cy="6503610"/>
              </a:xfrm>
              <a:blipFill rotWithShape="0">
                <a:blip r:embed="rId3"/>
                <a:stretch>
                  <a:fillRect l="-1053" t="-656" r="-752"/>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26874085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30630" y="141030"/>
                <a:ext cx="8098970" cy="6503610"/>
              </a:xfrm>
              <a:solidFill>
                <a:schemeClr val="tx1">
                  <a:lumMod val="95000"/>
                </a:schemeClr>
              </a:solidFill>
            </p:spPr>
            <p:txBody>
              <a:bodyPr>
                <a:normAutofit/>
              </a:bodyPr>
              <a:lstStyle/>
              <a:p>
                <a:pPr marL="514350" indent="-514350" algn="just">
                  <a:buAutoNum type="arabicPeriod"/>
                </a:pPr>
                <a:r>
                  <a:rPr lang="es-ES" sz="2000" dirty="0" smtClean="0">
                    <a:solidFill>
                      <a:schemeClr val="bg1"/>
                    </a:solidFill>
                  </a:rPr>
                  <a:t>Escribe las ecuaciones vectorial, paramétrica y continua de las rectas que pasan por Madrid-Zaragoza, Sevilla-Madrid y Sevilla-Zaragoza. </a:t>
                </a:r>
                <a:r>
                  <a:rPr lang="es-ES" sz="2000" dirty="0">
                    <a:solidFill>
                      <a:schemeClr val="bg1"/>
                    </a:solidFill>
                  </a:rPr>
                  <a:t>M(0,0); </a:t>
                </a:r>
                <a:r>
                  <a:rPr lang="es-ES" sz="2000" dirty="0" smtClean="0">
                    <a:solidFill>
                      <a:schemeClr val="bg1"/>
                    </a:solidFill>
                  </a:rPr>
                  <a:t>Z(210,170); </a:t>
                </a:r>
                <a:r>
                  <a:rPr lang="es-ES" sz="2000" dirty="0">
                    <a:solidFill>
                      <a:schemeClr val="bg1"/>
                    </a:solidFill>
                  </a:rPr>
                  <a:t>S</a:t>
                </a:r>
                <a:r>
                  <a:rPr lang="es-ES" sz="2000" dirty="0" smtClean="0">
                    <a:solidFill>
                      <a:schemeClr val="bg1"/>
                    </a:solidFill>
                  </a:rPr>
                  <a:t>(-200,-328)</a:t>
                </a:r>
              </a:p>
              <a:p>
                <a:pPr marL="0" indent="0" algn="just">
                  <a:buNone/>
                </a:pPr>
                <a:endParaRPr lang="es-ES" sz="2000"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b="0" i="1" dirty="0" smtClean="0">
                              <a:solidFill>
                                <a:srgbClr val="0070C0"/>
                              </a:solidFill>
                              <a:latin typeface="Cambria Math" panose="02040503050406030204" pitchFamily="18" charset="0"/>
                            </a:rPr>
                          </m:ctrlPr>
                        </m:accPr>
                        <m:e>
                          <m:r>
                            <a:rPr lang="es-ES" sz="2000" b="0" i="1" dirty="0" smtClean="0">
                              <a:solidFill>
                                <a:srgbClr val="0070C0"/>
                              </a:solidFill>
                              <a:latin typeface="Cambria Math" panose="02040503050406030204" pitchFamily="18" charset="0"/>
                            </a:rPr>
                            <m:t>𝑆𝑍</m:t>
                          </m:r>
                        </m:e>
                      </m:acc>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𝑍</m:t>
                      </m:r>
                      <m:r>
                        <a:rPr lang="es-ES" sz="2000" b="0" i="1" dirty="0" smtClean="0">
                          <a:solidFill>
                            <a:srgbClr val="0070C0"/>
                          </a:solidFill>
                          <a:latin typeface="Cambria Math" panose="02040503050406030204" pitchFamily="18" charset="0"/>
                        </a:rPr>
                        <m:t>−</m:t>
                      </m:r>
                      <m:r>
                        <a:rPr lang="es-ES" sz="2000" b="0" i="1" dirty="0" smtClean="0">
                          <a:solidFill>
                            <a:srgbClr val="0070C0"/>
                          </a:solidFill>
                          <a:latin typeface="Cambria Math" panose="02040503050406030204" pitchFamily="18" charset="0"/>
                        </a:rPr>
                        <m:t>𝑆</m:t>
                      </m:r>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410,498</m:t>
                          </m:r>
                        </m:e>
                      </m:d>
                    </m:oMath>
                  </m:oMathPara>
                </a14:m>
                <a:endParaRPr lang="es-ES" sz="2000" dirty="0">
                  <a:solidFill>
                    <a:srgbClr val="0070C0"/>
                  </a:solidFill>
                </a:endParaRPr>
              </a:p>
              <a:p>
                <a:pPr marL="0" indent="0" algn="just">
                  <a:buNone/>
                </a:pPr>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𝑆𝑍</m:t>
                          </m:r>
                        </m:e>
                      </m:acc>
                      <m:r>
                        <a:rPr lang="es-ES" sz="2000" b="0" i="1" dirty="0"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𝑦</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210,170</m:t>
                          </m:r>
                        </m:e>
                      </m:d>
                      <m:r>
                        <a:rPr lang="es-ES" sz="2000" b="0" i="1" smtClean="0">
                          <a:solidFill>
                            <a:srgbClr val="0070C0"/>
                          </a:solidFill>
                          <a:latin typeface="Cambria Math" panose="02040503050406030204" pitchFamily="18" charset="0"/>
                        </a:rPr>
                        <m:t>+</m:t>
                      </m:r>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410,498</m:t>
                          </m:r>
                        </m:e>
                      </m:d>
                      <m:r>
                        <a:rPr lang="es-ES" sz="2000" b="0" i="1" smtClean="0">
                          <a:solidFill>
                            <a:srgbClr val="0070C0"/>
                          </a:solidFill>
                          <a:latin typeface="Cambria Math" panose="02040503050406030204" pitchFamily="18" charset="0"/>
                        </a:rPr>
                        <m:t>𝜆</m:t>
                      </m:r>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i="1">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𝑆𝑍</m:t>
                          </m:r>
                        </m:e>
                      </m:acc>
                      <m:r>
                        <a:rPr lang="es-ES" sz="2000" i="1" dirty="0">
                          <a:solidFill>
                            <a:srgbClr val="0070C0"/>
                          </a:solidFill>
                          <a:latin typeface="Cambria Math" panose="02040503050406030204" pitchFamily="18" charset="0"/>
                        </a:rPr>
                        <m:t>≡</m:t>
                      </m:r>
                      <m:d>
                        <m:dPr>
                          <m:begChr m:val="{"/>
                          <m:endChr m:val=""/>
                          <m:ctrlPr>
                            <a:rPr lang="es-ES" sz="2000" i="1" dirty="0" smtClean="0">
                              <a:solidFill>
                                <a:srgbClr val="0070C0"/>
                              </a:solidFill>
                              <a:latin typeface="Cambria Math" panose="02040503050406030204" pitchFamily="18" charset="0"/>
                            </a:rPr>
                          </m:ctrlPr>
                        </m:dPr>
                        <m:e>
                          <m:m>
                            <m:mPr>
                              <m:mcs>
                                <m:mc>
                                  <m:mcPr>
                                    <m:count m:val="1"/>
                                    <m:mcJc m:val="center"/>
                                  </m:mcPr>
                                </m:mc>
                              </m:mcs>
                              <m:ctrlPr>
                                <a:rPr lang="es-ES" sz="2000" i="1" dirty="0" smtClean="0">
                                  <a:solidFill>
                                    <a:srgbClr val="0070C0"/>
                                  </a:solidFill>
                                  <a:latin typeface="Cambria Math" panose="02040503050406030204" pitchFamily="18" charset="0"/>
                                </a:rPr>
                              </m:ctrlPr>
                            </m:mPr>
                            <m:mr>
                              <m:e>
                                <m:r>
                                  <m:rPr>
                                    <m:brk m:alnAt="7"/>
                                  </m:rP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=210+410</m:t>
                                </m:r>
                                <m:r>
                                  <a:rPr lang="es-ES" sz="2000" b="0" i="1" dirty="0" smtClean="0">
                                    <a:solidFill>
                                      <a:srgbClr val="0070C0"/>
                                    </a:solidFill>
                                    <a:latin typeface="Cambria Math" panose="02040503050406030204" pitchFamily="18" charset="0"/>
                                  </a:rPr>
                                  <m:t>𝜆</m:t>
                                </m:r>
                              </m:e>
                            </m:mr>
                            <m:mr>
                              <m:e>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=170+498</m:t>
                                </m:r>
                                <m:r>
                                  <a:rPr lang="es-ES" sz="2000" b="0" i="1" dirty="0" smtClean="0">
                                    <a:solidFill>
                                      <a:srgbClr val="0070C0"/>
                                    </a:solidFill>
                                    <a:latin typeface="Cambria Math" panose="02040503050406030204" pitchFamily="18" charset="0"/>
                                  </a:rPr>
                                  <m:t>𝜆</m:t>
                                </m:r>
                              </m:e>
                            </m:mr>
                          </m:m>
                        </m:e>
                      </m:d>
                    </m:oMath>
                  </m:oMathPara>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2000" i="1">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𝑆𝑍</m:t>
                          </m:r>
                        </m:e>
                      </m:acc>
                      <m:r>
                        <a:rPr lang="es-ES" sz="2000" i="1" dirty="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𝑥</m:t>
                          </m:r>
                          <m:r>
                            <a:rPr lang="es-ES" sz="2000" b="0" i="1" dirty="0" smtClean="0">
                              <a:solidFill>
                                <a:srgbClr val="0070C0"/>
                              </a:solidFill>
                              <a:latin typeface="Cambria Math" panose="02040503050406030204" pitchFamily="18" charset="0"/>
                            </a:rPr>
                            <m:t>−210</m:t>
                          </m:r>
                        </m:num>
                        <m:den>
                          <m:r>
                            <a:rPr lang="es-ES" sz="2000" b="0" i="1" dirty="0" smtClean="0">
                              <a:solidFill>
                                <a:srgbClr val="0070C0"/>
                              </a:solidFill>
                              <a:latin typeface="Cambria Math" panose="02040503050406030204" pitchFamily="18" charset="0"/>
                            </a:rPr>
                            <m:t>410</m:t>
                          </m:r>
                        </m:den>
                      </m:f>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𝑦</m:t>
                          </m:r>
                          <m:r>
                            <a:rPr lang="es-ES" sz="2000" b="0" i="1" dirty="0" smtClean="0">
                              <a:solidFill>
                                <a:srgbClr val="0070C0"/>
                              </a:solidFill>
                              <a:latin typeface="Cambria Math" panose="02040503050406030204" pitchFamily="18" charset="0"/>
                            </a:rPr>
                            <m:t>−170</m:t>
                          </m:r>
                        </m:num>
                        <m:den>
                          <m:r>
                            <a:rPr lang="es-ES" sz="2000" b="0" i="1" dirty="0" smtClean="0">
                              <a:solidFill>
                                <a:srgbClr val="0070C0"/>
                              </a:solidFill>
                              <a:latin typeface="Cambria Math" panose="02040503050406030204" pitchFamily="18" charset="0"/>
                            </a:rPr>
                            <m:t>498</m:t>
                          </m:r>
                        </m:den>
                      </m:f>
                    </m:oMath>
                  </m:oMathPara>
                </a14:m>
                <a:endParaRPr lang="es-ES" sz="2000" dirty="0" smtClean="0">
                  <a:solidFill>
                    <a:srgbClr val="0070C0"/>
                  </a:solidFill>
                </a:endParaRPr>
              </a:p>
              <a:p>
                <a:pPr marL="0" indent="0" algn="just">
                  <a:buNone/>
                </a:pPr>
                <a:endParaRPr lang="es-ES" sz="2000" dirty="0" smtClean="0">
                  <a:solidFill>
                    <a:srgbClr val="0070C0"/>
                  </a:solidFill>
                </a:endParaRPr>
              </a:p>
              <a:p>
                <a:pPr marL="457200" lvl="1" indent="0" algn="just">
                  <a:buNone/>
                </a:pPr>
                <a:r>
                  <a:rPr lang="es-ES" sz="1600" dirty="0" smtClean="0">
                    <a:solidFill>
                      <a:srgbClr val="0070C0"/>
                    </a:solidFill>
                  </a:rPr>
                  <a:t>	Es más sencillo tomar el punto Z que el punto S, para evitar números negativos.</a:t>
                </a:r>
              </a:p>
              <a:p>
                <a:pPr marL="457200" lvl="1" indent="0" algn="just">
                  <a:buNone/>
                </a:pPr>
                <a:r>
                  <a:rPr lang="es-ES" sz="1600" dirty="0" smtClean="0">
                    <a:solidFill>
                      <a:srgbClr val="0070C0"/>
                    </a:solidFill>
                  </a:rPr>
                  <a:t>También podríamos haber hecho el vector ZS, pero de esa manera habríamos trabajado con números negativos (más incómodo)</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30630" y="141030"/>
                <a:ext cx="8098970" cy="6503610"/>
              </a:xfrm>
              <a:blipFill rotWithShape="0">
                <a:blip r:embed="rId3"/>
                <a:stretch>
                  <a:fillRect l="-1053" t="-656" r="-752"/>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1713524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69670" y="269965"/>
                <a:ext cx="8098970" cy="6026332"/>
              </a:xfrm>
              <a:solidFill>
                <a:schemeClr val="tx1">
                  <a:lumMod val="95000"/>
                </a:schemeClr>
              </a:solidFill>
            </p:spPr>
            <p:txBody>
              <a:bodyPr>
                <a:normAutofit fontScale="85000" lnSpcReduction="10000"/>
              </a:bodyPr>
              <a:lstStyle/>
              <a:p>
                <a:pPr marL="514350" indent="-514350" algn="just">
                  <a:buFont typeface="+mj-lt"/>
                  <a:buAutoNum type="arabicPeriod" startAt="2"/>
                </a:pPr>
                <a:r>
                  <a:rPr lang="es-ES" sz="2600" dirty="0" smtClean="0">
                    <a:solidFill>
                      <a:schemeClr val="bg1"/>
                    </a:solidFill>
                  </a:rPr>
                  <a:t>Escribe la ecuación de la recta vertical que pasa por Madrid.</a:t>
                </a:r>
              </a:p>
              <a:p>
                <a:pPr marL="0" indent="0" algn="just">
                  <a:buNone/>
                </a:pPr>
                <a14:m>
                  <m:oMathPara xmlns:m="http://schemas.openxmlformats.org/officeDocument/2006/math">
                    <m:oMathParaPr>
                      <m:jc m:val="centerGroup"/>
                    </m:oMathParaPr>
                    <m:oMath xmlns:m="http://schemas.openxmlformats.org/officeDocument/2006/math">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𝑦</m:t>
                          </m:r>
                        </m:e>
                      </m:d>
                      <m:r>
                        <a:rPr lang="es-ES" sz="2600" b="0" i="1" smtClean="0">
                          <a:solidFill>
                            <a:srgbClr val="0070C0"/>
                          </a:solidFill>
                          <a:latin typeface="Cambria Math" panose="02040503050406030204" pitchFamily="18" charset="0"/>
                        </a:rPr>
                        <m:t>=</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0,0</m:t>
                          </m:r>
                        </m:e>
                      </m:d>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𝜆</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0,1</m:t>
                          </m:r>
                        </m:e>
                      </m:d>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600" i="1" smtClean="0">
                              <a:solidFill>
                                <a:srgbClr val="0070C0"/>
                              </a:solidFill>
                              <a:latin typeface="Cambria Math" panose="02040503050406030204" pitchFamily="18" charset="0"/>
                            </a:rPr>
                          </m:ctrlPr>
                        </m:dPr>
                        <m:e>
                          <m:m>
                            <m:mPr>
                              <m:mcs>
                                <m:mc>
                                  <m:mcPr>
                                    <m:count m:val="1"/>
                                    <m:mcJc m:val="center"/>
                                  </m:mcPr>
                                </m:mc>
                              </m:mcs>
                              <m:ctrlPr>
                                <a:rPr lang="es-ES" sz="2600" i="1">
                                  <a:solidFill>
                                    <a:srgbClr val="0070C0"/>
                                  </a:solidFill>
                                  <a:latin typeface="Cambria Math" panose="02040503050406030204" pitchFamily="18" charset="0"/>
                                </a:rPr>
                              </m:ctrlPr>
                            </m:mPr>
                            <m:mr>
                              <m:e>
                                <m:r>
                                  <m:rPr>
                                    <m:brk m:alnAt="7"/>
                                  </m:rP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=0+0</m:t>
                                </m:r>
                                <m:r>
                                  <a:rPr lang="es-ES" sz="2600" b="0" i="1" smtClean="0">
                                    <a:solidFill>
                                      <a:srgbClr val="0070C0"/>
                                    </a:solidFill>
                                    <a:latin typeface="Cambria Math" panose="02040503050406030204" pitchFamily="18" charset="0"/>
                                  </a:rPr>
                                  <m:t>𝜆</m:t>
                                </m:r>
                              </m:e>
                            </m:mr>
                            <m:mr>
                              <m:e>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=0+</m:t>
                                </m:r>
                                <m:r>
                                  <a:rPr lang="es-ES" sz="2600" b="0" i="1" smtClean="0">
                                    <a:solidFill>
                                      <a:srgbClr val="0070C0"/>
                                    </a:solidFill>
                                    <a:latin typeface="Cambria Math" panose="02040503050406030204" pitchFamily="18" charset="0"/>
                                  </a:rPr>
                                  <m:t>𝜆</m:t>
                                </m:r>
                              </m:e>
                            </m:mr>
                          </m:m>
                        </m:e>
                      </m:d>
                      <m:r>
                        <a:rPr lang="es-ES" sz="2600" b="0" i="1" smtClean="0">
                          <a:solidFill>
                            <a:srgbClr val="0070C0"/>
                          </a:solidFill>
                          <a:latin typeface="Cambria Math" panose="02040503050406030204" pitchFamily="18" charset="0"/>
                        </a:rPr>
                        <m:t>⇒</m:t>
                      </m:r>
                      <m:d>
                        <m:dPr>
                          <m:begChr m:val="{"/>
                          <m:endChr m:val=""/>
                          <m:ctrlPr>
                            <a:rPr lang="es-ES" sz="2600" i="1">
                              <a:solidFill>
                                <a:srgbClr val="0070C0"/>
                              </a:solidFill>
                              <a:latin typeface="Cambria Math" panose="02040503050406030204" pitchFamily="18" charset="0"/>
                            </a:rPr>
                          </m:ctrlPr>
                        </m:dPr>
                        <m:e>
                          <m:m>
                            <m:mPr>
                              <m:mcs>
                                <m:mc>
                                  <m:mcPr>
                                    <m:count m:val="1"/>
                                    <m:mcJc m:val="center"/>
                                  </m:mcPr>
                                </m:mc>
                              </m:mcs>
                              <m:ctrlPr>
                                <a:rPr lang="es-ES" sz="2600" i="1">
                                  <a:solidFill>
                                    <a:srgbClr val="0070C0"/>
                                  </a:solidFill>
                                  <a:latin typeface="Cambria Math" panose="02040503050406030204" pitchFamily="18" charset="0"/>
                                </a:rPr>
                              </m:ctrlPr>
                            </m:mPr>
                            <m:mr>
                              <m:e>
                                <m:r>
                                  <m:rPr>
                                    <m:brk m:alnAt="7"/>
                                  </m:rP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0</m:t>
                                </m:r>
                              </m:e>
                            </m:mr>
                            <m:mr>
                              <m:e>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𝜆</m:t>
                                </m:r>
                              </m:e>
                            </m:mr>
                          </m:m>
                        </m:e>
                      </m:d>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𝑥</m:t>
                          </m:r>
                        </m:num>
                        <m:den>
                          <m:r>
                            <a:rPr lang="es-ES" sz="2600" b="0" i="1" smtClean="0">
                              <a:solidFill>
                                <a:srgbClr val="0070C0"/>
                              </a:solidFill>
                              <a:latin typeface="Cambria Math" panose="02040503050406030204" pitchFamily="18" charset="0"/>
                            </a:rPr>
                            <m:t>0</m:t>
                          </m:r>
                        </m:den>
                      </m:f>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𝑦</m:t>
                          </m:r>
                        </m:num>
                        <m:den>
                          <m:r>
                            <a:rPr lang="es-ES" sz="2600" b="0" i="1" smtClean="0">
                              <a:solidFill>
                                <a:srgbClr val="0070C0"/>
                              </a:solidFill>
                              <a:latin typeface="Cambria Math" panose="02040503050406030204" pitchFamily="18" charset="0"/>
                            </a:rPr>
                            <m:t>1</m:t>
                          </m:r>
                        </m:den>
                      </m:f>
                    </m:oMath>
                  </m:oMathPara>
                </a14:m>
                <a:endParaRPr lang="es-ES" sz="2600" dirty="0" smtClean="0">
                  <a:solidFill>
                    <a:schemeClr val="bg1"/>
                  </a:solidFill>
                </a:endParaRPr>
              </a:p>
              <a:p>
                <a:pPr marL="514350" indent="-514350" algn="just">
                  <a:buFont typeface="+mj-lt"/>
                  <a:buAutoNum type="arabicPeriod" startAt="3"/>
                </a:pPr>
                <a:r>
                  <a:rPr lang="es-ES" sz="2600" dirty="0" smtClean="0">
                    <a:solidFill>
                      <a:schemeClr val="bg1"/>
                    </a:solidFill>
                  </a:rPr>
                  <a:t>Escribe la ecuación de la recta horizontal que pasa por Zaragoza.</a:t>
                </a:r>
              </a:p>
              <a:p>
                <a:pPr marL="0" indent="0" algn="just">
                  <a:buNone/>
                </a:pPr>
                <a14:m>
                  <m:oMathPara xmlns:m="http://schemas.openxmlformats.org/officeDocument/2006/math">
                    <m:oMathParaPr>
                      <m:jc m:val="centerGroup"/>
                    </m:oMathParaPr>
                    <m:oMath xmlns:m="http://schemas.openxmlformats.org/officeDocument/2006/math">
                      <m:d>
                        <m:dPr>
                          <m:ctrlPr>
                            <a:rPr lang="es-ES" sz="2600" i="1" smtClean="0">
                              <a:solidFill>
                                <a:srgbClr val="0070C0"/>
                              </a:solidFill>
                              <a:latin typeface="Cambria Math" panose="02040503050406030204" pitchFamily="18" charset="0"/>
                            </a:rPr>
                          </m:ctrlPr>
                        </m:dPr>
                        <m:e>
                          <m: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m:t>
                          </m:r>
                          <m:r>
                            <a:rPr lang="es-ES" sz="2600" i="1">
                              <a:solidFill>
                                <a:srgbClr val="0070C0"/>
                              </a:solidFill>
                              <a:latin typeface="Cambria Math" panose="02040503050406030204" pitchFamily="18" charset="0"/>
                            </a:rPr>
                            <m:t>𝑦</m:t>
                          </m:r>
                        </m:e>
                      </m:d>
                      <m:r>
                        <a:rPr lang="es-ES" sz="2600" i="1">
                          <a:solidFill>
                            <a:srgbClr val="0070C0"/>
                          </a:solidFill>
                          <a:latin typeface="Cambria Math" panose="02040503050406030204" pitchFamily="18" charset="0"/>
                        </a:rPr>
                        <m:t>=</m:t>
                      </m:r>
                      <m:d>
                        <m:dPr>
                          <m:ctrlPr>
                            <a:rPr lang="es-ES" sz="2600" i="1">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210,170</m:t>
                          </m:r>
                        </m:e>
                      </m:d>
                      <m:r>
                        <a:rPr lang="es-ES" sz="2600" i="1">
                          <a:solidFill>
                            <a:srgbClr val="0070C0"/>
                          </a:solidFill>
                          <a:latin typeface="Cambria Math" panose="02040503050406030204" pitchFamily="18" charset="0"/>
                        </a:rPr>
                        <m:t>+</m:t>
                      </m:r>
                      <m:r>
                        <a:rPr lang="es-ES" sz="2600" i="1">
                          <a:solidFill>
                            <a:srgbClr val="0070C0"/>
                          </a:solidFill>
                          <a:latin typeface="Cambria Math" panose="02040503050406030204" pitchFamily="18" charset="0"/>
                        </a:rPr>
                        <m:t>𝜆</m:t>
                      </m:r>
                      <m:d>
                        <m:dPr>
                          <m:ctrlPr>
                            <a:rPr lang="es-ES" sz="2600" i="1">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1</m:t>
                          </m:r>
                          <m:r>
                            <a:rPr lang="es-ES" sz="2600" i="1">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0</m:t>
                          </m:r>
                        </m:e>
                      </m:d>
                    </m:oMath>
                  </m:oMathPara>
                </a14:m>
                <a:endParaRPr lang="es-ES" sz="2600" dirty="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600" i="1">
                              <a:solidFill>
                                <a:srgbClr val="0070C0"/>
                              </a:solidFill>
                              <a:latin typeface="Cambria Math" panose="02040503050406030204" pitchFamily="18" charset="0"/>
                            </a:rPr>
                          </m:ctrlPr>
                        </m:dPr>
                        <m:e>
                          <m:m>
                            <m:mPr>
                              <m:mcs>
                                <m:mc>
                                  <m:mcPr>
                                    <m:count m:val="1"/>
                                    <m:mcJc m:val="center"/>
                                  </m:mcPr>
                                </m:mc>
                              </m:mcs>
                              <m:ctrlPr>
                                <a:rPr lang="es-ES" sz="2600" i="1">
                                  <a:solidFill>
                                    <a:srgbClr val="0070C0"/>
                                  </a:solidFill>
                                  <a:latin typeface="Cambria Math" panose="02040503050406030204" pitchFamily="18" charset="0"/>
                                </a:rPr>
                              </m:ctrlPr>
                            </m:mPr>
                            <m:mr>
                              <m:e>
                                <m:r>
                                  <m:rPr>
                                    <m:brk m:alnAt="7"/>
                                  </m:rP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210</m:t>
                                </m:r>
                                <m:r>
                                  <a:rPr lang="es-ES" sz="2600" i="1">
                                    <a:solidFill>
                                      <a:srgbClr val="0070C0"/>
                                    </a:solidFill>
                                    <a:latin typeface="Cambria Math" panose="02040503050406030204" pitchFamily="18" charset="0"/>
                                  </a:rPr>
                                  <m:t>+</m:t>
                                </m:r>
                                <m:r>
                                  <a:rPr lang="es-ES" sz="2600" i="1">
                                    <a:solidFill>
                                      <a:srgbClr val="0070C0"/>
                                    </a:solidFill>
                                    <a:latin typeface="Cambria Math" panose="02040503050406030204" pitchFamily="18" charset="0"/>
                                  </a:rPr>
                                  <m:t>𝜆</m:t>
                                </m:r>
                              </m:e>
                            </m:mr>
                            <m:mr>
                              <m:e>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=170+0</m:t>
                                </m:r>
                                <m:r>
                                  <a:rPr lang="es-ES" sz="2600" i="1">
                                    <a:solidFill>
                                      <a:srgbClr val="0070C0"/>
                                    </a:solidFill>
                                    <a:latin typeface="Cambria Math" panose="02040503050406030204" pitchFamily="18" charset="0"/>
                                  </a:rPr>
                                  <m:t>𝜆</m:t>
                                </m:r>
                              </m:e>
                            </m:mr>
                          </m:m>
                        </m:e>
                      </m:d>
                      <m:r>
                        <a:rPr lang="es-ES" sz="2600" i="1">
                          <a:solidFill>
                            <a:srgbClr val="0070C0"/>
                          </a:solidFill>
                          <a:latin typeface="Cambria Math" panose="02040503050406030204" pitchFamily="18" charset="0"/>
                        </a:rPr>
                        <m:t>⇒</m:t>
                      </m:r>
                      <m:d>
                        <m:dPr>
                          <m:begChr m:val="{"/>
                          <m:endChr m:val=""/>
                          <m:ctrlPr>
                            <a:rPr lang="es-ES" sz="2600" i="1">
                              <a:solidFill>
                                <a:srgbClr val="0070C0"/>
                              </a:solidFill>
                              <a:latin typeface="Cambria Math" panose="02040503050406030204" pitchFamily="18" charset="0"/>
                            </a:rPr>
                          </m:ctrlPr>
                        </m:dPr>
                        <m:e>
                          <m:m>
                            <m:mPr>
                              <m:mcs>
                                <m:mc>
                                  <m:mcPr>
                                    <m:count m:val="1"/>
                                    <m:mcJc m:val="center"/>
                                  </m:mcPr>
                                </m:mc>
                              </m:mcs>
                              <m:ctrlPr>
                                <a:rPr lang="es-ES" sz="2600" i="1">
                                  <a:solidFill>
                                    <a:srgbClr val="0070C0"/>
                                  </a:solidFill>
                                  <a:latin typeface="Cambria Math" panose="02040503050406030204" pitchFamily="18" charset="0"/>
                                </a:rPr>
                              </m:ctrlPr>
                            </m:mPr>
                            <m:mr>
                              <m:e>
                                <m:r>
                                  <m:rPr>
                                    <m:brk m:alnAt="7"/>
                                  </m:rP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210+</m:t>
                                </m:r>
                                <m:r>
                                  <a:rPr lang="es-ES" sz="2600" b="0" i="1" smtClean="0">
                                    <a:solidFill>
                                      <a:srgbClr val="0070C0"/>
                                    </a:solidFill>
                                    <a:latin typeface="Cambria Math" panose="02040503050406030204" pitchFamily="18" charset="0"/>
                                  </a:rPr>
                                  <m:t>𝜆</m:t>
                                </m:r>
                              </m:e>
                            </m:mr>
                            <m:mr>
                              <m:e>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=170</m:t>
                                </m:r>
                              </m:e>
                            </m:mr>
                          </m:m>
                        </m:e>
                      </m:d>
                    </m:oMath>
                  </m:oMathPara>
                </a14:m>
                <a:endParaRPr lang="es-ES" sz="2600" dirty="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f>
                        <m:fPr>
                          <m:ctrlPr>
                            <a:rPr lang="es-ES" sz="2600" i="1">
                              <a:solidFill>
                                <a:srgbClr val="0070C0"/>
                              </a:solidFill>
                              <a:latin typeface="Cambria Math" panose="02040503050406030204" pitchFamily="18" charset="0"/>
                            </a:rPr>
                          </m:ctrlPr>
                        </m:fPr>
                        <m:num>
                          <m:r>
                            <a:rPr lang="es-ES" sz="2600" i="1">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−210</m:t>
                          </m:r>
                        </m:num>
                        <m:den>
                          <m:r>
                            <a:rPr lang="es-ES" sz="2600" b="0" i="1" smtClean="0">
                              <a:solidFill>
                                <a:srgbClr val="0070C0"/>
                              </a:solidFill>
                              <a:latin typeface="Cambria Math" panose="02040503050406030204" pitchFamily="18" charset="0"/>
                            </a:rPr>
                            <m:t>1</m:t>
                          </m:r>
                        </m:den>
                      </m:f>
                      <m:r>
                        <a:rPr lang="es-ES" sz="2600" i="1">
                          <a:solidFill>
                            <a:srgbClr val="0070C0"/>
                          </a:solidFill>
                          <a:latin typeface="Cambria Math" panose="02040503050406030204" pitchFamily="18" charset="0"/>
                        </a:rPr>
                        <m:t>=</m:t>
                      </m:r>
                      <m:f>
                        <m:fPr>
                          <m:ctrlPr>
                            <a:rPr lang="es-ES" sz="2600" i="1">
                              <a:solidFill>
                                <a:srgbClr val="0070C0"/>
                              </a:solidFill>
                              <a:latin typeface="Cambria Math" panose="02040503050406030204" pitchFamily="18" charset="0"/>
                            </a:rPr>
                          </m:ctrlPr>
                        </m:fPr>
                        <m:num>
                          <m:r>
                            <a:rPr lang="es-ES" sz="2600" i="1">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−170</m:t>
                          </m:r>
                        </m:num>
                        <m:den>
                          <m:r>
                            <a:rPr lang="es-ES" sz="2600" b="0" i="1" smtClean="0">
                              <a:solidFill>
                                <a:srgbClr val="0070C0"/>
                              </a:solidFill>
                              <a:latin typeface="Cambria Math" panose="02040503050406030204" pitchFamily="18" charset="0"/>
                            </a:rPr>
                            <m:t>0</m:t>
                          </m:r>
                        </m:den>
                      </m:f>
                    </m:oMath>
                  </m:oMathPara>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69670" y="269965"/>
                <a:ext cx="8098970" cy="6026332"/>
              </a:xfrm>
              <a:blipFill rotWithShape="0">
                <a:blip r:embed="rId3"/>
                <a:stretch>
                  <a:fillRect l="-1204" t="-1213" r="-903"/>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3068095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30630" y="121920"/>
                <a:ext cx="8098970" cy="6522719"/>
              </a:xfrm>
              <a:solidFill>
                <a:schemeClr val="tx1">
                  <a:lumMod val="95000"/>
                </a:schemeClr>
              </a:solidFill>
            </p:spPr>
            <p:txBody>
              <a:bodyPr>
                <a:normAutofit fontScale="92500" lnSpcReduction="10000"/>
              </a:bodyPr>
              <a:lstStyle/>
              <a:p>
                <a:pPr marL="514350" indent="-514350" algn="just">
                  <a:buFont typeface="+mj-lt"/>
                  <a:buAutoNum type="arabicPeriod" startAt="4"/>
                </a:pPr>
                <a:r>
                  <a:rPr lang="es-ES" sz="2000" dirty="0" smtClean="0">
                    <a:solidFill>
                      <a:schemeClr val="bg1"/>
                    </a:solidFill>
                  </a:rPr>
                  <a:t>Comprueba si Barcelona B(492,124) está en la recta que une Madrid-Zaragoza.</a:t>
                </a:r>
              </a:p>
              <a:p>
                <a:pPr marL="0" indent="0" algn="just">
                  <a:buNone/>
                </a:pPr>
                <a:r>
                  <a:rPr lang="es-ES" sz="2000" dirty="0">
                    <a:solidFill>
                      <a:schemeClr val="bg1"/>
                    </a:solidFill>
                  </a:rPr>
                  <a:t>	</a:t>
                </a:r>
                <a14:m>
                  <m:oMath xmlns:m="http://schemas.openxmlformats.org/officeDocument/2006/math">
                    <m:acc>
                      <m:accPr>
                        <m:chr m:val="̅"/>
                        <m:ctrlPr>
                          <a:rPr lang="es-ES" sz="2000" i="1">
                            <a:solidFill>
                              <a:srgbClr val="0070C0"/>
                            </a:solidFill>
                            <a:latin typeface="Cambria Math" panose="02040503050406030204" pitchFamily="18" charset="0"/>
                          </a:rPr>
                        </m:ctrlPr>
                      </m:accPr>
                      <m:e>
                        <m:r>
                          <a:rPr lang="es-ES" sz="2000" i="1">
                            <a:solidFill>
                              <a:srgbClr val="0070C0"/>
                            </a:solidFill>
                            <a:latin typeface="Cambria Math" panose="02040503050406030204" pitchFamily="18" charset="0"/>
                          </a:rPr>
                          <m:t>𝑀𝑍</m:t>
                        </m:r>
                      </m:e>
                    </m:acc>
                    <m:r>
                      <a:rPr lang="es-ES" sz="2000" i="1" dirty="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m:rPr>
                                  <m:brk m:alnAt="7"/>
                                </m:rPr>
                                <a:rPr lang="es-ES" sz="2000" i="1" dirty="0">
                                  <a:solidFill>
                                    <a:srgbClr val="0070C0"/>
                                  </a:solidFill>
                                  <a:latin typeface="Cambria Math" panose="02040503050406030204" pitchFamily="18" charset="0"/>
                                </a:rPr>
                                <m:t>𝑥</m:t>
                              </m:r>
                              <m:r>
                                <a:rPr lang="es-ES" sz="2000" i="1" dirty="0">
                                  <a:solidFill>
                                    <a:srgbClr val="0070C0"/>
                                  </a:solidFill>
                                  <a:latin typeface="Cambria Math" panose="02040503050406030204" pitchFamily="18" charset="0"/>
                                </a:rPr>
                                <m:t>=0+210</m:t>
                              </m:r>
                              <m:r>
                                <a:rPr lang="es-ES" sz="2000" i="1" dirty="0">
                                  <a:solidFill>
                                    <a:srgbClr val="0070C0"/>
                                  </a:solidFill>
                                  <a:latin typeface="Cambria Math" panose="02040503050406030204" pitchFamily="18" charset="0"/>
                                </a:rPr>
                                <m:t>𝜆</m:t>
                              </m:r>
                            </m:e>
                          </m:mr>
                          <m:mr>
                            <m:e>
                              <m:r>
                                <a:rPr lang="es-ES" sz="2000" i="1" dirty="0">
                                  <a:solidFill>
                                    <a:srgbClr val="0070C0"/>
                                  </a:solidFill>
                                  <a:latin typeface="Cambria Math" panose="02040503050406030204" pitchFamily="18" charset="0"/>
                                </a:rPr>
                                <m:t>𝑦</m:t>
                              </m:r>
                              <m:r>
                                <a:rPr lang="es-ES" sz="2000" i="1" dirty="0">
                                  <a:solidFill>
                                    <a:srgbClr val="0070C0"/>
                                  </a:solidFill>
                                  <a:latin typeface="Cambria Math" panose="02040503050406030204" pitchFamily="18" charset="0"/>
                                </a:rPr>
                                <m:t>=0+170</m:t>
                              </m:r>
                              <m:r>
                                <a:rPr lang="es-ES" sz="2000" i="1" dirty="0">
                                  <a:solidFill>
                                    <a:srgbClr val="0070C0"/>
                                  </a:solidFill>
                                  <a:latin typeface="Cambria Math" panose="02040503050406030204" pitchFamily="18" charset="0"/>
                                </a:rPr>
                                <m:t>𝜆</m:t>
                              </m:r>
                            </m:e>
                          </m:mr>
                        </m:m>
                      </m:e>
                    </m:d>
                    <m:r>
                      <a:rPr lang="es-ES" sz="2000" b="0" i="1" dirty="0" smtClean="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a:rPr lang="es-ES" sz="2000" b="0" i="1" dirty="0" smtClean="0">
                                  <a:solidFill>
                                    <a:srgbClr val="0070C0"/>
                                  </a:solidFill>
                                  <a:latin typeface="Cambria Math" panose="02040503050406030204" pitchFamily="18" charset="0"/>
                                </a:rPr>
                                <m:t>492</m:t>
                              </m:r>
                              <m:r>
                                <a:rPr lang="es-ES" sz="2000" i="1" dirty="0">
                                  <a:solidFill>
                                    <a:srgbClr val="0070C0"/>
                                  </a:solidFill>
                                  <a:latin typeface="Cambria Math" panose="02040503050406030204" pitchFamily="18" charset="0"/>
                                </a:rPr>
                                <m:t>=0+210</m:t>
                              </m:r>
                              <m:r>
                                <a:rPr lang="es-ES" sz="2000" i="1" dirty="0">
                                  <a:solidFill>
                                    <a:srgbClr val="0070C0"/>
                                  </a:solidFill>
                                  <a:latin typeface="Cambria Math" panose="02040503050406030204" pitchFamily="18" charset="0"/>
                                </a:rPr>
                                <m:t>𝜆</m:t>
                              </m:r>
                            </m:e>
                          </m:mr>
                          <m:mr>
                            <m:e>
                              <m:r>
                                <a:rPr lang="es-ES" sz="2000" b="0" i="1" dirty="0" smtClean="0">
                                  <a:solidFill>
                                    <a:srgbClr val="0070C0"/>
                                  </a:solidFill>
                                  <a:latin typeface="Cambria Math" panose="02040503050406030204" pitchFamily="18" charset="0"/>
                                </a:rPr>
                                <m:t>124</m:t>
                              </m:r>
                              <m:r>
                                <a:rPr lang="es-ES" sz="2000" i="1" dirty="0">
                                  <a:solidFill>
                                    <a:srgbClr val="0070C0"/>
                                  </a:solidFill>
                                  <a:latin typeface="Cambria Math" panose="02040503050406030204" pitchFamily="18" charset="0"/>
                                </a:rPr>
                                <m:t>=0+170</m:t>
                              </m:r>
                              <m:r>
                                <a:rPr lang="es-ES" sz="2000" i="1" dirty="0">
                                  <a:solidFill>
                                    <a:srgbClr val="0070C0"/>
                                  </a:solidFill>
                                  <a:latin typeface="Cambria Math" panose="02040503050406030204" pitchFamily="18" charset="0"/>
                                </a:rPr>
                                <m:t>𝜆</m:t>
                              </m:r>
                            </m:e>
                          </m:mr>
                        </m:m>
                      </m:e>
                    </m:d>
                    <m:r>
                      <a:rPr lang="es-ES" sz="2000" b="0" i="1" dirty="0" smtClean="0">
                        <a:solidFill>
                          <a:srgbClr val="0070C0"/>
                        </a:solidFill>
                        <a:latin typeface="Cambria Math" panose="02040503050406030204" pitchFamily="18" charset="0"/>
                      </a:rPr>
                      <m:t>⇒</m:t>
                    </m:r>
                    <m:d>
                      <m:dPr>
                        <m:begChr m:val="{"/>
                        <m:endChr m:val=""/>
                        <m:ctrlPr>
                          <a:rPr lang="es-ES" sz="2000" i="1" dirty="0">
                            <a:solidFill>
                              <a:srgbClr val="0070C0"/>
                            </a:solidFill>
                            <a:latin typeface="Cambria Math" panose="02040503050406030204" pitchFamily="18" charset="0"/>
                          </a:rPr>
                        </m:ctrlPr>
                      </m:dPr>
                      <m:e>
                        <m:m>
                          <m:mPr>
                            <m:mcs>
                              <m:mc>
                                <m:mcPr>
                                  <m:count m:val="1"/>
                                  <m:mcJc m:val="center"/>
                                </m:mcPr>
                              </m:mc>
                            </m:mcs>
                            <m:ctrlPr>
                              <a:rPr lang="es-ES" sz="2000" i="1" dirty="0">
                                <a:solidFill>
                                  <a:srgbClr val="0070C0"/>
                                </a:solidFill>
                                <a:latin typeface="Cambria Math" panose="02040503050406030204" pitchFamily="18" charset="0"/>
                              </a:rPr>
                            </m:ctrlPr>
                          </m:mPr>
                          <m:mr>
                            <m:e>
                              <m:r>
                                <a:rPr lang="es-ES" sz="2000" b="0" i="1" dirty="0" smtClean="0">
                                  <a:solidFill>
                                    <a:srgbClr val="0070C0"/>
                                  </a:solidFill>
                                  <a:latin typeface="Cambria Math" panose="02040503050406030204" pitchFamily="18" charset="0"/>
                                </a:rPr>
                                <m:t>𝜆</m:t>
                              </m:r>
                              <m:r>
                                <a:rPr lang="es-ES" sz="2000" i="1" dirty="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492</m:t>
                                  </m:r>
                                </m:num>
                                <m:den>
                                  <m:r>
                                    <a:rPr lang="es-ES" sz="2000" b="0" i="1" dirty="0" smtClean="0">
                                      <a:solidFill>
                                        <a:srgbClr val="0070C0"/>
                                      </a:solidFill>
                                      <a:latin typeface="Cambria Math" panose="02040503050406030204" pitchFamily="18" charset="0"/>
                                    </a:rPr>
                                    <m:t>210</m:t>
                                  </m:r>
                                </m:den>
                              </m:f>
                              <m:r>
                                <a:rPr lang="es-ES" sz="2000" b="0" i="1" dirty="0" smtClean="0">
                                  <a:solidFill>
                                    <a:srgbClr val="0070C0"/>
                                  </a:solidFill>
                                  <a:latin typeface="Cambria Math" panose="02040503050406030204" pitchFamily="18" charset="0"/>
                                </a:rPr>
                                <m:t>=2,34</m:t>
                              </m:r>
                            </m:e>
                          </m:mr>
                          <m:mr>
                            <m:e>
                              <m:r>
                                <a:rPr lang="es-ES" sz="2000" b="0" i="1" dirty="0" smtClean="0">
                                  <a:solidFill>
                                    <a:srgbClr val="0070C0"/>
                                  </a:solidFill>
                                  <a:latin typeface="Cambria Math" panose="02040503050406030204" pitchFamily="18" charset="0"/>
                                </a:rPr>
                                <m:t>𝜆</m:t>
                              </m:r>
                              <m:r>
                                <a:rPr lang="es-ES" sz="2000" b="0" i="1" dirty="0" smtClean="0">
                                  <a:solidFill>
                                    <a:srgbClr val="0070C0"/>
                                  </a:solidFill>
                                  <a:latin typeface="Cambria Math" panose="02040503050406030204" pitchFamily="18" charset="0"/>
                                </a:rPr>
                                <m:t>=</m:t>
                              </m:r>
                              <m:f>
                                <m:fPr>
                                  <m:ctrlPr>
                                    <a:rPr lang="es-ES" sz="2000" b="0" i="1" dirty="0" smtClean="0">
                                      <a:solidFill>
                                        <a:srgbClr val="0070C0"/>
                                      </a:solidFill>
                                      <a:latin typeface="Cambria Math" panose="02040503050406030204" pitchFamily="18" charset="0"/>
                                    </a:rPr>
                                  </m:ctrlPr>
                                </m:fPr>
                                <m:num>
                                  <m:r>
                                    <a:rPr lang="es-ES" sz="2000" b="0" i="1" dirty="0" smtClean="0">
                                      <a:solidFill>
                                        <a:srgbClr val="0070C0"/>
                                      </a:solidFill>
                                      <a:latin typeface="Cambria Math" panose="02040503050406030204" pitchFamily="18" charset="0"/>
                                    </a:rPr>
                                    <m:t>124</m:t>
                                  </m:r>
                                </m:num>
                                <m:den>
                                  <m:r>
                                    <a:rPr lang="es-ES" sz="2000" b="0" i="1" dirty="0" smtClean="0">
                                      <a:solidFill>
                                        <a:srgbClr val="0070C0"/>
                                      </a:solidFill>
                                      <a:latin typeface="Cambria Math" panose="02040503050406030204" pitchFamily="18" charset="0"/>
                                    </a:rPr>
                                    <m:t>170</m:t>
                                  </m:r>
                                </m:den>
                              </m:f>
                              <m:r>
                                <a:rPr lang="es-ES" sz="2000" b="0" i="1" dirty="0" smtClean="0">
                                  <a:solidFill>
                                    <a:srgbClr val="0070C0"/>
                                  </a:solidFill>
                                  <a:latin typeface="Cambria Math" panose="02040503050406030204" pitchFamily="18" charset="0"/>
                                </a:rPr>
                                <m:t>=0,73</m:t>
                              </m:r>
                            </m:e>
                          </m:mr>
                        </m:m>
                      </m:e>
                    </m:d>
                  </m:oMath>
                </a14:m>
                <a:endParaRPr lang="es-ES" sz="2000" dirty="0" smtClean="0">
                  <a:solidFill>
                    <a:schemeClr val="bg1"/>
                  </a:solidFill>
                </a:endParaRPr>
              </a:p>
              <a:p>
                <a:pPr marL="0" indent="0" algn="just">
                  <a:buNone/>
                </a:pPr>
                <a:r>
                  <a:rPr lang="es-ES" sz="2000" dirty="0" smtClean="0">
                    <a:solidFill>
                      <a:srgbClr val="0070C0"/>
                    </a:solidFill>
                  </a:rPr>
                  <a:t>	No está en la recta MZ.</a:t>
                </a:r>
              </a:p>
              <a:p>
                <a:pPr marL="0" indent="0" algn="just">
                  <a:buNone/>
                </a:pPr>
                <a:r>
                  <a:rPr lang="es-ES" sz="2000" dirty="0">
                    <a:solidFill>
                      <a:srgbClr val="0070C0"/>
                    </a:solidFill>
                  </a:rPr>
                  <a:t>	</a:t>
                </a:r>
                <a:r>
                  <a:rPr lang="es-ES" sz="2000" dirty="0" smtClean="0">
                    <a:solidFill>
                      <a:srgbClr val="0070C0"/>
                    </a:solidFill>
                  </a:rPr>
                  <a:t>NOTA: es más sencillo comprobar en la </a:t>
                </a:r>
                <a:r>
                  <a:rPr lang="es-ES" sz="2000" dirty="0" err="1" smtClean="0">
                    <a:solidFill>
                      <a:srgbClr val="0070C0"/>
                    </a:solidFill>
                  </a:rPr>
                  <a:t>eq</a:t>
                </a:r>
                <a:r>
                  <a:rPr lang="es-ES" sz="2000" dirty="0" smtClean="0">
                    <a:solidFill>
                      <a:srgbClr val="0070C0"/>
                    </a:solidFill>
                  </a:rPr>
                  <a:t>. Continua.</a:t>
                </a:r>
              </a:p>
              <a:p>
                <a:pPr marL="514350" indent="-514350" algn="just">
                  <a:buFont typeface="+mj-lt"/>
                  <a:buAutoNum type="arabicPeriod" startAt="5"/>
                </a:pPr>
                <a:r>
                  <a:rPr lang="es-ES" sz="2000" dirty="0" smtClean="0">
                    <a:solidFill>
                      <a:schemeClr val="bg1"/>
                    </a:solidFill>
                  </a:rPr>
                  <a:t>Comprueba si Bilbao (52,300) está en la vertical a Madrid</a:t>
                </a:r>
              </a:p>
              <a:p>
                <a:pPr marL="0" indent="0" algn="just">
                  <a:buNone/>
                </a:pPr>
                <a14:m>
                  <m:oMathPara xmlns:m="http://schemas.openxmlformats.org/officeDocument/2006/math">
                    <m:oMathParaPr>
                      <m:jc m:val="centerGroup"/>
                    </m:oMathParaPr>
                    <m:oMath xmlns:m="http://schemas.openxmlformats.org/officeDocument/2006/math">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𝑥</m:t>
                          </m:r>
                        </m:num>
                        <m:den>
                          <m:r>
                            <a:rPr lang="es-ES" sz="2000" i="1">
                              <a:solidFill>
                                <a:srgbClr val="0070C0"/>
                              </a:solidFill>
                              <a:latin typeface="Cambria Math" panose="02040503050406030204" pitchFamily="18" charset="0"/>
                            </a:rPr>
                            <m:t>0</m:t>
                          </m:r>
                        </m:den>
                      </m:f>
                      <m:r>
                        <a:rPr lang="es-ES" sz="2000" i="1">
                          <a:solidFill>
                            <a:srgbClr val="0070C0"/>
                          </a:solidFill>
                          <a:latin typeface="Cambria Math" panose="02040503050406030204" pitchFamily="18" charset="0"/>
                        </a:rPr>
                        <m:t>=</m:t>
                      </m:r>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𝑦</m:t>
                          </m:r>
                        </m:num>
                        <m:den>
                          <m:r>
                            <a:rPr lang="es-ES" sz="2000" i="1">
                              <a:solidFill>
                                <a:srgbClr val="0070C0"/>
                              </a:solidFill>
                              <a:latin typeface="Cambria Math" panose="02040503050406030204" pitchFamily="18" charset="0"/>
                            </a:rPr>
                            <m:t>1</m:t>
                          </m:r>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52</m:t>
                          </m:r>
                        </m:num>
                        <m:den>
                          <m:r>
                            <a:rPr lang="es-ES" sz="2000" b="0" i="1" smtClean="0">
                              <a:solidFill>
                                <a:srgbClr val="0070C0"/>
                              </a:solidFill>
                              <a:latin typeface="Cambria Math" panose="02040503050406030204" pitchFamily="18" charset="0"/>
                            </a:rPr>
                            <m:t>0</m:t>
                          </m:r>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300</m:t>
                          </m:r>
                        </m:num>
                        <m:den>
                          <m:r>
                            <a:rPr lang="es-ES" sz="2000" b="0" i="1" smtClean="0">
                              <a:solidFill>
                                <a:srgbClr val="0070C0"/>
                              </a:solidFill>
                              <a:latin typeface="Cambria Math" panose="02040503050406030204" pitchFamily="18" charset="0"/>
                            </a:rPr>
                            <m:t>1</m:t>
                          </m:r>
                        </m:den>
                      </m:f>
                    </m:oMath>
                  </m:oMathPara>
                </a14:m>
                <a:endParaRPr lang="es-ES" sz="2000" dirty="0" smtClean="0">
                  <a:solidFill>
                    <a:schemeClr val="bg1"/>
                  </a:solidFill>
                </a:endParaRPr>
              </a:p>
              <a:p>
                <a:pPr marL="0" indent="0" algn="just">
                  <a:buNone/>
                </a:pPr>
                <a:r>
                  <a:rPr lang="es-ES" sz="2000" dirty="0" smtClean="0">
                    <a:solidFill>
                      <a:schemeClr val="bg1"/>
                    </a:solidFill>
                  </a:rPr>
                  <a:t>	</a:t>
                </a:r>
                <a:r>
                  <a:rPr lang="es-ES" sz="2000" dirty="0" smtClean="0">
                    <a:solidFill>
                      <a:srgbClr val="0070C0"/>
                    </a:solidFill>
                  </a:rPr>
                  <a:t>No se cumple. No pertenece a la recta.</a:t>
                </a:r>
              </a:p>
              <a:p>
                <a:pPr marL="514350" indent="-514350" algn="just">
                  <a:buFont typeface="+mj-lt"/>
                  <a:buAutoNum type="arabicPeriod" startAt="6"/>
                </a:pPr>
                <a:r>
                  <a:rPr lang="es-ES" sz="2000" dirty="0" smtClean="0">
                    <a:solidFill>
                      <a:schemeClr val="bg1"/>
                    </a:solidFill>
                  </a:rPr>
                  <a:t>Comprueba si Vigo (-430,190) está en la horizontal que pasa por Zaragoza.</a:t>
                </a:r>
              </a:p>
              <a:p>
                <a:pPr marL="0" indent="0" algn="just">
                  <a:buNone/>
                </a:pPr>
                <a14:m>
                  <m:oMathPara xmlns:m="http://schemas.openxmlformats.org/officeDocument/2006/math">
                    <m:oMathParaPr>
                      <m:jc m:val="centerGroup"/>
                    </m:oMathParaPr>
                    <m:oMath xmlns:m="http://schemas.openxmlformats.org/officeDocument/2006/math">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𝑥</m:t>
                          </m:r>
                          <m:r>
                            <a:rPr lang="es-ES" sz="2000" i="1">
                              <a:solidFill>
                                <a:srgbClr val="0070C0"/>
                              </a:solidFill>
                              <a:latin typeface="Cambria Math" panose="02040503050406030204" pitchFamily="18" charset="0"/>
                            </a:rPr>
                            <m:t>−210</m:t>
                          </m:r>
                        </m:num>
                        <m:den>
                          <m:r>
                            <a:rPr lang="es-ES" sz="2000" i="1">
                              <a:solidFill>
                                <a:srgbClr val="0070C0"/>
                              </a:solidFill>
                              <a:latin typeface="Cambria Math" panose="02040503050406030204" pitchFamily="18" charset="0"/>
                            </a:rPr>
                            <m:t>1</m:t>
                          </m:r>
                        </m:den>
                      </m:f>
                      <m:r>
                        <a:rPr lang="es-ES" sz="2000" i="1">
                          <a:solidFill>
                            <a:srgbClr val="0070C0"/>
                          </a:solidFill>
                          <a:latin typeface="Cambria Math" panose="02040503050406030204" pitchFamily="18" charset="0"/>
                        </a:rPr>
                        <m:t>=</m:t>
                      </m:r>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𝑦</m:t>
                          </m:r>
                          <m:r>
                            <a:rPr lang="es-ES" sz="2000" i="1">
                              <a:solidFill>
                                <a:srgbClr val="0070C0"/>
                              </a:solidFill>
                              <a:latin typeface="Cambria Math" panose="02040503050406030204" pitchFamily="18" charset="0"/>
                            </a:rPr>
                            <m:t>−170</m:t>
                          </m:r>
                        </m:num>
                        <m:den>
                          <m:r>
                            <a:rPr lang="es-ES" sz="2000" i="1">
                              <a:solidFill>
                                <a:srgbClr val="0070C0"/>
                              </a:solidFill>
                              <a:latin typeface="Cambria Math" panose="02040503050406030204" pitchFamily="18" charset="0"/>
                            </a:rPr>
                            <m:t>0</m:t>
                          </m:r>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−430−210</m:t>
                          </m:r>
                        </m:num>
                        <m:den>
                          <m:r>
                            <a:rPr lang="es-ES" sz="2000" b="0" i="1" smtClean="0">
                              <a:solidFill>
                                <a:srgbClr val="0070C0"/>
                              </a:solidFill>
                              <a:latin typeface="Cambria Math" panose="02040503050406030204" pitchFamily="18" charset="0"/>
                            </a:rPr>
                            <m:t>1</m:t>
                          </m:r>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190−170</m:t>
                          </m:r>
                        </m:num>
                        <m:den>
                          <m:r>
                            <a:rPr lang="es-ES" sz="2000" b="0" i="1" smtClean="0">
                              <a:solidFill>
                                <a:srgbClr val="0070C0"/>
                              </a:solidFill>
                              <a:latin typeface="Cambria Math" panose="02040503050406030204" pitchFamily="18" charset="0"/>
                            </a:rPr>
                            <m:t>0</m:t>
                          </m:r>
                        </m:den>
                      </m:f>
                    </m:oMath>
                  </m:oMathPara>
                </a14:m>
                <a:endParaRPr lang="es-ES" sz="2000" dirty="0" smtClean="0">
                  <a:solidFill>
                    <a:schemeClr val="bg1"/>
                  </a:solidFill>
                </a:endParaRPr>
              </a:p>
              <a:p>
                <a:pPr marL="0" indent="0" algn="just">
                  <a:buNone/>
                </a:pPr>
                <a:r>
                  <a:rPr lang="es-ES" sz="2000" dirty="0" smtClean="0">
                    <a:solidFill>
                      <a:schemeClr val="bg1"/>
                    </a:solidFill>
                  </a:rPr>
                  <a:t>	</a:t>
                </a:r>
                <a:r>
                  <a:rPr lang="es-ES" sz="2000" dirty="0" smtClean="0">
                    <a:solidFill>
                      <a:srgbClr val="0070C0"/>
                    </a:solidFill>
                  </a:rPr>
                  <a:t>No se cumple: no pertenece a la recta.</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30630" y="121920"/>
                <a:ext cx="8098970" cy="6522719"/>
              </a:xfrm>
              <a:blipFill rotWithShape="0">
                <a:blip r:embed="rId3"/>
                <a:stretch>
                  <a:fillRect l="-903" t="-841" r="-677"/>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25343457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Marcador de contenido 2"/>
          <p:cNvSpPr>
            <a:spLocks noGrp="1"/>
          </p:cNvSpPr>
          <p:nvPr>
            <p:ph idx="1"/>
          </p:nvPr>
        </p:nvSpPr>
        <p:spPr>
          <a:xfrm>
            <a:off x="130630" y="0"/>
            <a:ext cx="8098970" cy="6644639"/>
          </a:xfrm>
          <a:solidFill>
            <a:schemeClr val="tx1">
              <a:lumMod val="95000"/>
            </a:schemeClr>
          </a:solidFill>
        </p:spPr>
        <p:txBody>
          <a:bodyPr>
            <a:normAutofit/>
          </a:bodyPr>
          <a:lstStyle/>
          <a:p>
            <a:pPr marL="514350" indent="-514350" algn="just">
              <a:buFont typeface="+mj-lt"/>
              <a:buAutoNum type="arabicPeriod" startAt="7"/>
            </a:pPr>
            <a:r>
              <a:rPr lang="es-ES" sz="2600" dirty="0" smtClean="0">
                <a:solidFill>
                  <a:schemeClr val="bg1"/>
                </a:solidFill>
              </a:rPr>
              <a:t>Dibuja las cinco rectas calculadas anteriormente, calculando tres puntos en cada una de ellas.</a:t>
            </a:r>
          </a:p>
        </p:txBody>
      </p:sp>
      <p:graphicFrame>
        <p:nvGraphicFramePr>
          <p:cNvPr id="4" name="Tabla 3"/>
          <p:cNvGraphicFramePr>
            <a:graphicFrameLocks noGrp="1"/>
          </p:cNvGraphicFramePr>
          <p:nvPr>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pic>
        <p:nvPicPr>
          <p:cNvPr id="3" name="Imagen 2"/>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09600" y="1026064"/>
            <a:ext cx="7580488" cy="4982850"/>
          </a:xfrm>
          <a:prstGeom prst="rect">
            <a:avLst/>
          </a:prstGeom>
        </p:spPr>
      </p:pic>
    </p:spTree>
    <p:extLst>
      <p:ext uri="{BB962C8B-B14F-4D97-AF65-F5344CB8AC3E}">
        <p14:creationId xmlns:p14="http://schemas.microsoft.com/office/powerpoint/2010/main" val="398760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9</a:t>
            </a:r>
            <a:r>
              <a:rPr lang="es-ES" dirty="0" smtClean="0">
                <a:solidFill>
                  <a:schemeClr val="bg1"/>
                </a:solidFill>
              </a:rPr>
              <a:t>. RECTAS IV. Ecuación GENERAL</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1705187"/>
              </a:xfrm>
              <a:solidFill>
                <a:schemeClr val="tx1">
                  <a:lumMod val="95000"/>
                </a:schemeClr>
              </a:solidFill>
            </p:spPr>
            <p:txBody>
              <a:bodyPr>
                <a:normAutofit fontScale="70000" lnSpcReduction="20000"/>
              </a:bodyPr>
              <a:lstStyle/>
              <a:p>
                <a:pPr algn="just"/>
                <a:r>
                  <a:rPr lang="es-ES" sz="2600" dirty="0" smtClean="0">
                    <a:solidFill>
                      <a:schemeClr val="bg1"/>
                    </a:solidFill>
                  </a:rPr>
                  <a:t>Tenemos la ecuación continua de la recta:</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800" i="1">
                              <a:solidFill>
                                <a:schemeClr val="bg1"/>
                              </a:solidFill>
                              <a:latin typeface="Cambria Math" panose="02040503050406030204" pitchFamily="18" charset="0"/>
                            </a:rPr>
                          </m:ctrlPr>
                        </m:borderBoxPr>
                        <m:e>
                          <m:f>
                            <m:fPr>
                              <m:ctrlPr>
                                <a:rPr lang="es-ES" sz="2800" b="0" i="1" smtClean="0">
                                  <a:solidFill>
                                    <a:schemeClr val="bg1"/>
                                  </a:solidFill>
                                  <a:latin typeface="Cambria Math" panose="02040503050406030204" pitchFamily="18" charset="0"/>
                                </a:rPr>
                              </m:ctrlPr>
                            </m:fPr>
                            <m:num>
                              <m:r>
                                <a:rPr lang="es-ES" sz="2800" b="0" i="1" smtClean="0">
                                  <a:solidFill>
                                    <a:schemeClr val="bg1"/>
                                  </a:solidFill>
                                  <a:latin typeface="Cambria Math" panose="02040503050406030204" pitchFamily="18" charset="0"/>
                                </a:rPr>
                                <m:t>𝑥</m:t>
                              </m:r>
                              <m:r>
                                <a:rPr lang="es-ES" sz="2800" b="0" i="1" smtClean="0">
                                  <a:solidFill>
                                    <a:schemeClr val="bg1"/>
                                  </a:solidFill>
                                  <a:latin typeface="Cambria Math" panose="02040503050406030204" pitchFamily="18" charset="0"/>
                                </a:rPr>
                                <m:t>−</m:t>
                              </m:r>
                              <m:sSub>
                                <m:sSubPr>
                                  <m:ctrlPr>
                                    <a:rPr lang="es-ES" sz="2800" b="0" i="1" smtClean="0">
                                      <a:solidFill>
                                        <a:schemeClr val="bg1"/>
                                      </a:solidFill>
                                      <a:latin typeface="Cambria Math" panose="02040503050406030204" pitchFamily="18" charset="0"/>
                                    </a:rPr>
                                  </m:ctrlPr>
                                </m:sSubPr>
                                <m:e>
                                  <m:r>
                                    <a:rPr lang="es-ES" sz="2800" b="0" i="1" smtClean="0">
                                      <a:solidFill>
                                        <a:schemeClr val="bg1"/>
                                      </a:solidFill>
                                      <a:latin typeface="Cambria Math" panose="02040503050406030204" pitchFamily="18" charset="0"/>
                                    </a:rPr>
                                    <m:t>𝑥</m:t>
                                  </m:r>
                                </m:e>
                                <m:sub>
                                  <m:r>
                                    <a:rPr lang="es-ES" sz="2800" b="0" i="1" smtClean="0">
                                      <a:solidFill>
                                        <a:schemeClr val="bg1"/>
                                      </a:solidFill>
                                      <a:latin typeface="Cambria Math" panose="02040503050406030204" pitchFamily="18" charset="0"/>
                                    </a:rPr>
                                    <m:t>0</m:t>
                                  </m:r>
                                </m:sub>
                              </m:sSub>
                            </m:num>
                            <m:den>
                              <m:sSub>
                                <m:sSubPr>
                                  <m:ctrlPr>
                                    <a:rPr lang="es-ES" sz="2800" b="0" i="1" smtClean="0">
                                      <a:solidFill>
                                        <a:schemeClr val="bg1"/>
                                      </a:solidFill>
                                      <a:latin typeface="Cambria Math" panose="02040503050406030204" pitchFamily="18" charset="0"/>
                                    </a:rPr>
                                  </m:ctrlPr>
                                </m:sSubPr>
                                <m:e>
                                  <m:r>
                                    <a:rPr lang="es-ES" sz="2800" b="0" i="1" smtClean="0">
                                      <a:solidFill>
                                        <a:schemeClr val="bg1"/>
                                      </a:solidFill>
                                      <a:latin typeface="Cambria Math" panose="02040503050406030204" pitchFamily="18" charset="0"/>
                                    </a:rPr>
                                    <m:t>𝑣</m:t>
                                  </m:r>
                                </m:e>
                                <m:sub>
                                  <m:r>
                                    <a:rPr lang="es-ES" sz="2800" b="0" i="1" smtClean="0">
                                      <a:solidFill>
                                        <a:schemeClr val="bg1"/>
                                      </a:solidFill>
                                      <a:latin typeface="Cambria Math" panose="02040503050406030204" pitchFamily="18" charset="0"/>
                                    </a:rPr>
                                    <m:t>𝑥</m:t>
                                  </m:r>
                                </m:sub>
                              </m:sSub>
                            </m:den>
                          </m:f>
                          <m:r>
                            <a:rPr lang="es-ES" sz="2800" b="0" i="1" smtClean="0">
                              <a:solidFill>
                                <a:schemeClr val="bg1"/>
                              </a:solidFill>
                              <a:latin typeface="Cambria Math" panose="02040503050406030204" pitchFamily="18" charset="0"/>
                            </a:rPr>
                            <m:t>=</m:t>
                          </m:r>
                          <m:f>
                            <m:fPr>
                              <m:ctrlPr>
                                <a:rPr lang="es-ES" sz="2800" b="0" i="1" smtClean="0">
                                  <a:solidFill>
                                    <a:schemeClr val="bg1"/>
                                  </a:solidFill>
                                  <a:latin typeface="Cambria Math" panose="02040503050406030204" pitchFamily="18" charset="0"/>
                                </a:rPr>
                              </m:ctrlPr>
                            </m:fPr>
                            <m:num>
                              <m:r>
                                <a:rPr lang="es-ES" sz="2800" b="0" i="1" smtClean="0">
                                  <a:solidFill>
                                    <a:schemeClr val="bg1"/>
                                  </a:solidFill>
                                  <a:latin typeface="Cambria Math" panose="02040503050406030204" pitchFamily="18" charset="0"/>
                                </a:rPr>
                                <m:t>𝑦</m:t>
                              </m:r>
                              <m:r>
                                <a:rPr lang="es-ES" sz="2800" b="0" i="1" smtClean="0">
                                  <a:solidFill>
                                    <a:schemeClr val="bg1"/>
                                  </a:solidFill>
                                  <a:latin typeface="Cambria Math" panose="02040503050406030204" pitchFamily="18" charset="0"/>
                                </a:rPr>
                                <m:t>−</m:t>
                              </m:r>
                              <m:sSub>
                                <m:sSubPr>
                                  <m:ctrlPr>
                                    <a:rPr lang="es-ES" sz="2800" b="0" i="1" smtClean="0">
                                      <a:solidFill>
                                        <a:schemeClr val="bg1"/>
                                      </a:solidFill>
                                      <a:latin typeface="Cambria Math" panose="02040503050406030204" pitchFamily="18" charset="0"/>
                                    </a:rPr>
                                  </m:ctrlPr>
                                </m:sSubPr>
                                <m:e>
                                  <m:r>
                                    <a:rPr lang="es-ES" sz="2800" b="0" i="1" smtClean="0">
                                      <a:solidFill>
                                        <a:schemeClr val="bg1"/>
                                      </a:solidFill>
                                      <a:latin typeface="Cambria Math" panose="02040503050406030204" pitchFamily="18" charset="0"/>
                                    </a:rPr>
                                    <m:t>𝑦</m:t>
                                  </m:r>
                                </m:e>
                                <m:sub>
                                  <m:r>
                                    <a:rPr lang="es-ES" sz="2800" b="0" i="1" smtClean="0">
                                      <a:solidFill>
                                        <a:schemeClr val="bg1"/>
                                      </a:solidFill>
                                      <a:latin typeface="Cambria Math" panose="02040503050406030204" pitchFamily="18" charset="0"/>
                                    </a:rPr>
                                    <m:t>0</m:t>
                                  </m:r>
                                </m:sub>
                              </m:sSub>
                            </m:num>
                            <m:den>
                              <m:sSub>
                                <m:sSubPr>
                                  <m:ctrlPr>
                                    <a:rPr lang="es-ES" sz="2800" b="0" i="1" smtClean="0">
                                      <a:solidFill>
                                        <a:schemeClr val="bg1"/>
                                      </a:solidFill>
                                      <a:latin typeface="Cambria Math" panose="02040503050406030204" pitchFamily="18" charset="0"/>
                                    </a:rPr>
                                  </m:ctrlPr>
                                </m:sSubPr>
                                <m:e>
                                  <m:r>
                                    <a:rPr lang="es-ES" sz="2800" b="0" i="1" smtClean="0">
                                      <a:solidFill>
                                        <a:schemeClr val="bg1"/>
                                      </a:solidFill>
                                      <a:latin typeface="Cambria Math" panose="02040503050406030204" pitchFamily="18" charset="0"/>
                                    </a:rPr>
                                    <m:t>𝑣</m:t>
                                  </m:r>
                                </m:e>
                                <m:sub>
                                  <m:r>
                                    <a:rPr lang="es-ES" sz="2800" b="0" i="1" smtClean="0">
                                      <a:solidFill>
                                        <a:schemeClr val="bg1"/>
                                      </a:solidFill>
                                      <a:latin typeface="Cambria Math" panose="02040503050406030204" pitchFamily="18" charset="0"/>
                                    </a:rPr>
                                    <m:t>𝑦</m:t>
                                  </m:r>
                                </m:sub>
                              </m:sSub>
                            </m:den>
                          </m:f>
                        </m:e>
                      </m:borderBox>
                    </m:oMath>
                  </m:oMathPara>
                </a14:m>
                <a:endParaRPr lang="es-ES" sz="3200" dirty="0">
                  <a:solidFill>
                    <a:schemeClr val="bg1"/>
                  </a:solidFill>
                </a:endParaRPr>
              </a:p>
              <a:p>
                <a:pPr marL="0" indent="0" algn="just">
                  <a:buNone/>
                </a:pPr>
                <a:r>
                  <a:rPr lang="es-ES" sz="2600" dirty="0" smtClean="0">
                    <a:solidFill>
                      <a:schemeClr val="bg1"/>
                    </a:solidFill>
                  </a:rPr>
                  <a:t>Pasemos todo a un mismo miembro para que quede igualado a cero</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1705187"/>
              </a:xfrm>
              <a:blipFill rotWithShape="0">
                <a:blip r:embed="rId3"/>
                <a:stretch>
                  <a:fillRect l="-855" t="-5000" b="-178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Marcador de contenido 2"/>
              <p:cNvSpPr txBox="1">
                <a:spLocks/>
              </p:cNvSpPr>
              <p:nvPr/>
            </p:nvSpPr>
            <p:spPr>
              <a:xfrm>
                <a:off x="238294" y="3431177"/>
                <a:ext cx="3044837" cy="5425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𝑦</m:t>
                          </m:r>
                        </m:sub>
                      </m:sSub>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𝑦</m:t>
                          </m:r>
                        </m:sub>
                      </m:sSub>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𝑥</m:t>
                          </m:r>
                        </m:e>
                        <m:sub>
                          <m:r>
                            <a:rPr lang="es-ES" sz="2000" b="0" i="1" smtClean="0">
                              <a:solidFill>
                                <a:schemeClr val="bg1"/>
                              </a:solidFill>
                              <a:latin typeface="Cambria Math" panose="02040503050406030204" pitchFamily="18" charset="0"/>
                            </a:rPr>
                            <m:t>0</m:t>
                          </m:r>
                        </m:sub>
                      </m:sSub>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𝑦</m:t>
                          </m:r>
                        </m:e>
                        <m:sub>
                          <m:r>
                            <a:rPr lang="es-ES" sz="2000" b="0" i="1" smtClean="0">
                              <a:solidFill>
                                <a:schemeClr val="bg1"/>
                              </a:solidFill>
                              <a:latin typeface="Cambria Math" panose="02040503050406030204" pitchFamily="18" charset="0"/>
                            </a:rPr>
                            <m:t>0</m:t>
                          </m:r>
                        </m:sub>
                      </m:sSub>
                    </m:oMath>
                  </m:oMathPara>
                </a14:m>
                <a:endParaRPr lang="es-ES" sz="2200" dirty="0" smtClean="0">
                  <a:solidFill>
                    <a:schemeClr val="bg1"/>
                  </a:solidFill>
                </a:endParaRPr>
              </a:p>
            </p:txBody>
          </p:sp>
        </mc:Choice>
        <mc:Fallback xmlns="">
          <p:sp>
            <p:nvSpPr>
              <p:cNvPr id="14" name="Marcador de contenido 2"/>
              <p:cNvSpPr txBox="1">
                <a:spLocks noRot="1" noChangeAspect="1" noMove="1" noResize="1" noEditPoints="1" noAdjustHandles="1" noChangeArrowheads="1" noChangeShapeType="1" noTextEdit="1"/>
              </p:cNvSpPr>
              <p:nvPr/>
            </p:nvSpPr>
            <p:spPr>
              <a:xfrm>
                <a:off x="238294" y="3431177"/>
                <a:ext cx="3044837" cy="542592"/>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Marcador de contenido 2"/>
              <p:cNvSpPr txBox="1">
                <a:spLocks/>
              </p:cNvSpPr>
              <p:nvPr/>
            </p:nvSpPr>
            <p:spPr>
              <a:xfrm>
                <a:off x="3283131" y="3431177"/>
                <a:ext cx="5521235" cy="879566"/>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𝑦</m:t>
                          </m:r>
                        </m:sub>
                      </m:sSub>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limLow>
                        <m:limLowPr>
                          <m:ctrlPr>
                            <a:rPr lang="es-ES" sz="2000" b="0" i="1" smtClean="0">
                              <a:solidFill>
                                <a:schemeClr val="bg1"/>
                              </a:solidFill>
                              <a:latin typeface="Cambria Math" panose="02040503050406030204" pitchFamily="18" charset="0"/>
                            </a:rPr>
                          </m:ctrlPr>
                        </m:limLowPr>
                        <m:e>
                          <m:groupChr>
                            <m:groupChrPr>
                              <m:chr m:val="⏟"/>
                              <m:ctrlPr>
                                <a:rPr lang="es-ES" sz="2000" b="0" i="1" smtClean="0">
                                  <a:solidFill>
                                    <a:schemeClr val="bg1"/>
                                  </a:solidFill>
                                  <a:latin typeface="Cambria Math" panose="02040503050406030204" pitchFamily="18" charset="0"/>
                                </a:rPr>
                              </m:ctrlPr>
                            </m:groupChrPr>
                            <m:e>
                              <m:sSub>
                                <m:sSubPr>
                                  <m:ctrlPr>
                                    <a:rPr lang="es-ES" sz="2000" i="1">
                                      <a:solidFill>
                                        <a:schemeClr val="bg1"/>
                                      </a:solidFill>
                                      <a:latin typeface="Cambria Math" panose="02040503050406030204" pitchFamily="18" charset="0"/>
                                    </a:rPr>
                                  </m:ctrlPr>
                                </m:sSubPr>
                                <m:e>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r>
                                    <a:rPr lang="es-ES" sz="2000" i="1">
                                      <a:solidFill>
                                        <a:schemeClr val="bg1"/>
                                      </a:solidFill>
                                      <a:latin typeface="Cambria Math" panose="02040503050406030204" pitchFamily="18" charset="0"/>
                                    </a:rPr>
                                    <m:t>𝑦</m:t>
                                  </m:r>
                                </m:e>
                                <m:sub>
                                  <m:r>
                                    <a:rPr lang="es-ES" sz="2000" i="1">
                                      <a:solidFill>
                                        <a:schemeClr val="bg1"/>
                                      </a:solidFill>
                                      <a:latin typeface="Cambria Math" panose="02040503050406030204" pitchFamily="18" charset="0"/>
                                    </a:rPr>
                                    <m:t>0</m:t>
                                  </m:r>
                                </m:sub>
                              </m:sSub>
                              <m:r>
                                <a:rPr lang="es-ES" sz="2000" i="1">
                                  <a:solidFill>
                                    <a:schemeClr val="bg1"/>
                                  </a:solidFill>
                                  <a:latin typeface="Cambria Math" panose="02040503050406030204" pitchFamily="18" charset="0"/>
                                </a:rPr>
                                <m:t>−</m:t>
                              </m:r>
                              <m:sSub>
                                <m:sSubPr>
                                  <m:ctrlPr>
                                    <a:rPr lang="es-ES" sz="2000" i="1">
                                      <a:solidFill>
                                        <a:schemeClr val="bg1"/>
                                      </a:solidFill>
                                      <a:latin typeface="Cambria Math" panose="02040503050406030204" pitchFamily="18" charset="0"/>
                                    </a:rPr>
                                  </m:ctrlPr>
                                </m:sSubPr>
                                <m:e>
                                  <m:r>
                                    <a:rPr lang="es-ES" sz="2000" i="1">
                                      <a:solidFill>
                                        <a:schemeClr val="bg1"/>
                                      </a:solidFill>
                                      <a:latin typeface="Cambria Math" panose="02040503050406030204" pitchFamily="18" charset="0"/>
                                    </a:rPr>
                                    <m:t>𝑣</m:t>
                                  </m:r>
                                </m:e>
                                <m:sub>
                                  <m:r>
                                    <a:rPr lang="es-ES" sz="2000" i="1">
                                      <a:solidFill>
                                        <a:schemeClr val="bg1"/>
                                      </a:solidFill>
                                      <a:latin typeface="Cambria Math" panose="02040503050406030204" pitchFamily="18" charset="0"/>
                                    </a:rPr>
                                    <m:t>𝑦</m:t>
                                  </m:r>
                                </m:sub>
                              </m:sSub>
                              <m:sSub>
                                <m:sSubPr>
                                  <m:ctrlPr>
                                    <a:rPr lang="es-ES" sz="2000" i="1">
                                      <a:solidFill>
                                        <a:schemeClr val="bg1"/>
                                      </a:solidFill>
                                      <a:latin typeface="Cambria Math" panose="02040503050406030204" pitchFamily="18" charset="0"/>
                                    </a:rPr>
                                  </m:ctrlPr>
                                </m:sSubPr>
                                <m:e>
                                  <m:r>
                                    <a:rPr lang="es-ES" sz="2000" i="1">
                                      <a:solidFill>
                                        <a:schemeClr val="bg1"/>
                                      </a:solidFill>
                                      <a:latin typeface="Cambria Math" panose="02040503050406030204" pitchFamily="18" charset="0"/>
                                    </a:rPr>
                                    <m:t>𝑥</m:t>
                                  </m:r>
                                </m:e>
                                <m:sub>
                                  <m:r>
                                    <a:rPr lang="es-ES" sz="2000" i="1">
                                      <a:solidFill>
                                        <a:schemeClr val="bg1"/>
                                      </a:solidFill>
                                      <a:latin typeface="Cambria Math" panose="02040503050406030204" pitchFamily="18" charset="0"/>
                                    </a:rPr>
                                    <m:t>0</m:t>
                                  </m:r>
                                </m:sub>
                              </m:sSub>
                            </m:e>
                          </m:groupChr>
                        </m:e>
                        <m:lim>
                          <m:r>
                            <a:rPr lang="es-ES" sz="2000" b="0" i="1" smtClean="0">
                              <a:solidFill>
                                <a:schemeClr val="bg1"/>
                              </a:solidFill>
                              <a:latin typeface="Cambria Math" panose="02040503050406030204" pitchFamily="18" charset="0"/>
                            </a:rPr>
                            <m:t>𝑁</m:t>
                          </m:r>
                          <m:r>
                            <a:rPr lang="es-ES" sz="2000" b="0" i="1" smtClean="0">
                              <a:solidFill>
                                <a:schemeClr val="bg1"/>
                              </a:solidFill>
                              <a:latin typeface="Cambria Math" panose="02040503050406030204" pitchFamily="18" charset="0"/>
                            </a:rPr>
                            <m:t>ú</m:t>
                          </m:r>
                          <m:r>
                            <a:rPr lang="es-ES" sz="2000" b="0" i="1" smtClean="0">
                              <a:solidFill>
                                <a:schemeClr val="bg1"/>
                              </a:solidFill>
                              <a:latin typeface="Cambria Math" panose="02040503050406030204" pitchFamily="18" charset="0"/>
                            </a:rPr>
                            <m:t>𝑚𝑒𝑟𝑜𝑠</m:t>
                          </m:r>
                        </m:lim>
                      </m:limLow>
                      <m:r>
                        <a:rPr lang="es-ES" sz="2000" b="0" i="1" smtClean="0">
                          <a:solidFill>
                            <a:schemeClr val="bg1"/>
                          </a:solidFill>
                          <a:latin typeface="Cambria Math" panose="02040503050406030204" pitchFamily="18" charset="0"/>
                        </a:rPr>
                        <m:t>=0</m:t>
                      </m:r>
                    </m:oMath>
                  </m:oMathPara>
                </a14:m>
                <a:endParaRPr lang="es-ES" sz="2200" dirty="0" smtClean="0">
                  <a:solidFill>
                    <a:schemeClr val="bg1"/>
                  </a:solidFill>
                </a:endParaRPr>
              </a:p>
            </p:txBody>
          </p:sp>
        </mc:Choice>
        <mc:Fallback xmlns="">
          <p:sp>
            <p:nvSpPr>
              <p:cNvPr id="7" name="Marcador de contenido 2"/>
              <p:cNvSpPr txBox="1">
                <a:spLocks noRot="1" noChangeAspect="1" noMove="1" noResize="1" noEditPoints="1" noAdjustHandles="1" noChangeArrowheads="1" noChangeShapeType="1" noTextEdit="1"/>
              </p:cNvSpPr>
              <p:nvPr/>
            </p:nvSpPr>
            <p:spPr>
              <a:xfrm>
                <a:off x="3283131" y="3431177"/>
                <a:ext cx="5521235" cy="879566"/>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Marcador de contenido 2"/>
              <p:cNvSpPr txBox="1">
                <a:spLocks/>
              </p:cNvSpPr>
              <p:nvPr/>
            </p:nvSpPr>
            <p:spPr>
              <a:xfrm>
                <a:off x="238294" y="4397828"/>
                <a:ext cx="8566072" cy="1959429"/>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000" b="0" dirty="0" smtClean="0">
                    <a:solidFill>
                      <a:schemeClr val="bg1"/>
                    </a:solidFill>
                    <a:latin typeface="Cambria Math" panose="02040503050406030204" pitchFamily="18" charset="0"/>
                  </a:rPr>
                  <a:t>La forma que tiene esta ecuación, llamada ECUACIÓN GENERAL, es:</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chemeClr val="bg1"/>
                              </a:solidFill>
                              <a:latin typeface="Cambria Math" panose="02040503050406030204" pitchFamily="18" charset="0"/>
                            </a:rPr>
                          </m:ctrlPr>
                        </m:borderBoxPr>
                        <m:e>
                          <m:r>
                            <a:rPr lang="es-ES" sz="2000" i="1">
                              <a:solidFill>
                                <a:schemeClr val="bg1"/>
                              </a:solidFill>
                              <a:latin typeface="Cambria Math" panose="02040503050406030204" pitchFamily="18" charset="0"/>
                            </a:rPr>
                            <m:t>𝐴𝑥</m:t>
                          </m:r>
                          <m:r>
                            <a:rPr lang="es-ES" sz="2000" i="1">
                              <a:solidFill>
                                <a:schemeClr val="bg1"/>
                              </a:solidFill>
                              <a:latin typeface="Cambria Math" panose="02040503050406030204" pitchFamily="18" charset="0"/>
                            </a:rPr>
                            <m:t>+</m:t>
                          </m:r>
                          <m:r>
                            <a:rPr lang="es-ES" sz="2000" i="1">
                              <a:solidFill>
                                <a:schemeClr val="bg1"/>
                              </a:solidFill>
                              <a:latin typeface="Cambria Math" panose="02040503050406030204" pitchFamily="18" charset="0"/>
                            </a:rPr>
                            <m:t>𝐵𝑦</m:t>
                          </m:r>
                          <m:r>
                            <a:rPr lang="es-ES" sz="2000" i="1">
                              <a:solidFill>
                                <a:schemeClr val="bg1"/>
                              </a:solidFill>
                              <a:latin typeface="Cambria Math" panose="02040503050406030204" pitchFamily="18" charset="0"/>
                            </a:rPr>
                            <m:t>+</m:t>
                          </m:r>
                          <m:r>
                            <a:rPr lang="es-ES" sz="2000" i="1">
                              <a:solidFill>
                                <a:schemeClr val="bg1"/>
                              </a:solidFill>
                              <a:latin typeface="Cambria Math" panose="02040503050406030204" pitchFamily="18" charset="0"/>
                            </a:rPr>
                            <m:t>𝐶</m:t>
                          </m:r>
                          <m:r>
                            <a:rPr lang="es-ES" sz="2000" i="1">
                              <a:solidFill>
                                <a:schemeClr val="bg1"/>
                              </a:solidFill>
                              <a:latin typeface="Cambria Math" panose="02040503050406030204" pitchFamily="18" charset="0"/>
                            </a:rPr>
                            <m:t>=0</m:t>
                          </m:r>
                          <m:r>
                            <m:rPr>
                              <m:nor/>
                            </m:rPr>
                            <a:rPr lang="es-ES" sz="2200" dirty="0">
                              <a:solidFill>
                                <a:schemeClr val="bg1"/>
                              </a:solidFill>
                            </a:rPr>
                            <m:t> </m:t>
                          </m:r>
                        </m:e>
                      </m:borderBox>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𝑐𝑜𝑛</m:t>
                      </m:r>
                      <m:r>
                        <a:rPr lang="es-ES" sz="2000" b="0" i="1" smtClean="0">
                          <a:solidFill>
                            <a:schemeClr val="bg1"/>
                          </a:solidFill>
                          <a:latin typeface="Cambria Math" panose="02040503050406030204" pitchFamily="18" charset="0"/>
                        </a:rPr>
                        <m:t> </m:t>
                      </m:r>
                      <m:d>
                        <m:dPr>
                          <m:begChr m:val="{"/>
                          <m:endChr m:val=""/>
                          <m:ctrlPr>
                            <a:rPr lang="es-ES" sz="2000" b="0" i="1" smtClean="0">
                              <a:solidFill>
                                <a:schemeClr val="bg1"/>
                              </a:solidFill>
                              <a:latin typeface="Cambria Math" panose="02040503050406030204" pitchFamily="18" charset="0"/>
                            </a:rPr>
                          </m:ctrlPr>
                        </m:dPr>
                        <m:e>
                          <m:m>
                            <m:mPr>
                              <m:mcs>
                                <m:mc>
                                  <m:mcPr>
                                    <m:count m:val="1"/>
                                    <m:mcJc m:val="center"/>
                                  </m:mcPr>
                                </m:mc>
                              </m:mcs>
                              <m:ctrlPr>
                                <a:rPr lang="es-ES" sz="2000" i="1">
                                  <a:solidFill>
                                    <a:schemeClr val="bg1"/>
                                  </a:solidFill>
                                  <a:latin typeface="Cambria Math" panose="02040503050406030204" pitchFamily="18" charset="0"/>
                                </a:rPr>
                              </m:ctrlPr>
                            </m:mPr>
                            <m:mr>
                              <m:e>
                                <m:r>
                                  <m:rPr>
                                    <m:brk m:alnAt="7"/>
                                  </m:rPr>
                                  <a:rPr lang="es-ES" sz="2000" b="0" i="1" smtClean="0">
                                    <a:solidFill>
                                      <a:schemeClr val="bg1"/>
                                    </a:solidFill>
                                    <a:latin typeface="Cambria Math" panose="02040503050406030204" pitchFamily="18" charset="0"/>
                                  </a:rPr>
                                  <m:t>𝐴</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m:rPr>
                                        <m:brk m:alnAt="7"/>
                                      </m:rPr>
                                      <a:rPr lang="es-ES" sz="2000" b="0" i="1" smtClean="0">
                                        <a:solidFill>
                                          <a:schemeClr val="bg1"/>
                                        </a:solidFill>
                                        <a:latin typeface="Cambria Math" panose="02040503050406030204" pitchFamily="18" charset="0"/>
                                      </a:rPr>
                                      <m:t>𝑣</m:t>
                                    </m:r>
                                  </m:e>
                                  <m:sub>
                                    <m:r>
                                      <m:rPr>
                                        <m:brk m:alnAt="7"/>
                                      </m:rPr>
                                      <a:rPr lang="es-ES" sz="2000" b="0" i="1" smtClean="0">
                                        <a:solidFill>
                                          <a:schemeClr val="bg1"/>
                                        </a:solidFill>
                                        <a:latin typeface="Cambria Math" panose="02040503050406030204" pitchFamily="18" charset="0"/>
                                      </a:rPr>
                                      <m:t>𝑦</m:t>
                                    </m:r>
                                  </m:sub>
                                </m:sSub>
                              </m:e>
                            </m:mr>
                            <m:mr>
                              <m:e/>
                            </m:mr>
                            <m:mr>
                              <m:e>
                                <m:r>
                                  <a:rPr lang="es-ES" sz="2000" b="0" i="1" smtClean="0">
                                    <a:solidFill>
                                      <a:schemeClr val="bg1"/>
                                    </a:solidFill>
                                    <a:latin typeface="Cambria Math" panose="02040503050406030204" pitchFamily="18" charset="0"/>
                                  </a:rPr>
                                  <m:t>𝐵</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e>
                            </m:mr>
                          </m:m>
                        </m:e>
                      </m:d>
                    </m:oMath>
                  </m:oMathPara>
                </a14:m>
                <a:endParaRPr lang="es-ES" sz="2200" dirty="0" smtClean="0">
                  <a:solidFill>
                    <a:schemeClr val="bg1"/>
                  </a:solidFill>
                </a:endParaRP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38294" y="4397828"/>
                <a:ext cx="8566072" cy="1959429"/>
              </a:xfrm>
              <a:prstGeom prst="rect">
                <a:avLst/>
              </a:prstGeom>
              <a:blipFill rotWithShape="0">
                <a:blip r:embed="rId6"/>
                <a:stretch>
                  <a:fillRect l="-712" t="-311"/>
                </a:stretch>
              </a:blipFill>
            </p:spPr>
            <p:txBody>
              <a:bodyPr/>
              <a:lstStyle/>
              <a:p>
                <a:r>
                  <a:rPr lang="es-ES">
                    <a:noFill/>
                  </a:rPr>
                  <a:t> </a:t>
                </a:r>
              </a:p>
            </p:txBody>
          </p:sp>
        </mc:Fallback>
      </mc:AlternateContent>
      <p:sp>
        <p:nvSpPr>
          <p:cNvPr id="9" name="Flecha abajo 8"/>
          <p:cNvSpPr/>
          <p:nvPr/>
        </p:nvSpPr>
        <p:spPr>
          <a:xfrm>
            <a:off x="115330" y="0"/>
            <a:ext cx="576648" cy="72493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5</a:t>
            </a:r>
            <a:endParaRPr lang="es-ES" dirty="0">
              <a:solidFill>
                <a:srgbClr val="0070C0"/>
              </a:solidFill>
            </a:endParaRPr>
          </a:p>
        </p:txBody>
      </p:sp>
      <p:pic>
        <p:nvPicPr>
          <p:cNvPr id="10"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180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9</a:t>
            </a:r>
            <a:r>
              <a:rPr lang="es-ES" dirty="0" smtClean="0">
                <a:solidFill>
                  <a:schemeClr val="bg1"/>
                </a:solidFill>
              </a:rPr>
              <a:t>. RECTAS IV. Ecuación GENERAL</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1705187"/>
              </a:xfrm>
              <a:solidFill>
                <a:schemeClr val="tx1">
                  <a:lumMod val="95000"/>
                </a:schemeClr>
              </a:solidFill>
            </p:spPr>
            <p:txBody>
              <a:bodyPr>
                <a:normAutofit fontScale="62500" lnSpcReduction="20000"/>
              </a:bodyPr>
              <a:lstStyle/>
              <a:p>
                <a:pPr algn="just"/>
                <a:r>
                  <a:rPr lang="es-ES" sz="2600" dirty="0" smtClean="0">
                    <a:solidFill>
                      <a:schemeClr val="bg1"/>
                    </a:solidFill>
                  </a:rPr>
                  <a:t>Es sencillo sacar el vector director de una recta en forma general:</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800" i="1">
                              <a:solidFill>
                                <a:schemeClr val="bg1"/>
                              </a:solidFill>
                              <a:latin typeface="Cambria Math" panose="02040503050406030204" pitchFamily="18" charset="0"/>
                            </a:rPr>
                          </m:ctrlPr>
                        </m:borderBoxPr>
                        <m:e>
                          <m:r>
                            <a:rPr lang="es-ES" sz="2800" i="1">
                              <a:solidFill>
                                <a:schemeClr val="bg1"/>
                              </a:solidFill>
                              <a:latin typeface="Cambria Math" panose="02040503050406030204" pitchFamily="18" charset="0"/>
                            </a:rPr>
                            <m:t>𝐴𝑥</m:t>
                          </m:r>
                          <m:r>
                            <a:rPr lang="es-ES" sz="2800" i="1">
                              <a:solidFill>
                                <a:schemeClr val="bg1"/>
                              </a:solidFill>
                              <a:latin typeface="Cambria Math" panose="02040503050406030204" pitchFamily="18" charset="0"/>
                            </a:rPr>
                            <m:t>+</m:t>
                          </m:r>
                          <m:r>
                            <a:rPr lang="es-ES" sz="2800" i="1">
                              <a:solidFill>
                                <a:schemeClr val="bg1"/>
                              </a:solidFill>
                              <a:latin typeface="Cambria Math" panose="02040503050406030204" pitchFamily="18" charset="0"/>
                            </a:rPr>
                            <m:t>𝐵𝑦</m:t>
                          </m:r>
                          <m:r>
                            <a:rPr lang="es-ES" sz="2800" i="1">
                              <a:solidFill>
                                <a:schemeClr val="bg1"/>
                              </a:solidFill>
                              <a:latin typeface="Cambria Math" panose="02040503050406030204" pitchFamily="18" charset="0"/>
                            </a:rPr>
                            <m:t>+</m:t>
                          </m:r>
                          <m:r>
                            <a:rPr lang="es-ES" sz="2800" i="1">
                              <a:solidFill>
                                <a:schemeClr val="bg1"/>
                              </a:solidFill>
                              <a:latin typeface="Cambria Math" panose="02040503050406030204" pitchFamily="18" charset="0"/>
                            </a:rPr>
                            <m:t>𝐶</m:t>
                          </m:r>
                          <m:r>
                            <a:rPr lang="es-ES" sz="2800" i="1">
                              <a:solidFill>
                                <a:schemeClr val="bg1"/>
                              </a:solidFill>
                              <a:latin typeface="Cambria Math" panose="02040503050406030204" pitchFamily="18" charset="0"/>
                            </a:rPr>
                            <m:t>=0</m:t>
                          </m:r>
                          <m:r>
                            <m:rPr>
                              <m:nor/>
                            </m:rPr>
                            <a:rPr lang="es-ES" sz="3200" dirty="0">
                              <a:solidFill>
                                <a:schemeClr val="bg1"/>
                              </a:solidFill>
                            </a:rPr>
                            <m:t> </m:t>
                          </m:r>
                        </m:e>
                      </m:borderBox>
                      <m:r>
                        <a:rPr lang="es-ES" sz="2800" i="1">
                          <a:solidFill>
                            <a:schemeClr val="bg1"/>
                          </a:solidFill>
                          <a:latin typeface="Cambria Math" panose="02040503050406030204" pitchFamily="18" charset="0"/>
                        </a:rPr>
                        <m:t> </m:t>
                      </m:r>
                      <m:r>
                        <a:rPr lang="es-ES" sz="2800" i="1">
                          <a:solidFill>
                            <a:schemeClr val="bg1"/>
                          </a:solidFill>
                          <a:latin typeface="Cambria Math" panose="02040503050406030204" pitchFamily="18" charset="0"/>
                        </a:rPr>
                        <m:t>𝑐𝑜𝑛</m:t>
                      </m:r>
                      <m:r>
                        <a:rPr lang="es-ES" sz="2800" i="1">
                          <a:solidFill>
                            <a:schemeClr val="bg1"/>
                          </a:solidFill>
                          <a:latin typeface="Cambria Math" panose="02040503050406030204" pitchFamily="18" charset="0"/>
                        </a:rPr>
                        <m:t> </m:t>
                      </m:r>
                      <m:d>
                        <m:dPr>
                          <m:begChr m:val="{"/>
                          <m:endChr m:val=""/>
                          <m:ctrlPr>
                            <a:rPr lang="es-ES" sz="2800" i="1">
                              <a:solidFill>
                                <a:schemeClr val="bg1"/>
                              </a:solidFill>
                              <a:latin typeface="Cambria Math" panose="02040503050406030204" pitchFamily="18" charset="0"/>
                            </a:rPr>
                          </m:ctrlPr>
                        </m:dPr>
                        <m:e>
                          <m:m>
                            <m:mPr>
                              <m:mcs>
                                <m:mc>
                                  <m:mcPr>
                                    <m:count m:val="1"/>
                                    <m:mcJc m:val="center"/>
                                  </m:mcPr>
                                </m:mc>
                              </m:mcs>
                              <m:ctrlPr>
                                <a:rPr lang="es-ES" sz="2800" i="1">
                                  <a:solidFill>
                                    <a:schemeClr val="bg1"/>
                                  </a:solidFill>
                                  <a:latin typeface="Cambria Math" panose="02040503050406030204" pitchFamily="18" charset="0"/>
                                </a:rPr>
                              </m:ctrlPr>
                            </m:mPr>
                            <m:mr>
                              <m:e>
                                <m:r>
                                  <m:rPr>
                                    <m:brk m:alnAt="7"/>
                                  </m:rPr>
                                  <a:rPr lang="es-ES" sz="2800" i="1">
                                    <a:solidFill>
                                      <a:schemeClr val="bg1"/>
                                    </a:solidFill>
                                    <a:latin typeface="Cambria Math" panose="02040503050406030204" pitchFamily="18" charset="0"/>
                                  </a:rPr>
                                  <m:t>𝐴</m:t>
                                </m:r>
                                <m:r>
                                  <a:rPr lang="es-ES" sz="2800" i="1">
                                    <a:solidFill>
                                      <a:schemeClr val="bg1"/>
                                    </a:solidFill>
                                    <a:latin typeface="Cambria Math" panose="02040503050406030204" pitchFamily="18" charset="0"/>
                                  </a:rPr>
                                  <m:t>=</m:t>
                                </m:r>
                                <m:sSub>
                                  <m:sSubPr>
                                    <m:ctrlPr>
                                      <a:rPr lang="es-ES" sz="2800" i="1">
                                        <a:solidFill>
                                          <a:schemeClr val="bg1"/>
                                        </a:solidFill>
                                        <a:latin typeface="Cambria Math" panose="02040503050406030204" pitchFamily="18" charset="0"/>
                                      </a:rPr>
                                    </m:ctrlPr>
                                  </m:sSubPr>
                                  <m:e>
                                    <m:r>
                                      <m:rPr>
                                        <m:brk m:alnAt="7"/>
                                      </m:rPr>
                                      <a:rPr lang="es-ES" sz="2800" i="1">
                                        <a:solidFill>
                                          <a:schemeClr val="bg1"/>
                                        </a:solidFill>
                                        <a:latin typeface="Cambria Math" panose="02040503050406030204" pitchFamily="18" charset="0"/>
                                      </a:rPr>
                                      <m:t>𝑣</m:t>
                                    </m:r>
                                  </m:e>
                                  <m:sub>
                                    <m:r>
                                      <m:rPr>
                                        <m:brk m:alnAt="7"/>
                                      </m:rPr>
                                      <a:rPr lang="es-ES" sz="2800" i="1">
                                        <a:solidFill>
                                          <a:schemeClr val="bg1"/>
                                        </a:solidFill>
                                        <a:latin typeface="Cambria Math" panose="02040503050406030204" pitchFamily="18" charset="0"/>
                                      </a:rPr>
                                      <m:t>𝑦</m:t>
                                    </m:r>
                                  </m:sub>
                                </m:sSub>
                              </m:e>
                            </m:mr>
                            <m:mr>
                              <m:e/>
                            </m:mr>
                            <m:mr>
                              <m:e>
                                <m:r>
                                  <a:rPr lang="es-ES" sz="2800" i="1">
                                    <a:solidFill>
                                      <a:schemeClr val="bg1"/>
                                    </a:solidFill>
                                    <a:latin typeface="Cambria Math" panose="02040503050406030204" pitchFamily="18" charset="0"/>
                                  </a:rPr>
                                  <m:t>𝐵</m:t>
                                </m:r>
                                <m:r>
                                  <a:rPr lang="es-ES" sz="2800" i="1">
                                    <a:solidFill>
                                      <a:schemeClr val="bg1"/>
                                    </a:solidFill>
                                    <a:latin typeface="Cambria Math" panose="02040503050406030204" pitchFamily="18" charset="0"/>
                                  </a:rPr>
                                  <m:t>=−</m:t>
                                </m:r>
                                <m:sSub>
                                  <m:sSubPr>
                                    <m:ctrlPr>
                                      <a:rPr lang="es-ES" sz="2800" i="1">
                                        <a:solidFill>
                                          <a:schemeClr val="bg1"/>
                                        </a:solidFill>
                                        <a:latin typeface="Cambria Math" panose="02040503050406030204" pitchFamily="18" charset="0"/>
                                      </a:rPr>
                                    </m:ctrlPr>
                                  </m:sSubPr>
                                  <m:e>
                                    <m:r>
                                      <a:rPr lang="es-ES" sz="2800" i="1">
                                        <a:solidFill>
                                          <a:schemeClr val="bg1"/>
                                        </a:solidFill>
                                        <a:latin typeface="Cambria Math" panose="02040503050406030204" pitchFamily="18" charset="0"/>
                                      </a:rPr>
                                      <m:t>𝑣</m:t>
                                    </m:r>
                                  </m:e>
                                  <m:sub>
                                    <m:r>
                                      <a:rPr lang="es-ES" sz="2800" i="1">
                                        <a:solidFill>
                                          <a:schemeClr val="bg1"/>
                                        </a:solidFill>
                                        <a:latin typeface="Cambria Math" panose="02040503050406030204" pitchFamily="18" charset="0"/>
                                      </a:rPr>
                                      <m:t>𝑥</m:t>
                                    </m:r>
                                  </m:sub>
                                </m:sSub>
                              </m:e>
                            </m:mr>
                          </m:m>
                        </m:e>
                      </m:d>
                    </m:oMath>
                  </m:oMathPara>
                </a14:m>
                <a:endParaRPr lang="es-ES" sz="3200" dirty="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1705187"/>
              </a:xfrm>
              <a:blipFill rotWithShape="0">
                <a:blip r:embed="rId3"/>
                <a:stretch>
                  <a:fillRect l="-641" t="-428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Marcador de contenido 2"/>
              <p:cNvSpPr txBox="1">
                <a:spLocks/>
              </p:cNvSpPr>
              <p:nvPr/>
            </p:nvSpPr>
            <p:spPr>
              <a:xfrm>
                <a:off x="238294" y="3735977"/>
                <a:ext cx="8566072" cy="557349"/>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000" b="0" dirty="0" smtClean="0">
                    <a:solidFill>
                      <a:srgbClr val="0070C0"/>
                    </a:solidFill>
                    <a:latin typeface="Cambria Math" panose="02040503050406030204" pitchFamily="18" charset="0"/>
                  </a:rPr>
                  <a:t>Ejemplo: determina el vector director de la recta </a:t>
                </a:r>
                <a14:m>
                  <m:oMath xmlns:m="http://schemas.openxmlformats.org/officeDocument/2006/math">
                    <m:r>
                      <a:rPr lang="es-ES" sz="2000" b="0" i="1" smtClean="0">
                        <a:solidFill>
                          <a:srgbClr val="0070C0"/>
                        </a:solidFill>
                        <a:latin typeface="Cambria Math" panose="02040503050406030204" pitchFamily="18" charset="0"/>
                      </a:rPr>
                      <m:t>𝑟</m:t>
                    </m:r>
                    <m:r>
                      <a:rPr lang="es-ES" sz="2000" b="0" i="1" smtClean="0">
                        <a:solidFill>
                          <a:srgbClr val="0070C0"/>
                        </a:solidFill>
                        <a:latin typeface="Cambria Math" panose="02040503050406030204" pitchFamily="18" charset="0"/>
                      </a:rPr>
                      <m:t>≡3</m:t>
                    </m:r>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−2</m:t>
                    </m:r>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+165=0</m:t>
                    </m:r>
                  </m:oMath>
                </a14:m>
                <a:endParaRPr lang="es-ES" sz="2200" dirty="0" smtClean="0">
                  <a:solidFill>
                    <a:srgbClr val="0070C0"/>
                  </a:solidFill>
                </a:endParaRPr>
              </a:p>
              <a:p>
                <a:pPr marL="0" indent="0" algn="just">
                  <a:buFont typeface="Arial" panose="020B0604020202020204" pitchFamily="34" charset="0"/>
                  <a:buNone/>
                </a:pPr>
                <a:endParaRPr lang="es-ES" sz="2200" dirty="0" smtClean="0">
                  <a:solidFill>
                    <a:schemeClr val="bg1"/>
                  </a:solidFill>
                </a:endParaRP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38294" y="3735977"/>
                <a:ext cx="8566072" cy="557349"/>
              </a:xfrm>
              <a:prstGeom prst="rect">
                <a:avLst/>
              </a:prstGeom>
              <a:blipFill rotWithShape="0">
                <a:blip r:embed="rId4"/>
                <a:stretch>
                  <a:fillRect l="-712" t="-219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Marcador de contenido 2"/>
              <p:cNvSpPr txBox="1">
                <a:spLocks/>
              </p:cNvSpPr>
              <p:nvPr/>
            </p:nvSpPr>
            <p:spPr>
              <a:xfrm>
                <a:off x="238294" y="4428308"/>
                <a:ext cx="8566072" cy="557349"/>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𝑣</m:t>
                          </m:r>
                        </m:e>
                        <m:sub>
                          <m:r>
                            <a:rPr lang="es-ES" sz="2000" b="0" i="1" smtClean="0">
                              <a:solidFill>
                                <a:srgbClr val="0070C0"/>
                              </a:solidFill>
                              <a:latin typeface="Cambria Math" panose="02040503050406030204" pitchFamily="18" charset="0"/>
                            </a:rPr>
                            <m:t>𝑥</m:t>
                          </m:r>
                        </m:sub>
                      </m:sSub>
                      <m:r>
                        <a:rPr lang="es-ES" sz="2000" b="0" i="1" smtClean="0">
                          <a:solidFill>
                            <a:srgbClr val="0070C0"/>
                          </a:solidFill>
                          <a:latin typeface="Cambria Math" panose="02040503050406030204" pitchFamily="18" charset="0"/>
                        </a:rPr>
                        <m:t>=2;</m:t>
                      </m:r>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𝑣</m:t>
                          </m:r>
                        </m:e>
                        <m:sub>
                          <m:r>
                            <a:rPr lang="es-ES" sz="2000" b="0" i="1" smtClean="0">
                              <a:solidFill>
                                <a:srgbClr val="0070C0"/>
                              </a:solidFill>
                              <a:latin typeface="Cambria Math" panose="02040503050406030204" pitchFamily="18" charset="0"/>
                            </a:rPr>
                            <m:t>𝑦</m:t>
                          </m:r>
                        </m:sub>
                      </m:sSub>
                      <m:r>
                        <a:rPr lang="es-ES" sz="2000" b="0" i="1" smtClean="0">
                          <a:solidFill>
                            <a:srgbClr val="0070C0"/>
                          </a:solidFill>
                          <a:latin typeface="Cambria Math" panose="02040503050406030204" pitchFamily="18" charset="0"/>
                        </a:rPr>
                        <m:t>=3⇒</m:t>
                      </m:r>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𝑣</m:t>
                          </m:r>
                        </m:e>
                      </m:acc>
                      <m:d>
                        <m:dPr>
                          <m:ctrlPr>
                            <a:rPr lang="es-ES" sz="2000" b="0" i="1" smtClean="0">
                              <a:solidFill>
                                <a:srgbClr val="0070C0"/>
                              </a:solidFill>
                              <a:latin typeface="Cambria Math" panose="02040503050406030204" pitchFamily="18" charset="0"/>
                            </a:rPr>
                          </m:ctrlPr>
                        </m:dPr>
                        <m:e>
                          <m:r>
                            <a:rPr lang="es-ES" sz="2000" b="0" i="1" smtClean="0">
                              <a:solidFill>
                                <a:srgbClr val="0070C0"/>
                              </a:solidFill>
                              <a:latin typeface="Cambria Math" panose="02040503050406030204" pitchFamily="18" charset="0"/>
                            </a:rPr>
                            <m:t>2,3</m:t>
                          </m:r>
                        </m:e>
                      </m:d>
                    </m:oMath>
                  </m:oMathPara>
                </a14:m>
                <a:endParaRPr lang="es-ES" sz="2200" dirty="0" smtClean="0">
                  <a:solidFill>
                    <a:srgbClr val="0070C0"/>
                  </a:solidFill>
                </a:endParaRPr>
              </a:p>
            </p:txBody>
          </p:sp>
        </mc:Choice>
        <mc:Fallback xmlns="">
          <p:sp>
            <p:nvSpPr>
              <p:cNvPr id="9" name="Marcador de contenido 2"/>
              <p:cNvSpPr txBox="1">
                <a:spLocks noRot="1" noChangeAspect="1" noMove="1" noResize="1" noEditPoints="1" noAdjustHandles="1" noChangeArrowheads="1" noChangeShapeType="1" noTextEdit="1"/>
              </p:cNvSpPr>
              <p:nvPr/>
            </p:nvSpPr>
            <p:spPr>
              <a:xfrm>
                <a:off x="238294" y="4428308"/>
                <a:ext cx="8566072" cy="557349"/>
              </a:xfrm>
              <a:prstGeom prst="rect">
                <a:avLst/>
              </a:prstGeom>
              <a:blipFill rotWithShape="0">
                <a:blip r:embed="rId5"/>
                <a:stretch>
                  <a:fillRect/>
                </a:stretch>
              </a:blipFill>
            </p:spPr>
            <p:txBody>
              <a:bodyPr/>
              <a:lstStyle/>
              <a:p>
                <a:r>
                  <a:rPr lang="es-ES">
                    <a:noFill/>
                  </a:rPr>
                  <a:t> </a:t>
                </a:r>
              </a:p>
            </p:txBody>
          </p:sp>
        </mc:Fallback>
      </mc:AlternateContent>
      <p:sp>
        <p:nvSpPr>
          <p:cNvPr id="6" name="Flecha abajo 5"/>
          <p:cNvSpPr/>
          <p:nvPr/>
        </p:nvSpPr>
        <p:spPr>
          <a:xfrm>
            <a:off x="115330" y="0"/>
            <a:ext cx="576648" cy="72493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4</a:t>
            </a:r>
            <a:endParaRPr lang="es-ES" dirty="0">
              <a:solidFill>
                <a:srgbClr val="0070C0"/>
              </a:solidFill>
            </a:endParaRPr>
          </a:p>
        </p:txBody>
      </p:sp>
      <p:pic>
        <p:nvPicPr>
          <p:cNvPr id="7" name="Picture 4" descr="Resultado de imagen de nex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5876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1. Vector. definición</a:t>
            </a:r>
          </a:p>
        </p:txBody>
      </p:sp>
      <p:sp>
        <p:nvSpPr>
          <p:cNvPr id="3" name="Marcador de contenido 2"/>
          <p:cNvSpPr>
            <a:spLocks noGrp="1"/>
          </p:cNvSpPr>
          <p:nvPr>
            <p:ph idx="1"/>
          </p:nvPr>
        </p:nvSpPr>
        <p:spPr>
          <a:xfrm>
            <a:off x="444137" y="1483132"/>
            <a:ext cx="8447314" cy="4785753"/>
          </a:xfrm>
          <a:solidFill>
            <a:schemeClr val="tx1">
              <a:lumMod val="85000"/>
            </a:schemeClr>
          </a:solidFill>
        </p:spPr>
        <p:txBody>
          <a:bodyPr>
            <a:normAutofit/>
          </a:bodyPr>
          <a:lstStyle/>
          <a:p>
            <a:r>
              <a:rPr lang="es-ES" sz="2600" u="sng" dirty="0" smtClean="0">
                <a:solidFill>
                  <a:schemeClr val="bg1"/>
                </a:solidFill>
              </a:rPr>
              <a:t>Vectores. Definición. Geometría plana</a:t>
            </a:r>
          </a:p>
          <a:p>
            <a:pPr lvl="1"/>
            <a:r>
              <a:rPr lang="es-ES" sz="2600" dirty="0" smtClean="0">
                <a:solidFill>
                  <a:schemeClr val="bg1"/>
                </a:solidFill>
              </a:rPr>
              <a:t>Geometría bidimensional. Vector en el espacio</a:t>
            </a:r>
            <a:endParaRPr lang="es-ES" sz="2400" dirty="0" smtClean="0">
              <a:solidFill>
                <a:schemeClr val="bg1"/>
              </a:solidFill>
            </a:endParaRPr>
          </a:p>
        </p:txBody>
      </p:sp>
      <p:pic>
        <p:nvPicPr>
          <p:cNvPr id="10" name="Imagen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9472" y="2789558"/>
            <a:ext cx="4885863" cy="3479327"/>
          </a:xfrm>
          <a:prstGeom prst="rect">
            <a:avLst/>
          </a:prstGeom>
        </p:spPr>
      </p:pic>
      <p:cxnSp>
        <p:nvCxnSpPr>
          <p:cNvPr id="9" name="Conector recto de flecha 8"/>
          <p:cNvCxnSpPr/>
          <p:nvPr/>
        </p:nvCxnSpPr>
        <p:spPr>
          <a:xfrm flipV="1">
            <a:off x="2268830" y="3607245"/>
            <a:ext cx="1972244" cy="4891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CuadroTexto 11"/>
              <p:cNvSpPr txBox="1"/>
              <p:nvPr/>
            </p:nvSpPr>
            <p:spPr>
              <a:xfrm>
                <a:off x="5730240" y="2789558"/>
                <a:ext cx="3052374" cy="411010"/>
              </a:xfrm>
              <a:prstGeom prst="rect">
                <a:avLst/>
              </a:prstGeom>
              <a:solidFill>
                <a:schemeClr val="tx1">
                  <a:lumMod val="95000"/>
                </a:schemeClr>
              </a:solidFill>
            </p:spPr>
            <p:txBody>
              <a:bodyPr wrap="none" rtlCol="0">
                <a:spAutoFit/>
              </a:bodyPr>
              <a:lstStyle/>
              <a:p>
                <a:r>
                  <a:rPr lang="es-ES" dirty="0" smtClean="0">
                    <a:solidFill>
                      <a:schemeClr val="bg1"/>
                    </a:solidFill>
                  </a:rPr>
                  <a:t>Dos componentes: </a:t>
                </a:r>
                <a14:m>
                  <m:oMath xmlns:m="http://schemas.openxmlformats.org/officeDocument/2006/math">
                    <m:acc>
                      <m:accPr>
                        <m:chr m:val="⃗"/>
                        <m:ctrlPr>
                          <a:rPr lang="es-ES" b="0" i="1" smtClean="0">
                            <a:solidFill>
                              <a:schemeClr val="bg1"/>
                            </a:solidFill>
                            <a:latin typeface="Cambria Math" panose="02040503050406030204" pitchFamily="18" charset="0"/>
                          </a:rPr>
                        </m:ctrlPr>
                      </m:accPr>
                      <m:e>
                        <m:r>
                          <a:rPr lang="es-ES" b="0" i="1" smtClean="0">
                            <a:solidFill>
                              <a:schemeClr val="bg1"/>
                            </a:solidFill>
                            <a:latin typeface="Cambria Math" panose="02040503050406030204" pitchFamily="18" charset="0"/>
                          </a:rPr>
                          <m:t>𝑣</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sSub>
                          <m:sSubPr>
                            <m:ctrlPr>
                              <a:rPr lang="es-ES" b="0" i="1" smtClean="0">
                                <a:solidFill>
                                  <a:schemeClr val="bg1"/>
                                </a:solidFill>
                                <a:latin typeface="Cambria Math" panose="02040503050406030204" pitchFamily="18" charset="0"/>
                              </a:rPr>
                            </m:ctrlPr>
                          </m:sSubPr>
                          <m:e>
                            <m:r>
                              <a:rPr lang="es-ES" b="0" i="1" smtClean="0">
                                <a:solidFill>
                                  <a:schemeClr val="bg1"/>
                                </a:solidFill>
                                <a:latin typeface="Cambria Math" panose="02040503050406030204" pitchFamily="18" charset="0"/>
                              </a:rPr>
                              <m:t>𝑣</m:t>
                            </m:r>
                          </m:e>
                          <m:sub>
                            <m:r>
                              <a:rPr lang="es-ES" b="0" i="1" smtClean="0">
                                <a:solidFill>
                                  <a:schemeClr val="bg1"/>
                                </a:solidFill>
                                <a:latin typeface="Cambria Math" panose="02040503050406030204" pitchFamily="18" charset="0"/>
                              </a:rPr>
                              <m:t>𝑥</m:t>
                            </m:r>
                          </m:sub>
                        </m:sSub>
                        <m:r>
                          <a:rPr lang="es-ES" b="0" i="1" smtClean="0">
                            <a:solidFill>
                              <a:schemeClr val="bg1"/>
                            </a:solidFill>
                            <a:latin typeface="Cambria Math" panose="02040503050406030204" pitchFamily="18" charset="0"/>
                          </a:rPr>
                          <m:t>,</m:t>
                        </m:r>
                        <m:sSub>
                          <m:sSubPr>
                            <m:ctrlPr>
                              <a:rPr lang="es-ES" b="0" i="1" smtClean="0">
                                <a:solidFill>
                                  <a:schemeClr val="bg1"/>
                                </a:solidFill>
                                <a:latin typeface="Cambria Math" panose="02040503050406030204" pitchFamily="18" charset="0"/>
                              </a:rPr>
                            </m:ctrlPr>
                          </m:sSubPr>
                          <m:e>
                            <m:r>
                              <a:rPr lang="es-ES" b="0" i="1" smtClean="0">
                                <a:solidFill>
                                  <a:schemeClr val="bg1"/>
                                </a:solidFill>
                                <a:latin typeface="Cambria Math" panose="02040503050406030204" pitchFamily="18" charset="0"/>
                              </a:rPr>
                              <m:t>𝑣</m:t>
                            </m:r>
                          </m:e>
                          <m:sub>
                            <m:r>
                              <a:rPr lang="es-ES" b="0" i="1" smtClean="0">
                                <a:solidFill>
                                  <a:schemeClr val="bg1"/>
                                </a:solidFill>
                                <a:latin typeface="Cambria Math" panose="02040503050406030204" pitchFamily="18" charset="0"/>
                              </a:rPr>
                              <m:t>𝑦</m:t>
                            </m:r>
                          </m:sub>
                        </m:sSub>
                      </m:e>
                    </m:d>
                  </m:oMath>
                </a14:m>
                <a:endParaRPr lang="es-ES" dirty="0">
                  <a:solidFill>
                    <a:schemeClr val="bg1"/>
                  </a:solidFill>
                </a:endParaRPr>
              </a:p>
            </p:txBody>
          </p:sp>
        </mc:Choice>
        <mc:Fallback xmlns="">
          <p:sp>
            <p:nvSpPr>
              <p:cNvPr id="12" name="CuadroTexto 11"/>
              <p:cNvSpPr txBox="1">
                <a:spLocks noRot="1" noChangeAspect="1" noMove="1" noResize="1" noEditPoints="1" noAdjustHandles="1" noChangeArrowheads="1" noChangeShapeType="1" noTextEdit="1"/>
              </p:cNvSpPr>
              <p:nvPr/>
            </p:nvSpPr>
            <p:spPr>
              <a:xfrm>
                <a:off x="5730240" y="2789558"/>
                <a:ext cx="3052374" cy="411010"/>
              </a:xfrm>
              <a:prstGeom prst="rect">
                <a:avLst/>
              </a:prstGeom>
              <a:blipFill rotWithShape="0">
                <a:blip r:embed="rId4"/>
                <a:stretch>
                  <a:fillRect l="-1597" t="-14925" b="-1940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CuadroTexto 20"/>
              <p:cNvSpPr txBox="1"/>
              <p:nvPr/>
            </p:nvSpPr>
            <p:spPr>
              <a:xfrm>
                <a:off x="5730240" y="3244300"/>
                <a:ext cx="2458494" cy="668260"/>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solidFill>
                                <a:schemeClr val="bg1"/>
                              </a:solidFill>
                              <a:latin typeface="Cambria Math" panose="02040503050406030204" pitchFamily="18" charset="0"/>
                            </a:rPr>
                          </m:ctrlPr>
                        </m:sSubPr>
                        <m:e>
                          <m:r>
                            <a:rPr lang="es-ES" b="0" i="1" dirty="0" smtClean="0">
                              <a:solidFill>
                                <a:schemeClr val="bg1"/>
                              </a:solidFill>
                              <a:latin typeface="Cambria Math" panose="02040503050406030204" pitchFamily="18" charset="0"/>
                            </a:rPr>
                            <m:t>𝑣</m:t>
                          </m:r>
                        </m:e>
                        <m:sub>
                          <m:r>
                            <a:rPr lang="es-ES" b="0" i="1" dirty="0" smtClean="0">
                              <a:solidFill>
                                <a:schemeClr val="bg1"/>
                              </a:solidFill>
                              <a:latin typeface="Cambria Math" panose="02040503050406030204" pitchFamily="18" charset="0"/>
                            </a:rPr>
                            <m:t>𝑥</m:t>
                          </m:r>
                        </m:sub>
                      </m:sSub>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𝑐𝑢</m:t>
                      </m:r>
                      <m:r>
                        <a:rPr lang="es-ES" b="0" i="1" dirty="0" smtClean="0">
                          <a:solidFill>
                            <a:schemeClr val="bg1"/>
                          </a:solidFill>
                          <a:latin typeface="Cambria Math" panose="02040503050406030204" pitchFamily="18" charset="0"/>
                        </a:rPr>
                        <m:t>á</m:t>
                      </m:r>
                      <m:r>
                        <a:rPr lang="es-ES" b="0" i="1" dirty="0" smtClean="0">
                          <a:solidFill>
                            <a:schemeClr val="bg1"/>
                          </a:solidFill>
                          <a:latin typeface="Cambria Math" panose="02040503050406030204" pitchFamily="18" charset="0"/>
                        </a:rPr>
                        <m:t>𝑛𝑡𝑜</m:t>
                      </m:r>
                      <m:r>
                        <a:rPr lang="es-ES" b="0" i="1" dirty="0" smtClean="0">
                          <a:solidFill>
                            <a:schemeClr val="bg1"/>
                          </a:solidFill>
                          <a:latin typeface="Cambria Math" panose="02040503050406030204" pitchFamily="18" charset="0"/>
                        </a:rPr>
                        <m:t> </m:t>
                      </m:r>
                      <m:r>
                        <a:rPr lang="es-ES" b="0" i="1" dirty="0" smtClean="0">
                          <a:solidFill>
                            <a:schemeClr val="bg1"/>
                          </a:solidFill>
                          <a:latin typeface="Cambria Math" panose="02040503050406030204" pitchFamily="18" charset="0"/>
                        </a:rPr>
                        <m:t>𝑎𝑣𝑎𝑛𝑧𝑜</m:t>
                      </m:r>
                      <m:r>
                        <a:rPr lang="es-ES" b="0" i="1" dirty="0" smtClean="0">
                          <a:solidFill>
                            <a:schemeClr val="bg1"/>
                          </a:solidFill>
                          <a:latin typeface="Cambria Math" panose="02040503050406030204" pitchFamily="18" charset="0"/>
                        </a:rPr>
                        <m:t>“</m:t>
                      </m:r>
                    </m:oMath>
                  </m:oMathPara>
                </a14:m>
                <a:endParaRPr lang="es-ES" dirty="0" smtClean="0">
                  <a:solidFill>
                    <a:schemeClr val="bg1"/>
                  </a:solidFill>
                </a:endParaRPr>
              </a:p>
              <a:p>
                <a:pPr/>
                <a14:m>
                  <m:oMathPara xmlns:m="http://schemas.openxmlformats.org/officeDocument/2006/math">
                    <m:oMathParaPr>
                      <m:jc m:val="centerGroup"/>
                    </m:oMathParaPr>
                    <m:oMath xmlns:m="http://schemas.openxmlformats.org/officeDocument/2006/math">
                      <m:sSub>
                        <m:sSubPr>
                          <m:ctrlPr>
                            <a:rPr lang="es-ES" b="0" i="1" dirty="0" smtClean="0">
                              <a:solidFill>
                                <a:schemeClr val="bg1"/>
                              </a:solidFill>
                              <a:latin typeface="Cambria Math" panose="02040503050406030204" pitchFamily="18" charset="0"/>
                            </a:rPr>
                          </m:ctrlPr>
                        </m:sSubPr>
                        <m:e>
                          <m:r>
                            <a:rPr lang="es-ES" b="0" i="1" dirty="0" smtClean="0">
                              <a:solidFill>
                                <a:schemeClr val="bg1"/>
                              </a:solidFill>
                              <a:latin typeface="Cambria Math" panose="02040503050406030204" pitchFamily="18" charset="0"/>
                            </a:rPr>
                            <m:t>𝑣</m:t>
                          </m:r>
                        </m:e>
                        <m:sub>
                          <m:r>
                            <a:rPr lang="es-ES" b="0" i="1" dirty="0" smtClean="0">
                              <a:solidFill>
                                <a:schemeClr val="bg1"/>
                              </a:solidFill>
                              <a:latin typeface="Cambria Math" panose="02040503050406030204" pitchFamily="18" charset="0"/>
                            </a:rPr>
                            <m:t>𝑦</m:t>
                          </m:r>
                        </m:sub>
                      </m:sSub>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𝑐𝑢</m:t>
                      </m:r>
                      <m:r>
                        <a:rPr lang="es-ES" b="0" i="1" dirty="0" smtClean="0">
                          <a:solidFill>
                            <a:schemeClr val="bg1"/>
                          </a:solidFill>
                          <a:latin typeface="Cambria Math" panose="02040503050406030204" pitchFamily="18" charset="0"/>
                        </a:rPr>
                        <m:t>á</m:t>
                      </m:r>
                      <m:r>
                        <a:rPr lang="es-ES" b="0" i="1" dirty="0" smtClean="0">
                          <a:solidFill>
                            <a:schemeClr val="bg1"/>
                          </a:solidFill>
                          <a:latin typeface="Cambria Math" panose="02040503050406030204" pitchFamily="18" charset="0"/>
                        </a:rPr>
                        <m:t>𝑛𝑡𝑜</m:t>
                      </m:r>
                      <m:r>
                        <a:rPr lang="es-ES" b="0" i="1" dirty="0" smtClean="0">
                          <a:solidFill>
                            <a:schemeClr val="bg1"/>
                          </a:solidFill>
                          <a:latin typeface="Cambria Math" panose="02040503050406030204" pitchFamily="18" charset="0"/>
                        </a:rPr>
                        <m:t> </m:t>
                      </m:r>
                      <m:r>
                        <a:rPr lang="es-ES" b="0" i="1" dirty="0" smtClean="0">
                          <a:solidFill>
                            <a:schemeClr val="bg1"/>
                          </a:solidFill>
                          <a:latin typeface="Cambria Math" panose="02040503050406030204" pitchFamily="18" charset="0"/>
                        </a:rPr>
                        <m:t>𝑠𝑢𝑏𝑜</m:t>
                      </m:r>
                      <m:r>
                        <a:rPr lang="es-ES" b="0" i="1" dirty="0" smtClean="0">
                          <a:solidFill>
                            <a:schemeClr val="bg1"/>
                          </a:solidFill>
                          <a:latin typeface="Cambria Math" panose="02040503050406030204" pitchFamily="18" charset="0"/>
                        </a:rPr>
                        <m:t>"</m:t>
                      </m:r>
                    </m:oMath>
                  </m:oMathPara>
                </a14:m>
                <a:endParaRPr lang="es-ES" dirty="0">
                  <a:solidFill>
                    <a:schemeClr val="bg1"/>
                  </a:solidFill>
                </a:endParaRPr>
              </a:p>
            </p:txBody>
          </p:sp>
        </mc:Choice>
        <mc:Fallback xmlns="">
          <p:sp>
            <p:nvSpPr>
              <p:cNvPr id="21" name="CuadroTexto 20"/>
              <p:cNvSpPr txBox="1">
                <a:spLocks noRot="1" noChangeAspect="1" noMove="1" noResize="1" noEditPoints="1" noAdjustHandles="1" noChangeArrowheads="1" noChangeShapeType="1" noTextEdit="1"/>
              </p:cNvSpPr>
              <p:nvPr/>
            </p:nvSpPr>
            <p:spPr>
              <a:xfrm>
                <a:off x="5730240" y="3244300"/>
                <a:ext cx="2458494" cy="668260"/>
              </a:xfrm>
              <a:prstGeom prst="rect">
                <a:avLst/>
              </a:prstGeom>
              <a:blipFill rotWithShape="0">
                <a:blip r:embed="rId5"/>
                <a:stretch>
                  <a:fillRect b="-1818"/>
                </a:stretch>
              </a:blipFill>
            </p:spPr>
            <p:txBody>
              <a:bodyPr/>
              <a:lstStyle/>
              <a:p>
                <a:r>
                  <a:rPr lang="es-ES">
                    <a:noFill/>
                  </a:rPr>
                  <a:t> </a:t>
                </a:r>
              </a:p>
            </p:txBody>
          </p:sp>
        </mc:Fallback>
      </mc:AlternateContent>
      <p:cxnSp>
        <p:nvCxnSpPr>
          <p:cNvPr id="24" name="Conector recto de flecha 23"/>
          <p:cNvCxnSpPr/>
          <p:nvPr/>
        </p:nvCxnSpPr>
        <p:spPr>
          <a:xfrm flipV="1">
            <a:off x="2778282" y="3065417"/>
            <a:ext cx="476670" cy="152020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H="1">
            <a:off x="2778283" y="5013582"/>
            <a:ext cx="1976597" cy="4193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flipH="1">
            <a:off x="4778104" y="3065417"/>
            <a:ext cx="473166" cy="146380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p:nvPr/>
        </p:nvCxnSpPr>
        <p:spPr>
          <a:xfrm flipH="1">
            <a:off x="1255131" y="4096433"/>
            <a:ext cx="473166" cy="146380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CuadroTexto 31"/>
              <p:cNvSpPr txBox="1"/>
              <p:nvPr/>
            </p:nvSpPr>
            <p:spPr>
              <a:xfrm>
                <a:off x="5728703" y="4251491"/>
                <a:ext cx="3053911" cy="1511119"/>
              </a:xfrm>
              <a:prstGeom prst="rect">
                <a:avLst/>
              </a:prstGeom>
              <a:solidFill>
                <a:schemeClr val="tx1">
                  <a:lumMod val="95000"/>
                </a:schemeClr>
              </a:solidFill>
            </p:spPr>
            <p:txBody>
              <a:bodyPr wrap="square" rtlCol="0">
                <a:spAutoFit/>
              </a:bodyPr>
              <a:lstStyle/>
              <a:p>
                <a14:m>
                  <m:oMath xmlns:m="http://schemas.openxmlformats.org/officeDocument/2006/math">
                    <m:acc>
                      <m:accPr>
                        <m:chr m:val="⃗"/>
                        <m:ctrlPr>
                          <a:rPr lang="es-ES" b="0" i="1" dirty="0" smtClean="0">
                            <a:solidFill>
                              <a:srgbClr val="FF0000"/>
                            </a:solidFill>
                            <a:latin typeface="Cambria Math" panose="02040503050406030204" pitchFamily="18" charset="0"/>
                          </a:rPr>
                        </m:ctrlPr>
                      </m:accPr>
                      <m:e>
                        <m:r>
                          <a:rPr lang="es-ES" b="0" i="1" dirty="0" smtClean="0">
                            <a:solidFill>
                              <a:srgbClr val="FF0000"/>
                            </a:solidFill>
                            <a:latin typeface="Cambria Math" panose="02040503050406030204" pitchFamily="18" charset="0"/>
                          </a:rPr>
                          <m:t>𝑣</m:t>
                        </m:r>
                      </m:e>
                    </m:acc>
                    <m:r>
                      <a:rPr lang="es-ES" b="0" i="1" dirty="0" smtClean="0">
                        <a:solidFill>
                          <a:schemeClr val="bg1"/>
                        </a:solidFill>
                        <a:latin typeface="Cambria Math" panose="02040503050406030204" pitchFamily="18" charset="0"/>
                      </a:rPr>
                      <m:t>=</m:t>
                    </m:r>
                  </m:oMath>
                </a14:m>
                <a:r>
                  <a:rPr lang="es-ES" b="0" dirty="0" smtClean="0">
                    <a:solidFill>
                      <a:schemeClr val="bg1"/>
                    </a:solidFill>
                  </a:rPr>
                  <a:t> </a:t>
                </a:r>
              </a:p>
              <a:p>
                <a14:m>
                  <m:oMath xmlns:m="http://schemas.openxmlformats.org/officeDocument/2006/math">
                    <m:acc>
                      <m:accPr>
                        <m:chr m:val="⃗"/>
                        <m:ctrlPr>
                          <a:rPr lang="es-ES" b="0" i="1" dirty="0" smtClean="0">
                            <a:solidFill>
                              <a:srgbClr val="FFC000"/>
                            </a:solidFill>
                            <a:latin typeface="Cambria Math" panose="02040503050406030204" pitchFamily="18" charset="0"/>
                          </a:rPr>
                        </m:ctrlPr>
                      </m:accPr>
                      <m:e>
                        <m:r>
                          <a:rPr lang="es-ES" b="0" i="1" dirty="0" smtClean="0">
                            <a:solidFill>
                              <a:srgbClr val="FFC000"/>
                            </a:solidFill>
                            <a:latin typeface="Cambria Math" panose="02040503050406030204" pitchFamily="18" charset="0"/>
                          </a:rPr>
                          <m:t>𝑤</m:t>
                        </m:r>
                      </m:e>
                    </m:acc>
                    <m:r>
                      <a:rPr lang="es-ES" b="0" i="1" dirty="0" smtClean="0">
                        <a:solidFill>
                          <a:schemeClr val="bg1"/>
                        </a:solidFill>
                        <a:latin typeface="Cambria Math" panose="02040503050406030204" pitchFamily="18" charset="0"/>
                      </a:rPr>
                      <m:t>=</m:t>
                    </m:r>
                  </m:oMath>
                </a14:m>
                <a:r>
                  <a:rPr lang="es-ES" b="0" dirty="0" smtClean="0">
                    <a:solidFill>
                      <a:schemeClr val="bg1"/>
                    </a:solidFill>
                  </a:rPr>
                  <a:t> </a:t>
                </a:r>
              </a:p>
              <a:p>
                <a14:m>
                  <m:oMath xmlns:m="http://schemas.openxmlformats.org/officeDocument/2006/math">
                    <m:acc>
                      <m:accPr>
                        <m:chr m:val="⃗"/>
                        <m:ctrlPr>
                          <a:rPr lang="es-ES" b="0" i="1" dirty="0" smtClean="0">
                            <a:solidFill>
                              <a:srgbClr val="00B0F0"/>
                            </a:solidFill>
                            <a:latin typeface="Cambria Math" panose="02040503050406030204" pitchFamily="18" charset="0"/>
                          </a:rPr>
                        </m:ctrlPr>
                      </m:accPr>
                      <m:e>
                        <m:r>
                          <a:rPr lang="es-ES" b="0" i="1" dirty="0" smtClean="0">
                            <a:solidFill>
                              <a:srgbClr val="00B0F0"/>
                            </a:solidFill>
                            <a:latin typeface="Cambria Math" panose="02040503050406030204" pitchFamily="18" charset="0"/>
                          </a:rPr>
                          <m:t>𝑝</m:t>
                        </m:r>
                      </m:e>
                    </m:acc>
                    <m:r>
                      <a:rPr lang="es-ES" b="0" i="1" dirty="0" smtClean="0">
                        <a:solidFill>
                          <a:schemeClr val="bg1"/>
                        </a:solidFill>
                        <a:latin typeface="Cambria Math" panose="02040503050406030204" pitchFamily="18" charset="0"/>
                      </a:rPr>
                      <m:t>=</m:t>
                    </m:r>
                  </m:oMath>
                </a14:m>
                <a:r>
                  <a:rPr lang="es-ES" b="0" dirty="0" smtClean="0">
                    <a:solidFill>
                      <a:schemeClr val="bg1"/>
                    </a:solidFill>
                  </a:rPr>
                  <a:t> </a:t>
                </a:r>
              </a:p>
              <a:p>
                <a14:m>
                  <m:oMath xmlns:m="http://schemas.openxmlformats.org/officeDocument/2006/math">
                    <m:acc>
                      <m:accPr>
                        <m:chr m:val="⃗"/>
                        <m:ctrlPr>
                          <a:rPr lang="es-ES" b="0" i="1" dirty="0" smtClean="0">
                            <a:solidFill>
                              <a:srgbClr val="00B050"/>
                            </a:solidFill>
                            <a:latin typeface="Cambria Math" panose="02040503050406030204" pitchFamily="18" charset="0"/>
                          </a:rPr>
                        </m:ctrlPr>
                      </m:accPr>
                      <m:e>
                        <m:r>
                          <a:rPr lang="es-ES" b="0" i="1" dirty="0" smtClean="0">
                            <a:solidFill>
                              <a:srgbClr val="00B050"/>
                            </a:solidFill>
                            <a:latin typeface="Cambria Math" panose="02040503050406030204" pitchFamily="18" charset="0"/>
                          </a:rPr>
                          <m:t>𝑞</m:t>
                        </m:r>
                      </m:e>
                    </m:acc>
                    <m:r>
                      <a:rPr lang="es-ES" b="0" i="1" dirty="0" smtClean="0">
                        <a:solidFill>
                          <a:schemeClr val="bg1"/>
                        </a:solidFill>
                        <a:latin typeface="Cambria Math" panose="02040503050406030204" pitchFamily="18" charset="0"/>
                      </a:rPr>
                      <m:t>=</m:t>
                    </m:r>
                  </m:oMath>
                </a14:m>
                <a:r>
                  <a:rPr lang="es-ES" b="0" dirty="0" smtClean="0">
                    <a:solidFill>
                      <a:schemeClr val="bg1"/>
                    </a:solidFill>
                  </a:rPr>
                  <a:t> </a:t>
                </a:r>
              </a:p>
              <a:p>
                <a14:m>
                  <m:oMath xmlns:m="http://schemas.openxmlformats.org/officeDocument/2006/math">
                    <m:acc>
                      <m:accPr>
                        <m:chr m:val="⃗"/>
                        <m:ctrlPr>
                          <a:rPr lang="es-ES" b="0" i="1" dirty="0" smtClean="0">
                            <a:solidFill>
                              <a:srgbClr val="00B050"/>
                            </a:solidFill>
                            <a:latin typeface="Cambria Math" panose="02040503050406030204" pitchFamily="18" charset="0"/>
                          </a:rPr>
                        </m:ctrlPr>
                      </m:accPr>
                      <m:e>
                        <m:r>
                          <a:rPr lang="es-ES" b="0" i="1" dirty="0" smtClean="0">
                            <a:solidFill>
                              <a:srgbClr val="00B050"/>
                            </a:solidFill>
                            <a:latin typeface="Cambria Math" panose="02040503050406030204" pitchFamily="18" charset="0"/>
                          </a:rPr>
                          <m:t>𝑡</m:t>
                        </m:r>
                      </m:e>
                    </m:acc>
                    <m:r>
                      <a:rPr lang="es-ES" b="0" i="1" dirty="0" smtClean="0">
                        <a:solidFill>
                          <a:schemeClr val="bg1"/>
                        </a:solidFill>
                        <a:latin typeface="Cambria Math" panose="02040503050406030204" pitchFamily="18" charset="0"/>
                      </a:rPr>
                      <m:t>=</m:t>
                    </m:r>
                  </m:oMath>
                </a14:m>
                <a:r>
                  <a:rPr lang="es-ES" b="0" dirty="0" smtClean="0">
                    <a:solidFill>
                      <a:schemeClr val="bg1"/>
                    </a:solidFill>
                  </a:rPr>
                  <a:t> </a:t>
                </a:r>
              </a:p>
            </p:txBody>
          </p:sp>
        </mc:Choice>
        <mc:Fallback xmlns="">
          <p:sp>
            <p:nvSpPr>
              <p:cNvPr id="32" name="CuadroTexto 31"/>
              <p:cNvSpPr txBox="1">
                <a:spLocks noRot="1" noChangeAspect="1" noMove="1" noResize="1" noEditPoints="1" noAdjustHandles="1" noChangeArrowheads="1" noChangeShapeType="1" noTextEdit="1"/>
              </p:cNvSpPr>
              <p:nvPr/>
            </p:nvSpPr>
            <p:spPr>
              <a:xfrm>
                <a:off x="5728703" y="4251491"/>
                <a:ext cx="3053911" cy="1511119"/>
              </a:xfrm>
              <a:prstGeom prst="rect">
                <a:avLst/>
              </a:prstGeom>
              <a:blipFill rotWithShape="0">
                <a:blip r:embed="rId6"/>
                <a:stretch>
                  <a:fillRect l="-599" t="-564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3" name="CuadroTexto 32"/>
              <p:cNvSpPr txBox="1"/>
              <p:nvPr/>
            </p:nvSpPr>
            <p:spPr>
              <a:xfrm>
                <a:off x="3635976" y="3244440"/>
                <a:ext cx="3805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rgbClr val="FF0000"/>
                              </a:solidFill>
                              <a:latin typeface="Cambria Math" panose="02040503050406030204" pitchFamily="18" charset="0"/>
                            </a:rPr>
                          </m:ctrlPr>
                        </m:accPr>
                        <m:e>
                          <m:r>
                            <a:rPr lang="es-ES" b="0" i="1" dirty="0" smtClean="0">
                              <a:solidFill>
                                <a:srgbClr val="FF0000"/>
                              </a:solidFill>
                              <a:latin typeface="Cambria Math" panose="02040503050406030204" pitchFamily="18" charset="0"/>
                            </a:rPr>
                            <m:t>𝑣</m:t>
                          </m:r>
                        </m:e>
                      </m:acc>
                    </m:oMath>
                  </m:oMathPara>
                </a14:m>
                <a:endParaRPr lang="es-ES" dirty="0" smtClean="0">
                  <a:solidFill>
                    <a:srgbClr val="FF0000"/>
                  </a:solidFill>
                </a:endParaRPr>
              </a:p>
            </p:txBody>
          </p:sp>
        </mc:Choice>
        <mc:Fallback xmlns="">
          <p:sp>
            <p:nvSpPr>
              <p:cNvPr id="33" name="CuadroTexto 32"/>
              <p:cNvSpPr txBox="1">
                <a:spLocks noRot="1" noChangeAspect="1" noMove="1" noResize="1" noEditPoints="1" noAdjustHandles="1" noChangeArrowheads="1" noChangeShapeType="1" noTextEdit="1"/>
              </p:cNvSpPr>
              <p:nvPr/>
            </p:nvSpPr>
            <p:spPr>
              <a:xfrm>
                <a:off x="3635976" y="3244440"/>
                <a:ext cx="380552" cy="369332"/>
              </a:xfrm>
              <a:prstGeom prst="rect">
                <a:avLst/>
              </a:prstGeom>
              <a:blipFill rotWithShape="0">
                <a:blip r:embed="rId7"/>
                <a:stretch>
                  <a:fillRect t="-22951" r="-2698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4" name="CuadroTexto 33"/>
              <p:cNvSpPr txBox="1"/>
              <p:nvPr/>
            </p:nvSpPr>
            <p:spPr>
              <a:xfrm>
                <a:off x="2581387" y="3284650"/>
                <a:ext cx="4254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rgbClr val="FFC000"/>
                              </a:solidFill>
                              <a:latin typeface="Cambria Math" panose="02040503050406030204" pitchFamily="18" charset="0"/>
                            </a:rPr>
                          </m:ctrlPr>
                        </m:accPr>
                        <m:e>
                          <m:r>
                            <a:rPr lang="es-ES" b="0" i="1" dirty="0" smtClean="0">
                              <a:solidFill>
                                <a:srgbClr val="FFC000"/>
                              </a:solidFill>
                              <a:latin typeface="Cambria Math" panose="02040503050406030204" pitchFamily="18" charset="0"/>
                            </a:rPr>
                            <m:t>𝑤</m:t>
                          </m:r>
                        </m:e>
                      </m:acc>
                    </m:oMath>
                  </m:oMathPara>
                </a14:m>
                <a:endParaRPr lang="es-ES" dirty="0" smtClean="0">
                  <a:solidFill>
                    <a:srgbClr val="FFC000"/>
                  </a:solidFill>
                </a:endParaRPr>
              </a:p>
            </p:txBody>
          </p:sp>
        </mc:Choice>
        <mc:Fallback xmlns="">
          <p:sp>
            <p:nvSpPr>
              <p:cNvPr id="34" name="CuadroTexto 33"/>
              <p:cNvSpPr txBox="1">
                <a:spLocks noRot="1" noChangeAspect="1" noMove="1" noResize="1" noEditPoints="1" noAdjustHandles="1" noChangeArrowheads="1" noChangeShapeType="1" noTextEdit="1"/>
              </p:cNvSpPr>
              <p:nvPr/>
            </p:nvSpPr>
            <p:spPr>
              <a:xfrm>
                <a:off x="2581387" y="3284650"/>
                <a:ext cx="425437" cy="369332"/>
              </a:xfrm>
              <a:prstGeom prst="rect">
                <a:avLst/>
              </a:prstGeom>
              <a:blipFill rotWithShape="0">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5" name="CuadroTexto 34"/>
              <p:cNvSpPr txBox="1"/>
              <p:nvPr/>
            </p:nvSpPr>
            <p:spPr>
              <a:xfrm>
                <a:off x="3635976" y="4660362"/>
                <a:ext cx="3805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rgbClr val="00B0F0"/>
                              </a:solidFill>
                              <a:latin typeface="Cambria Math" panose="02040503050406030204" pitchFamily="18" charset="0"/>
                            </a:rPr>
                          </m:ctrlPr>
                        </m:accPr>
                        <m:e>
                          <m:r>
                            <a:rPr lang="es-ES" b="0" i="1" dirty="0" smtClean="0">
                              <a:solidFill>
                                <a:srgbClr val="00B0F0"/>
                              </a:solidFill>
                              <a:latin typeface="Cambria Math" panose="02040503050406030204" pitchFamily="18" charset="0"/>
                            </a:rPr>
                            <m:t>𝑝</m:t>
                          </m:r>
                        </m:e>
                      </m:acc>
                    </m:oMath>
                  </m:oMathPara>
                </a14:m>
                <a:endParaRPr lang="es-ES" dirty="0" smtClean="0">
                  <a:solidFill>
                    <a:srgbClr val="00B0F0"/>
                  </a:solidFill>
                </a:endParaRPr>
              </a:p>
            </p:txBody>
          </p:sp>
        </mc:Choice>
        <mc:Fallback xmlns="">
          <p:sp>
            <p:nvSpPr>
              <p:cNvPr id="35" name="CuadroTexto 34"/>
              <p:cNvSpPr txBox="1">
                <a:spLocks noRot="1" noChangeAspect="1" noMove="1" noResize="1" noEditPoints="1" noAdjustHandles="1" noChangeArrowheads="1" noChangeShapeType="1" noTextEdit="1"/>
              </p:cNvSpPr>
              <p:nvPr/>
            </p:nvSpPr>
            <p:spPr>
              <a:xfrm>
                <a:off x="3635976" y="4660362"/>
                <a:ext cx="380552" cy="369332"/>
              </a:xfrm>
              <a:prstGeom prst="rect">
                <a:avLst/>
              </a:prstGeom>
              <a:blipFill rotWithShape="0">
                <a:blip r:embed="rId9"/>
                <a:stretch>
                  <a:fillRect t="-22951" r="-30159" b="-655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6" name="CuadroTexto 35"/>
              <p:cNvSpPr txBox="1"/>
              <p:nvPr/>
            </p:nvSpPr>
            <p:spPr>
              <a:xfrm>
                <a:off x="4667794" y="3268569"/>
                <a:ext cx="3808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rgbClr val="00B050"/>
                              </a:solidFill>
                              <a:latin typeface="Cambria Math" panose="02040503050406030204" pitchFamily="18" charset="0"/>
                            </a:rPr>
                          </m:ctrlPr>
                        </m:accPr>
                        <m:e>
                          <m:r>
                            <a:rPr lang="es-ES" b="0" i="1" dirty="0" smtClean="0">
                              <a:solidFill>
                                <a:srgbClr val="00B050"/>
                              </a:solidFill>
                              <a:latin typeface="Cambria Math" panose="02040503050406030204" pitchFamily="18" charset="0"/>
                            </a:rPr>
                            <m:t>𝑞</m:t>
                          </m:r>
                        </m:e>
                      </m:acc>
                    </m:oMath>
                  </m:oMathPara>
                </a14:m>
                <a:endParaRPr lang="es-ES" dirty="0" smtClean="0">
                  <a:solidFill>
                    <a:srgbClr val="FF0000"/>
                  </a:solidFill>
                </a:endParaRPr>
              </a:p>
            </p:txBody>
          </p:sp>
        </mc:Choice>
        <mc:Fallback xmlns="">
          <p:sp>
            <p:nvSpPr>
              <p:cNvPr id="36" name="CuadroTexto 35"/>
              <p:cNvSpPr txBox="1">
                <a:spLocks noRot="1" noChangeAspect="1" noMove="1" noResize="1" noEditPoints="1" noAdjustHandles="1" noChangeArrowheads="1" noChangeShapeType="1" noTextEdit="1"/>
              </p:cNvSpPr>
              <p:nvPr/>
            </p:nvSpPr>
            <p:spPr>
              <a:xfrm>
                <a:off x="4667794" y="3268569"/>
                <a:ext cx="380809" cy="369332"/>
              </a:xfrm>
              <a:prstGeom prst="rect">
                <a:avLst/>
              </a:prstGeom>
              <a:blipFill rotWithShape="0">
                <a:blip r:embed="rId10"/>
                <a:stretch>
                  <a:fillRect t="-22951" r="-25806" b="-655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7" name="CuadroTexto 36"/>
              <p:cNvSpPr txBox="1"/>
              <p:nvPr/>
            </p:nvSpPr>
            <p:spPr>
              <a:xfrm>
                <a:off x="1049697" y="4459003"/>
                <a:ext cx="345799"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rgbClr val="00B050"/>
                              </a:solidFill>
                              <a:latin typeface="Cambria Math" panose="02040503050406030204" pitchFamily="18" charset="0"/>
                            </a:rPr>
                          </m:ctrlPr>
                        </m:accPr>
                        <m:e>
                          <m:r>
                            <a:rPr lang="es-ES" b="0" i="1" dirty="0" smtClean="0">
                              <a:solidFill>
                                <a:srgbClr val="00B050"/>
                              </a:solidFill>
                              <a:latin typeface="Cambria Math" panose="02040503050406030204" pitchFamily="18" charset="0"/>
                            </a:rPr>
                            <m:t>𝑡</m:t>
                          </m:r>
                        </m:e>
                      </m:acc>
                    </m:oMath>
                  </m:oMathPara>
                </a14:m>
                <a:endParaRPr lang="es-ES" dirty="0" smtClean="0">
                  <a:solidFill>
                    <a:srgbClr val="FF0000"/>
                  </a:solidFill>
                </a:endParaRPr>
              </a:p>
            </p:txBody>
          </p:sp>
        </mc:Choice>
        <mc:Fallback xmlns="">
          <p:sp>
            <p:nvSpPr>
              <p:cNvPr id="37" name="CuadroTexto 36"/>
              <p:cNvSpPr txBox="1">
                <a:spLocks noRot="1" noChangeAspect="1" noMove="1" noResize="1" noEditPoints="1" noAdjustHandles="1" noChangeArrowheads="1" noChangeShapeType="1" noTextEdit="1"/>
              </p:cNvSpPr>
              <p:nvPr/>
            </p:nvSpPr>
            <p:spPr>
              <a:xfrm>
                <a:off x="1049697" y="4459003"/>
                <a:ext cx="345799" cy="384721"/>
              </a:xfrm>
              <a:prstGeom prst="rect">
                <a:avLst/>
              </a:prstGeom>
              <a:blipFill rotWithShape="0">
                <a:blip r:embed="rId11"/>
                <a:stretch>
                  <a:fillRect t="-23438" r="-24561"/>
                </a:stretch>
              </a:blipFill>
            </p:spPr>
            <p:txBody>
              <a:bodyPr/>
              <a:lstStyle/>
              <a:p>
                <a:r>
                  <a:rPr lang="es-ES">
                    <a:noFill/>
                  </a:rPr>
                  <a:t> </a:t>
                </a:r>
              </a:p>
            </p:txBody>
          </p:sp>
        </mc:Fallback>
      </mc:AlternateContent>
      <p:sp>
        <p:nvSpPr>
          <p:cNvPr id="18" name="Estrella de 7 puntas 17"/>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5</a:t>
            </a:r>
            <a:endParaRPr lang="es-ES" b="1" dirty="0">
              <a:solidFill>
                <a:schemeClr val="bg1"/>
              </a:solidFill>
            </a:endParaRPr>
          </a:p>
        </p:txBody>
      </p:sp>
      <p:pic>
        <p:nvPicPr>
          <p:cNvPr id="19" name="Picture 2" descr="Resultado de imagen de death note"/>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90154" y="1297577"/>
            <a:ext cx="1601297" cy="8935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esultado de imagen de nex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0610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9</a:t>
            </a:r>
            <a:r>
              <a:rPr lang="es-ES" dirty="0" smtClean="0">
                <a:solidFill>
                  <a:schemeClr val="bg1"/>
                </a:solidFill>
              </a:rPr>
              <a:t>. RECTAS IV. Ecuación GENERAL</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1115665"/>
              </a:xfrm>
              <a:solidFill>
                <a:schemeClr val="tx1">
                  <a:lumMod val="95000"/>
                </a:schemeClr>
              </a:solidFill>
            </p:spPr>
            <p:txBody>
              <a:bodyPr>
                <a:normAutofit/>
              </a:bodyPr>
              <a:lstStyle/>
              <a:p>
                <a:pPr algn="just"/>
                <a:r>
                  <a:rPr lang="es-ES" sz="2600" dirty="0" smtClean="0">
                    <a:solidFill>
                      <a:schemeClr val="bg1"/>
                    </a:solidFill>
                  </a:rPr>
                  <a:t>Ejemplo: calcula la ecuación GENERAL de la recta que pasa por los puntos </a:t>
                </a:r>
                <a14:m>
                  <m:oMath xmlns:m="http://schemas.openxmlformats.org/officeDocument/2006/math">
                    <m:r>
                      <a:rPr lang="es-ES" sz="2600" b="0" i="1" smtClean="0">
                        <a:solidFill>
                          <a:schemeClr val="bg1"/>
                        </a:solidFill>
                        <a:latin typeface="Cambria Math" panose="02040503050406030204" pitchFamily="18" charset="0"/>
                      </a:rPr>
                      <m:t>𝐴</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1,3</m:t>
                        </m:r>
                      </m:e>
                    </m:d>
                  </m:oMath>
                </a14:m>
                <a:r>
                  <a:rPr lang="es-ES" sz="2600" dirty="0" smtClean="0">
                    <a:solidFill>
                      <a:schemeClr val="bg1"/>
                    </a:solidFill>
                  </a:rPr>
                  <a:t> y </a:t>
                </a:r>
                <a14:m>
                  <m:oMath xmlns:m="http://schemas.openxmlformats.org/officeDocument/2006/math">
                    <m:r>
                      <a:rPr lang="es-ES" sz="2600" b="0" i="1" smtClean="0">
                        <a:solidFill>
                          <a:schemeClr val="bg1"/>
                        </a:solidFill>
                        <a:latin typeface="Cambria Math" panose="02040503050406030204" pitchFamily="18" charset="0"/>
                      </a:rPr>
                      <m:t>𝐵</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2,5</m:t>
                        </m:r>
                      </m:e>
                    </m:d>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1115665"/>
              </a:xfrm>
              <a:blipFill rotWithShape="0">
                <a:blip r:embed="rId3"/>
                <a:stretch>
                  <a:fillRect l="-1638" t="-8197" r="-1282" b="-491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Marcador de contenido 2"/>
              <p:cNvSpPr txBox="1">
                <a:spLocks/>
              </p:cNvSpPr>
              <p:nvPr/>
            </p:nvSpPr>
            <p:spPr>
              <a:xfrm>
                <a:off x="238294" y="2841655"/>
                <a:ext cx="8566072" cy="5425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200" dirty="0" smtClean="0">
                    <a:solidFill>
                      <a:srgbClr val="0070C0"/>
                    </a:solidFill>
                  </a:rPr>
                  <a:t>Primero calculamos el vector director: </a:t>
                </a:r>
                <a14:m>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𝐴𝐵</m:t>
                        </m:r>
                      </m:e>
                    </m:acc>
                    <m:r>
                      <a:rPr lang="es-ES" sz="2200" b="0" i="1" dirty="0" smtClean="0">
                        <a:solidFill>
                          <a:srgbClr val="0070C0"/>
                        </a:solidFill>
                        <a:latin typeface="Cambria Math" panose="02040503050406030204" pitchFamily="18" charset="0"/>
                      </a:rPr>
                      <m:t>="</m:t>
                    </m:r>
                    <m:r>
                      <a:rPr lang="es-ES" sz="2200" b="0" i="1" dirty="0" smtClean="0">
                        <a:solidFill>
                          <a:srgbClr val="0070C0"/>
                        </a:solidFill>
                        <a:latin typeface="Cambria Math" panose="02040503050406030204" pitchFamily="18" charset="0"/>
                      </a:rPr>
                      <m:t>𝐵</m:t>
                    </m:r>
                    <m:r>
                      <a:rPr lang="es-ES" sz="2200" b="0" i="1" dirty="0" smtClean="0">
                        <a:solidFill>
                          <a:srgbClr val="0070C0"/>
                        </a:solidFill>
                        <a:latin typeface="Cambria Math" panose="02040503050406030204" pitchFamily="18" charset="0"/>
                      </a:rPr>
                      <m:t>−</m:t>
                    </m:r>
                    <m:r>
                      <a:rPr lang="es-ES" sz="2200" b="0" i="1" dirty="0" smtClean="0">
                        <a:solidFill>
                          <a:srgbClr val="0070C0"/>
                        </a:solidFill>
                        <a:latin typeface="Cambria Math" panose="02040503050406030204" pitchFamily="18" charset="0"/>
                      </a:rPr>
                      <m:t>𝐴</m:t>
                    </m:r>
                    <m:r>
                      <a:rPr lang="es-ES" sz="2200" b="0" i="1" dirty="0" smtClean="0">
                        <a:solidFill>
                          <a:srgbClr val="0070C0"/>
                        </a:solidFill>
                        <a:latin typeface="Cambria Math" panose="02040503050406030204" pitchFamily="18" charset="0"/>
                      </a:rPr>
                      <m:t>"=</m:t>
                    </m:r>
                    <m:d>
                      <m:dPr>
                        <m:ctrlPr>
                          <a:rPr lang="es-ES" sz="2200" b="0" i="1" dirty="0" smtClean="0">
                            <a:solidFill>
                              <a:srgbClr val="0070C0"/>
                            </a:solidFill>
                            <a:latin typeface="Cambria Math" panose="02040503050406030204" pitchFamily="18" charset="0"/>
                          </a:rPr>
                        </m:ctrlPr>
                      </m:dPr>
                      <m:e>
                        <m:r>
                          <a:rPr lang="es-ES" sz="2200" b="0" i="1" dirty="0" smtClean="0">
                            <a:solidFill>
                              <a:srgbClr val="0070C0"/>
                            </a:solidFill>
                            <a:latin typeface="Cambria Math" panose="02040503050406030204" pitchFamily="18" charset="0"/>
                          </a:rPr>
                          <m:t>1,2</m:t>
                        </m:r>
                      </m:e>
                    </m:d>
                  </m:oMath>
                </a14:m>
                <a:endParaRPr lang="es-ES" sz="2200" dirty="0" smtClean="0">
                  <a:solidFill>
                    <a:srgbClr val="0070C0"/>
                  </a:solidFill>
                </a:endParaRPr>
              </a:p>
            </p:txBody>
          </p:sp>
        </mc:Choice>
        <mc:Fallback xmlns="">
          <p:sp>
            <p:nvSpPr>
              <p:cNvPr id="14" name="Marcador de contenido 2"/>
              <p:cNvSpPr txBox="1">
                <a:spLocks noRot="1" noChangeAspect="1" noMove="1" noResize="1" noEditPoints="1" noAdjustHandles="1" noChangeArrowheads="1" noChangeShapeType="1" noTextEdit="1"/>
              </p:cNvSpPr>
              <p:nvPr/>
            </p:nvSpPr>
            <p:spPr>
              <a:xfrm>
                <a:off x="238294" y="2841655"/>
                <a:ext cx="8566072" cy="542592"/>
              </a:xfrm>
              <a:prstGeom prst="rect">
                <a:avLst/>
              </a:prstGeom>
              <a:blipFill rotWithShape="0">
                <a:blip r:embed="rId4"/>
                <a:stretch>
                  <a:fillRect l="-925" b="-11236"/>
                </a:stretch>
              </a:blipFill>
            </p:spPr>
            <p:txBody>
              <a:bodyPr/>
              <a:lstStyle/>
              <a:p>
                <a:r>
                  <a:rPr lang="es-ES">
                    <a:noFill/>
                  </a:rPr>
                  <a:t> </a:t>
                </a:r>
              </a:p>
            </p:txBody>
          </p:sp>
        </mc:Fallback>
      </mc:AlternateContent>
      <p:sp>
        <p:nvSpPr>
          <p:cNvPr id="19" name="Marcador de contenido 2"/>
          <p:cNvSpPr txBox="1">
            <a:spLocks/>
          </p:cNvSpPr>
          <p:nvPr/>
        </p:nvSpPr>
        <p:spPr>
          <a:xfrm>
            <a:off x="238294" y="3384248"/>
            <a:ext cx="8566072" cy="55904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200" dirty="0" smtClean="0">
                <a:solidFill>
                  <a:srgbClr val="0070C0"/>
                </a:solidFill>
              </a:rPr>
              <a:t>A continuación escribimos lo que sabemos en la ecuación general:</a:t>
            </a:r>
          </a:p>
        </p:txBody>
      </p:sp>
      <mc:AlternateContent xmlns:mc="http://schemas.openxmlformats.org/markup-compatibility/2006" xmlns:a14="http://schemas.microsoft.com/office/drawing/2010/main">
        <mc:Choice Requires="a14">
          <p:sp>
            <p:nvSpPr>
              <p:cNvPr id="8" name="Marcador de contenido 2"/>
              <p:cNvSpPr txBox="1">
                <a:spLocks/>
              </p:cNvSpPr>
              <p:nvPr/>
            </p:nvSpPr>
            <p:spPr>
              <a:xfrm>
                <a:off x="238294" y="5403668"/>
                <a:ext cx="8566072" cy="1206138"/>
              </a:xfrm>
              <a:prstGeom prst="rect">
                <a:avLst/>
              </a:prstGeom>
              <a:solidFill>
                <a:schemeClr val="tx1">
                  <a:lumMod val="95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200" dirty="0" smtClean="0">
                    <a:solidFill>
                      <a:srgbClr val="0070C0"/>
                    </a:solidFill>
                  </a:rPr>
                  <a:t>Para calcular C, metemos uno de los dos puntos en la recta:</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1−2·3+</m:t>
                      </m:r>
                      <m:r>
                        <a:rPr lang="es-ES" sz="2000" b="0" i="1" smtClean="0">
                          <a:solidFill>
                            <a:srgbClr val="0070C0"/>
                          </a:solidFill>
                          <a:latin typeface="Cambria Math" panose="02040503050406030204" pitchFamily="18" charset="0"/>
                        </a:rPr>
                        <m:t>𝐶</m:t>
                      </m:r>
                      <m:r>
                        <a:rPr lang="es-ES" sz="2000" b="0" i="1" smtClean="0">
                          <a:solidFill>
                            <a:srgbClr val="0070C0"/>
                          </a:solidFill>
                          <a:latin typeface="Cambria Math" panose="02040503050406030204" pitchFamily="18" charset="0"/>
                        </a:rPr>
                        <m:t>=0⇒</m:t>
                      </m:r>
                      <m:r>
                        <a:rPr lang="es-ES" sz="2000" b="0" i="1" smtClean="0">
                          <a:solidFill>
                            <a:srgbClr val="0070C0"/>
                          </a:solidFill>
                          <a:latin typeface="Cambria Math" panose="02040503050406030204" pitchFamily="18" charset="0"/>
                        </a:rPr>
                        <m:t>𝐶</m:t>
                      </m:r>
                      <m:r>
                        <a:rPr lang="es-ES" sz="2000" b="0" i="1" smtClean="0">
                          <a:solidFill>
                            <a:srgbClr val="0070C0"/>
                          </a:solidFill>
                          <a:latin typeface="Cambria Math" panose="02040503050406030204" pitchFamily="18" charset="0"/>
                        </a:rPr>
                        <m:t>=5             </m:t>
                      </m:r>
                      <m:borderBox>
                        <m:borderBoxPr>
                          <m:ctrlPr>
                            <a:rPr lang="es-ES" sz="2000" b="0" i="1" smtClean="0">
                              <a:solidFill>
                                <a:srgbClr val="0070C0"/>
                              </a:solidFill>
                              <a:latin typeface="Cambria Math" panose="02040503050406030204" pitchFamily="18" charset="0"/>
                            </a:rPr>
                          </m:ctrlPr>
                        </m:borderBoxPr>
                        <m:e>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−2</m:t>
                          </m:r>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+5=0</m:t>
                          </m:r>
                        </m:e>
                      </m:borderBox>
                    </m:oMath>
                  </m:oMathPara>
                </a14:m>
                <a:endParaRPr lang="es-ES" sz="2000" dirty="0" smtClean="0">
                  <a:solidFill>
                    <a:srgbClr val="0070C0"/>
                  </a:solidFill>
                </a:endParaRPr>
              </a:p>
              <a:p>
                <a:pPr marL="0" indent="0" algn="just">
                  <a:buNone/>
                </a:pPr>
                <a:r>
                  <a:rPr lang="es-ES" sz="2000" dirty="0" err="1" smtClean="0">
                    <a:solidFill>
                      <a:srgbClr val="0070C0"/>
                    </a:solidFill>
                  </a:rPr>
                  <a:t>Ej</a:t>
                </a:r>
                <a:r>
                  <a:rPr lang="es-ES" sz="2000" dirty="0" smtClean="0">
                    <a:solidFill>
                      <a:srgbClr val="0070C0"/>
                    </a:solidFill>
                  </a:rPr>
                  <a:t>: comprueba que el punto B cumple esta ecuación.</a:t>
                </a: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38294" y="5403668"/>
                <a:ext cx="8566072" cy="1206138"/>
              </a:xfrm>
              <a:prstGeom prst="rect">
                <a:avLst/>
              </a:prstGeom>
              <a:blipFill rotWithShape="0">
                <a:blip r:embed="rId5"/>
                <a:stretch>
                  <a:fillRect l="-641" t="-3030" b="-353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Marcador de contenido 2"/>
              <p:cNvSpPr txBox="1">
                <a:spLocks/>
              </p:cNvSpPr>
              <p:nvPr/>
            </p:nvSpPr>
            <p:spPr>
              <a:xfrm>
                <a:off x="238294" y="3957320"/>
                <a:ext cx="8566072" cy="1446348"/>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rgbClr val="0070C0"/>
                              </a:solidFill>
                              <a:latin typeface="Cambria Math" panose="02040503050406030204" pitchFamily="18" charset="0"/>
                            </a:rPr>
                          </m:ctrlPr>
                        </m:borderBoxPr>
                        <m:e>
                          <m:r>
                            <a:rPr lang="es-ES" sz="2000" b="0" i="1" smtClean="0">
                              <a:solidFill>
                                <a:srgbClr val="0070C0"/>
                              </a:solidFill>
                              <a:latin typeface="Cambria Math" panose="02040503050406030204" pitchFamily="18" charset="0"/>
                            </a:rPr>
                            <m:t>𝐴𝑥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𝐵𝑦</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𝐶</m:t>
                          </m:r>
                          <m:r>
                            <a:rPr lang="es-ES" sz="2000" b="0" i="1" smtClean="0">
                              <a:solidFill>
                                <a:srgbClr val="0070C0"/>
                              </a:solidFill>
                              <a:latin typeface="Cambria Math" panose="02040503050406030204" pitchFamily="18" charset="0"/>
                            </a:rPr>
                            <m:t>=0</m:t>
                          </m:r>
                        </m:e>
                      </m:borderBox>
                      <m:r>
                        <a:rPr lang="es-ES" sz="2000" b="0" i="1" smtClean="0">
                          <a:solidFill>
                            <a:srgbClr val="0070C0"/>
                          </a:solidFill>
                          <a:latin typeface="Cambria Math" panose="02040503050406030204" pitchFamily="18" charset="0"/>
                        </a:rPr>
                        <m:t> </m:t>
                      </m:r>
                      <m:r>
                        <a:rPr lang="es-ES" sz="2000" i="1">
                          <a:solidFill>
                            <a:srgbClr val="0070C0"/>
                          </a:solidFill>
                          <a:latin typeface="Cambria Math" panose="02040503050406030204" pitchFamily="18" charset="0"/>
                        </a:rPr>
                        <m:t>𝑐𝑜𝑛</m:t>
                      </m:r>
                      <m:r>
                        <a:rPr lang="es-ES" sz="2000" i="1">
                          <a:solidFill>
                            <a:srgbClr val="0070C0"/>
                          </a:solidFill>
                          <a:latin typeface="Cambria Math" panose="02040503050406030204" pitchFamily="18" charset="0"/>
                        </a:rPr>
                        <m:t> </m:t>
                      </m:r>
                      <m:d>
                        <m:dPr>
                          <m:begChr m:val="{"/>
                          <m:endChr m:val=""/>
                          <m:ctrlPr>
                            <a:rPr lang="es-ES" sz="2000" i="1">
                              <a:solidFill>
                                <a:srgbClr val="0070C0"/>
                              </a:solidFill>
                              <a:latin typeface="Cambria Math" panose="02040503050406030204" pitchFamily="18" charset="0"/>
                            </a:rPr>
                          </m:ctrlPr>
                        </m:dPr>
                        <m:e>
                          <m:m>
                            <m:mPr>
                              <m:mcs>
                                <m:mc>
                                  <m:mcPr>
                                    <m:count m:val="1"/>
                                    <m:mcJc m:val="center"/>
                                  </m:mcPr>
                                </m:mc>
                              </m:mcs>
                              <m:ctrlPr>
                                <a:rPr lang="es-ES" sz="2000" i="1">
                                  <a:solidFill>
                                    <a:srgbClr val="0070C0"/>
                                  </a:solidFill>
                                  <a:latin typeface="Cambria Math" panose="02040503050406030204" pitchFamily="18" charset="0"/>
                                </a:rPr>
                              </m:ctrlPr>
                            </m:mPr>
                            <m:mr>
                              <m:e>
                                <m:r>
                                  <m:rPr>
                                    <m:brk m:alnAt="7"/>
                                  </m:rPr>
                                  <a:rPr lang="es-ES" sz="2000" i="1">
                                    <a:solidFill>
                                      <a:srgbClr val="0070C0"/>
                                    </a:solidFill>
                                    <a:latin typeface="Cambria Math" panose="02040503050406030204" pitchFamily="18" charset="0"/>
                                  </a:rPr>
                                  <m:t>𝐴</m:t>
                                </m:r>
                                <m:r>
                                  <a:rPr lang="es-ES" sz="2000" i="1">
                                    <a:solidFill>
                                      <a:srgbClr val="0070C0"/>
                                    </a:solidFill>
                                    <a:latin typeface="Cambria Math" panose="02040503050406030204" pitchFamily="18" charset="0"/>
                                  </a:rPr>
                                  <m:t>=</m:t>
                                </m:r>
                                <m:sSub>
                                  <m:sSubPr>
                                    <m:ctrlPr>
                                      <a:rPr lang="es-ES" sz="2000" i="1">
                                        <a:solidFill>
                                          <a:srgbClr val="0070C0"/>
                                        </a:solidFill>
                                        <a:latin typeface="Cambria Math" panose="02040503050406030204" pitchFamily="18" charset="0"/>
                                      </a:rPr>
                                    </m:ctrlPr>
                                  </m:sSubPr>
                                  <m:e>
                                    <m:r>
                                      <m:rPr>
                                        <m:brk m:alnAt="7"/>
                                      </m:rPr>
                                      <a:rPr lang="es-ES" sz="2000" i="1">
                                        <a:solidFill>
                                          <a:srgbClr val="0070C0"/>
                                        </a:solidFill>
                                        <a:latin typeface="Cambria Math" panose="02040503050406030204" pitchFamily="18" charset="0"/>
                                      </a:rPr>
                                      <m:t>𝑣</m:t>
                                    </m:r>
                                  </m:e>
                                  <m:sub>
                                    <m:r>
                                      <m:rPr>
                                        <m:brk m:alnAt="7"/>
                                      </m:rPr>
                                      <a:rPr lang="es-ES" sz="2000" i="1">
                                        <a:solidFill>
                                          <a:srgbClr val="0070C0"/>
                                        </a:solidFill>
                                        <a:latin typeface="Cambria Math" panose="02040503050406030204" pitchFamily="18" charset="0"/>
                                      </a:rPr>
                                      <m:t>𝑦</m:t>
                                    </m:r>
                                  </m:sub>
                                </m:sSub>
                              </m:e>
                            </m:mr>
                            <m:mr>
                              <m:e/>
                            </m:mr>
                            <m:mr>
                              <m:e>
                                <m:r>
                                  <a:rPr lang="es-ES" sz="2000" i="1">
                                    <a:solidFill>
                                      <a:srgbClr val="0070C0"/>
                                    </a:solidFill>
                                    <a:latin typeface="Cambria Math" panose="02040503050406030204" pitchFamily="18" charset="0"/>
                                  </a:rPr>
                                  <m:t>𝐵</m:t>
                                </m:r>
                                <m:r>
                                  <a:rPr lang="es-ES" sz="2000" i="1">
                                    <a:solidFill>
                                      <a:srgbClr val="0070C0"/>
                                    </a:solidFill>
                                    <a:latin typeface="Cambria Math" panose="02040503050406030204" pitchFamily="18" charset="0"/>
                                  </a:rPr>
                                  <m:t>=−</m:t>
                                </m:r>
                                <m:sSub>
                                  <m:sSubPr>
                                    <m:ctrlPr>
                                      <a:rPr lang="es-ES" sz="2000" i="1">
                                        <a:solidFill>
                                          <a:srgbClr val="0070C0"/>
                                        </a:solidFill>
                                        <a:latin typeface="Cambria Math" panose="02040503050406030204" pitchFamily="18" charset="0"/>
                                      </a:rPr>
                                    </m:ctrlPr>
                                  </m:sSubPr>
                                  <m:e>
                                    <m:r>
                                      <a:rPr lang="es-ES" sz="2000" i="1">
                                        <a:solidFill>
                                          <a:srgbClr val="0070C0"/>
                                        </a:solidFill>
                                        <a:latin typeface="Cambria Math" panose="02040503050406030204" pitchFamily="18" charset="0"/>
                                      </a:rPr>
                                      <m:t>𝑣</m:t>
                                    </m:r>
                                  </m:e>
                                  <m:sub>
                                    <m:r>
                                      <a:rPr lang="es-ES" sz="2000" i="1">
                                        <a:solidFill>
                                          <a:srgbClr val="0070C0"/>
                                        </a:solidFill>
                                        <a:latin typeface="Cambria Math" panose="02040503050406030204" pitchFamily="18" charset="0"/>
                                      </a:rPr>
                                      <m:t>𝑥</m:t>
                                    </m:r>
                                  </m:sub>
                                </m:sSub>
                              </m:e>
                            </m:mr>
                          </m:m>
                        </m:e>
                      </m:d>
                      <m:r>
                        <a:rPr lang="es-ES" sz="2000" b="0" i="1" smtClean="0">
                          <a:solidFill>
                            <a:srgbClr val="0070C0"/>
                          </a:solidFill>
                          <a:latin typeface="Cambria Math" panose="02040503050406030204" pitchFamily="18" charset="0"/>
                        </a:rPr>
                        <m:t>⇒</m:t>
                      </m:r>
                      <m:r>
                        <a:rPr lang="es-ES" sz="200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−2</m:t>
                      </m:r>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𝐶</m:t>
                      </m:r>
                      <m:r>
                        <a:rPr lang="es-ES" sz="2000" b="0" i="1" smtClean="0">
                          <a:solidFill>
                            <a:srgbClr val="0070C0"/>
                          </a:solidFill>
                          <a:latin typeface="Cambria Math" panose="02040503050406030204" pitchFamily="18" charset="0"/>
                        </a:rPr>
                        <m:t>=0</m:t>
                      </m:r>
                    </m:oMath>
                  </m:oMathPara>
                </a14:m>
                <a:endParaRPr lang="es-ES" sz="2200" dirty="0" smtClean="0">
                  <a:solidFill>
                    <a:srgbClr val="0070C0"/>
                  </a:solidFill>
                </a:endParaRPr>
              </a:p>
            </p:txBody>
          </p:sp>
        </mc:Choice>
        <mc:Fallback xmlns="">
          <p:sp>
            <p:nvSpPr>
              <p:cNvPr id="10" name="Marcador de contenido 2"/>
              <p:cNvSpPr txBox="1">
                <a:spLocks noRot="1" noChangeAspect="1" noMove="1" noResize="1" noEditPoints="1" noAdjustHandles="1" noChangeArrowheads="1" noChangeShapeType="1" noTextEdit="1"/>
              </p:cNvSpPr>
              <p:nvPr/>
            </p:nvSpPr>
            <p:spPr>
              <a:xfrm>
                <a:off x="238294" y="3957320"/>
                <a:ext cx="8566072" cy="1446348"/>
              </a:xfrm>
              <a:prstGeom prst="rect">
                <a:avLst/>
              </a:prstGeom>
              <a:blipFill rotWithShape="0">
                <a:blip r:embed="rId6"/>
                <a:stretch>
                  <a:fillRect/>
                </a:stretch>
              </a:blipFill>
            </p:spPr>
            <p:txBody>
              <a:bodyPr/>
              <a:lstStyle/>
              <a:p>
                <a:r>
                  <a:rPr lang="es-ES">
                    <a:noFill/>
                  </a:rPr>
                  <a:t> </a:t>
                </a:r>
              </a:p>
            </p:txBody>
          </p:sp>
        </mc:Fallback>
      </mc:AlternateContent>
      <p:sp>
        <p:nvSpPr>
          <p:cNvPr id="9" name="Flecha abajo 8"/>
          <p:cNvSpPr/>
          <p:nvPr/>
        </p:nvSpPr>
        <p:spPr>
          <a:xfrm>
            <a:off x="115330" y="0"/>
            <a:ext cx="576648" cy="72493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3</a:t>
            </a:r>
            <a:endParaRPr lang="es-ES" dirty="0">
              <a:solidFill>
                <a:srgbClr val="0070C0"/>
              </a:solidFill>
            </a:endParaRPr>
          </a:p>
        </p:txBody>
      </p:sp>
      <p:pic>
        <p:nvPicPr>
          <p:cNvPr id="11"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2632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8"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9</a:t>
            </a:r>
            <a:r>
              <a:rPr lang="es-ES" dirty="0" smtClean="0">
                <a:solidFill>
                  <a:schemeClr val="bg1"/>
                </a:solidFill>
              </a:rPr>
              <a:t>. RECTAS V. Ecuación EXPLÍCITA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1705187"/>
              </a:xfrm>
              <a:solidFill>
                <a:schemeClr val="tx1">
                  <a:lumMod val="95000"/>
                </a:schemeClr>
              </a:solidFill>
            </p:spPr>
            <p:txBody>
              <a:bodyPr>
                <a:normAutofit fontScale="92500" lnSpcReduction="10000"/>
              </a:bodyPr>
              <a:lstStyle/>
              <a:p>
                <a:pPr algn="just"/>
                <a:r>
                  <a:rPr lang="es-ES" sz="2600" dirty="0" smtClean="0">
                    <a:solidFill>
                      <a:schemeClr val="bg1"/>
                    </a:solidFill>
                  </a:rPr>
                  <a:t>Tenemos la ecuación GENERAL de la recta:</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800" i="1">
                              <a:solidFill>
                                <a:schemeClr val="bg1"/>
                              </a:solidFill>
                              <a:latin typeface="Cambria Math" panose="02040503050406030204" pitchFamily="18" charset="0"/>
                            </a:rPr>
                          </m:ctrlPr>
                        </m:borderBoxPr>
                        <m:e>
                          <m:r>
                            <a:rPr lang="es-ES" sz="2800" b="0" i="1" smtClean="0">
                              <a:solidFill>
                                <a:schemeClr val="bg1"/>
                              </a:solidFill>
                              <a:latin typeface="Cambria Math" panose="02040503050406030204" pitchFamily="18" charset="0"/>
                            </a:rPr>
                            <m:t>𝐴𝑥</m:t>
                          </m:r>
                          <m:r>
                            <a:rPr lang="es-ES" sz="2800" b="0" i="1" smtClean="0">
                              <a:solidFill>
                                <a:schemeClr val="bg1"/>
                              </a:solidFill>
                              <a:latin typeface="Cambria Math" panose="02040503050406030204" pitchFamily="18" charset="0"/>
                            </a:rPr>
                            <m:t>+</m:t>
                          </m:r>
                          <m:r>
                            <a:rPr lang="es-ES" sz="2800" b="0" i="1" smtClean="0">
                              <a:solidFill>
                                <a:schemeClr val="bg1"/>
                              </a:solidFill>
                              <a:latin typeface="Cambria Math" panose="02040503050406030204" pitchFamily="18" charset="0"/>
                            </a:rPr>
                            <m:t>𝐵𝑦</m:t>
                          </m:r>
                          <m:r>
                            <a:rPr lang="es-ES" sz="2800" b="0" i="1" smtClean="0">
                              <a:solidFill>
                                <a:schemeClr val="bg1"/>
                              </a:solidFill>
                              <a:latin typeface="Cambria Math" panose="02040503050406030204" pitchFamily="18" charset="0"/>
                            </a:rPr>
                            <m:t>+</m:t>
                          </m:r>
                          <m:r>
                            <a:rPr lang="es-ES" sz="2800" b="0" i="1" smtClean="0">
                              <a:solidFill>
                                <a:schemeClr val="bg1"/>
                              </a:solidFill>
                              <a:latin typeface="Cambria Math" panose="02040503050406030204" pitchFamily="18" charset="0"/>
                            </a:rPr>
                            <m:t>𝐶</m:t>
                          </m:r>
                          <m:r>
                            <a:rPr lang="es-ES" sz="2800" b="0" i="1" smtClean="0">
                              <a:solidFill>
                                <a:schemeClr val="bg1"/>
                              </a:solidFill>
                              <a:latin typeface="Cambria Math" panose="02040503050406030204" pitchFamily="18" charset="0"/>
                            </a:rPr>
                            <m:t>=0</m:t>
                          </m:r>
                        </m:e>
                      </m:borderBox>
                    </m:oMath>
                  </m:oMathPara>
                </a14:m>
                <a:endParaRPr lang="es-ES" sz="3200" dirty="0">
                  <a:solidFill>
                    <a:schemeClr val="bg1"/>
                  </a:solidFill>
                </a:endParaRPr>
              </a:p>
              <a:p>
                <a:pPr marL="0" indent="0" algn="just">
                  <a:buNone/>
                </a:pPr>
                <a:r>
                  <a:rPr lang="es-ES" sz="2600" dirty="0" smtClean="0">
                    <a:solidFill>
                      <a:schemeClr val="bg1"/>
                    </a:solidFill>
                  </a:rPr>
                  <a:t>Despejemos </a:t>
                </a:r>
                <a14:m>
                  <m:oMath xmlns:m="http://schemas.openxmlformats.org/officeDocument/2006/math">
                    <m:r>
                      <a:rPr lang="es-ES" sz="2800" i="1" smtClean="0">
                        <a:solidFill>
                          <a:schemeClr val="bg1"/>
                        </a:solidFill>
                        <a:latin typeface="Cambria Math" panose="02040503050406030204" pitchFamily="18" charset="0"/>
                      </a:rPr>
                      <m:t>𝑦</m:t>
                    </m:r>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1705187"/>
              </a:xfrm>
              <a:blipFill rotWithShape="0">
                <a:blip r:embed="rId3"/>
                <a:stretch>
                  <a:fillRect l="-1425" t="-6071" b="-321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Marcador de contenido 2"/>
              <p:cNvSpPr txBox="1">
                <a:spLocks/>
              </p:cNvSpPr>
              <p:nvPr/>
            </p:nvSpPr>
            <p:spPr>
              <a:xfrm>
                <a:off x="238294" y="3431177"/>
                <a:ext cx="3044837" cy="1619794"/>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f>
                        <m:fPr>
                          <m:ctrlPr>
                            <a:rPr lang="es-ES" sz="2000" b="0" i="1" smtClean="0">
                              <a:solidFill>
                                <a:schemeClr val="bg1"/>
                              </a:solidFill>
                              <a:latin typeface="Cambria Math" panose="02040503050406030204" pitchFamily="18" charset="0"/>
                            </a:rPr>
                          </m:ctrlPr>
                        </m:fPr>
                        <m:num>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𝐴</m:t>
                          </m:r>
                        </m:num>
                        <m:den>
                          <m:r>
                            <a:rPr lang="es-ES" sz="2000" b="0" i="1" smtClean="0">
                              <a:solidFill>
                                <a:schemeClr val="bg1"/>
                              </a:solidFill>
                              <a:latin typeface="Cambria Math" panose="02040503050406030204" pitchFamily="18" charset="0"/>
                            </a:rPr>
                            <m:t>𝐵</m:t>
                          </m:r>
                        </m:den>
                      </m:f>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m:t>
                      </m:r>
                      <m:f>
                        <m:fPr>
                          <m:ctrlPr>
                            <a:rPr lang="es-ES" sz="2000" b="0" i="1" smtClean="0">
                              <a:solidFill>
                                <a:schemeClr val="bg1"/>
                              </a:solidFill>
                              <a:latin typeface="Cambria Math" panose="02040503050406030204" pitchFamily="18" charset="0"/>
                            </a:rPr>
                          </m:ctrlPr>
                        </m:fPr>
                        <m:num>
                          <m:r>
                            <a:rPr lang="es-ES" sz="2000" b="0" i="1" smtClean="0">
                              <a:solidFill>
                                <a:schemeClr val="bg1"/>
                              </a:solidFill>
                              <a:latin typeface="Cambria Math" panose="02040503050406030204" pitchFamily="18" charset="0"/>
                            </a:rPr>
                            <m:t>𝐶</m:t>
                          </m:r>
                        </m:num>
                        <m:den>
                          <m:r>
                            <a:rPr lang="es-ES" sz="2000" b="0" i="1" smtClean="0">
                              <a:solidFill>
                                <a:schemeClr val="bg1"/>
                              </a:solidFill>
                              <a:latin typeface="Cambria Math" panose="02040503050406030204" pitchFamily="18" charset="0"/>
                            </a:rPr>
                            <m:t>𝐵</m:t>
                          </m:r>
                        </m:den>
                      </m:f>
                    </m:oMath>
                  </m:oMathPara>
                </a14:m>
                <a:endParaRPr lang="es-ES" sz="2200" dirty="0" smtClean="0">
                  <a:solidFill>
                    <a:schemeClr val="bg1"/>
                  </a:solidFill>
                </a:endParaRPr>
              </a:p>
            </p:txBody>
          </p:sp>
        </mc:Choice>
        <mc:Fallback xmlns="">
          <p:sp>
            <p:nvSpPr>
              <p:cNvPr id="14" name="Marcador de contenido 2"/>
              <p:cNvSpPr txBox="1">
                <a:spLocks noRot="1" noChangeAspect="1" noMove="1" noResize="1" noEditPoints="1" noAdjustHandles="1" noChangeArrowheads="1" noChangeShapeType="1" noTextEdit="1"/>
              </p:cNvSpPr>
              <p:nvPr/>
            </p:nvSpPr>
            <p:spPr>
              <a:xfrm>
                <a:off x="238294" y="3431177"/>
                <a:ext cx="3044837" cy="1619794"/>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Marcador de contenido 2"/>
              <p:cNvSpPr txBox="1">
                <a:spLocks/>
              </p:cNvSpPr>
              <p:nvPr/>
            </p:nvSpPr>
            <p:spPr>
              <a:xfrm>
                <a:off x="3283131" y="3431177"/>
                <a:ext cx="5521235" cy="1619794"/>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000" b="0" dirty="0" smtClean="0">
                    <a:solidFill>
                      <a:schemeClr val="bg1"/>
                    </a:solidFill>
                  </a:rPr>
                  <a:t>O, renombrando:</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chemeClr val="bg1"/>
                              </a:solidFill>
                              <a:latin typeface="Cambria Math" panose="02040503050406030204" pitchFamily="18" charset="0"/>
                            </a:rPr>
                          </m:ctrlPr>
                        </m:borderBoxPr>
                        <m:e>
                          <m:r>
                            <a:rPr lang="es-ES" sz="2000" b="0" i="1" smtClean="0">
                              <a:solidFill>
                                <a:schemeClr val="bg1"/>
                              </a:solidFill>
                              <a:latin typeface="Cambria Math" panose="02040503050406030204" pitchFamily="18" charset="0"/>
                            </a:rPr>
                            <m:t>𝑦</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𝑚𝑥</m:t>
                          </m:r>
                          <m:r>
                            <a:rPr lang="es-ES" sz="2000" b="0" i="1" smtClean="0">
                              <a:solidFill>
                                <a:schemeClr val="bg1"/>
                              </a:solidFill>
                              <a:latin typeface="Cambria Math" panose="02040503050406030204" pitchFamily="18" charset="0"/>
                            </a:rPr>
                            <m:t>+</m:t>
                          </m:r>
                          <m:r>
                            <a:rPr lang="es-ES" sz="2000" b="0" i="1" smtClean="0">
                              <a:solidFill>
                                <a:schemeClr val="bg1"/>
                              </a:solidFill>
                              <a:latin typeface="Cambria Math" panose="02040503050406030204" pitchFamily="18" charset="0"/>
                            </a:rPr>
                            <m:t>𝑛</m:t>
                          </m:r>
                        </m:e>
                      </m:borderBox>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𝑐𝑜𝑛</m:t>
                      </m:r>
                      <m:r>
                        <a:rPr lang="es-ES" sz="2000" b="0" i="1" smtClean="0">
                          <a:solidFill>
                            <a:schemeClr val="bg1"/>
                          </a:solidFill>
                          <a:latin typeface="Cambria Math" panose="02040503050406030204" pitchFamily="18" charset="0"/>
                        </a:rPr>
                        <m:t> </m:t>
                      </m:r>
                      <m:r>
                        <a:rPr lang="es-ES" sz="2000" b="0" i="1" smtClean="0">
                          <a:solidFill>
                            <a:schemeClr val="bg1"/>
                          </a:solidFill>
                          <a:latin typeface="Cambria Math" panose="02040503050406030204" pitchFamily="18" charset="0"/>
                        </a:rPr>
                        <m:t>𝑚</m:t>
                      </m:r>
                      <m:r>
                        <a:rPr lang="es-ES" sz="2000" b="0" i="1" smtClean="0">
                          <a:solidFill>
                            <a:schemeClr val="bg1"/>
                          </a:solidFill>
                          <a:latin typeface="Cambria Math" panose="02040503050406030204" pitchFamily="18" charset="0"/>
                        </a:rPr>
                        <m:t>=−</m:t>
                      </m:r>
                      <m:f>
                        <m:fPr>
                          <m:ctrlPr>
                            <a:rPr lang="es-ES" sz="2000" b="0" i="1" smtClean="0">
                              <a:solidFill>
                                <a:schemeClr val="bg1"/>
                              </a:solidFill>
                              <a:latin typeface="Cambria Math" panose="02040503050406030204" pitchFamily="18" charset="0"/>
                            </a:rPr>
                          </m:ctrlPr>
                        </m:fPr>
                        <m:num>
                          <m:r>
                            <a:rPr lang="es-ES" sz="2000" b="0" i="1" smtClean="0">
                              <a:solidFill>
                                <a:schemeClr val="bg1"/>
                              </a:solidFill>
                              <a:latin typeface="Cambria Math" panose="02040503050406030204" pitchFamily="18" charset="0"/>
                            </a:rPr>
                            <m:t>𝐴</m:t>
                          </m:r>
                        </m:num>
                        <m:den>
                          <m:r>
                            <a:rPr lang="es-ES" sz="2000" b="0" i="1" smtClean="0">
                              <a:solidFill>
                                <a:schemeClr val="bg1"/>
                              </a:solidFill>
                              <a:latin typeface="Cambria Math" panose="02040503050406030204" pitchFamily="18" charset="0"/>
                            </a:rPr>
                            <m:t>𝐵</m:t>
                          </m:r>
                        </m:den>
                      </m:f>
                      <m:r>
                        <a:rPr lang="es-ES" sz="2000" b="0" i="1" smtClean="0">
                          <a:solidFill>
                            <a:schemeClr val="bg1"/>
                          </a:solidFill>
                          <a:latin typeface="Cambria Math" panose="02040503050406030204" pitchFamily="18" charset="0"/>
                        </a:rPr>
                        <m:t>=</m:t>
                      </m:r>
                      <m:f>
                        <m:fPr>
                          <m:ctrlPr>
                            <a:rPr lang="es-ES" sz="2000" b="0" i="1" smtClean="0">
                              <a:solidFill>
                                <a:schemeClr val="bg1"/>
                              </a:solidFill>
                              <a:latin typeface="Cambria Math" panose="02040503050406030204" pitchFamily="18" charset="0"/>
                            </a:rPr>
                          </m:ctrlPr>
                        </m:fPr>
                        <m:num>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𝑦</m:t>
                              </m:r>
                            </m:sub>
                          </m:sSub>
                        </m:num>
                        <m:den>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den>
                      </m:f>
                    </m:oMath>
                  </m:oMathPara>
                </a14:m>
                <a:endParaRPr lang="es-ES" sz="2200" dirty="0" smtClean="0">
                  <a:solidFill>
                    <a:schemeClr val="bg1"/>
                  </a:solidFill>
                </a:endParaRPr>
              </a:p>
            </p:txBody>
          </p:sp>
        </mc:Choice>
        <mc:Fallback xmlns="">
          <p:sp>
            <p:nvSpPr>
              <p:cNvPr id="7" name="Marcador de contenido 2"/>
              <p:cNvSpPr txBox="1">
                <a:spLocks noRot="1" noChangeAspect="1" noMove="1" noResize="1" noEditPoints="1" noAdjustHandles="1" noChangeArrowheads="1" noChangeShapeType="1" noTextEdit="1"/>
              </p:cNvSpPr>
              <p:nvPr/>
            </p:nvSpPr>
            <p:spPr>
              <a:xfrm>
                <a:off x="3283131" y="3431177"/>
                <a:ext cx="5521235" cy="1619794"/>
              </a:xfrm>
              <a:prstGeom prst="rect">
                <a:avLst/>
              </a:prstGeom>
              <a:blipFill rotWithShape="0">
                <a:blip r:embed="rId5"/>
                <a:stretch>
                  <a:fillRect l="-1215"/>
                </a:stretch>
              </a:blipFill>
            </p:spPr>
            <p:txBody>
              <a:bodyPr/>
              <a:lstStyle/>
              <a:p>
                <a:r>
                  <a:rPr lang="es-ES">
                    <a:noFill/>
                  </a:rPr>
                  <a:t> </a:t>
                </a:r>
              </a:p>
            </p:txBody>
          </p:sp>
        </mc:Fallback>
      </mc:AlternateContent>
      <p:sp>
        <p:nvSpPr>
          <p:cNvPr id="8" name="Marcador de contenido 2"/>
          <p:cNvSpPr txBox="1">
            <a:spLocks/>
          </p:cNvSpPr>
          <p:nvPr/>
        </p:nvSpPr>
        <p:spPr>
          <a:xfrm>
            <a:off x="238294" y="6059473"/>
            <a:ext cx="8566072" cy="505097"/>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000" b="0" dirty="0" smtClean="0">
                <a:solidFill>
                  <a:schemeClr val="bg1"/>
                </a:solidFill>
                <a:latin typeface="Cambria Math" panose="02040503050406030204" pitchFamily="18" charset="0"/>
              </a:rPr>
              <a:t>Esta ecuación se llama </a:t>
            </a:r>
            <a:r>
              <a:rPr lang="es-ES" sz="2000" b="1" u="sng" dirty="0" smtClean="0">
                <a:solidFill>
                  <a:schemeClr val="bg1"/>
                </a:solidFill>
                <a:latin typeface="Cambria Math" panose="02040503050406030204" pitchFamily="18" charset="0"/>
              </a:rPr>
              <a:t>ECUACIÓN EXPLÍCITA DE LA RECTA</a:t>
            </a:r>
            <a:endParaRPr lang="es-ES" sz="2200" b="1" u="sng" dirty="0" smtClean="0">
              <a:solidFill>
                <a:schemeClr val="bg1"/>
              </a:solidFill>
            </a:endParaRPr>
          </a:p>
        </p:txBody>
      </p:sp>
      <mc:AlternateContent xmlns:mc="http://schemas.openxmlformats.org/markup-compatibility/2006" xmlns:a14="http://schemas.microsoft.com/office/drawing/2010/main">
        <mc:Choice Requires="a14">
          <p:sp>
            <p:nvSpPr>
              <p:cNvPr id="9" name="Marcador de contenido 2"/>
              <p:cNvSpPr txBox="1">
                <a:spLocks/>
              </p:cNvSpPr>
              <p:nvPr/>
            </p:nvSpPr>
            <p:spPr>
              <a:xfrm>
                <a:off x="238294" y="4833256"/>
                <a:ext cx="8566072" cy="1217507"/>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 xmlns:m="http://schemas.openxmlformats.org/officeDocument/2006/math">
                    <m:r>
                      <a:rPr lang="es-ES" sz="2000" i="1" smtClean="0">
                        <a:solidFill>
                          <a:schemeClr val="bg1"/>
                        </a:solidFill>
                        <a:latin typeface="Cambria Math" panose="02040503050406030204" pitchFamily="18" charset="0"/>
                      </a:rPr>
                      <m:t>𝑚</m:t>
                    </m:r>
                  </m:oMath>
                </a14:m>
                <a:r>
                  <a:rPr lang="es-ES" sz="2200" dirty="0" smtClean="0">
                    <a:solidFill>
                      <a:schemeClr val="bg1"/>
                    </a:solidFill>
                  </a:rPr>
                  <a:t>: </a:t>
                </a:r>
                <a:r>
                  <a:rPr lang="es-ES" sz="2200" b="1" u="sng" dirty="0" smtClean="0">
                    <a:solidFill>
                      <a:schemeClr val="bg1"/>
                    </a:solidFill>
                  </a:rPr>
                  <a:t>pendiente</a:t>
                </a:r>
                <a:r>
                  <a:rPr lang="es-ES" sz="2200" dirty="0" smtClean="0">
                    <a:solidFill>
                      <a:schemeClr val="bg1"/>
                    </a:solidFill>
                  </a:rPr>
                  <a:t> de la recta: </a:t>
                </a:r>
                <a14:m>
                  <m:oMath xmlns:m="http://schemas.openxmlformats.org/officeDocument/2006/math">
                    <m:borderBox>
                      <m:borderBoxPr>
                        <m:ctrlPr>
                          <a:rPr lang="es-ES" sz="2000" b="0" i="1" smtClean="0">
                            <a:solidFill>
                              <a:schemeClr val="bg1"/>
                            </a:solidFill>
                            <a:latin typeface="Cambria Math" panose="02040503050406030204" pitchFamily="18" charset="0"/>
                          </a:rPr>
                        </m:ctrlPr>
                      </m:borderBoxPr>
                      <m:e>
                        <m:r>
                          <a:rPr lang="es-ES" sz="2000" b="0" i="1" smtClean="0">
                            <a:solidFill>
                              <a:schemeClr val="bg1"/>
                            </a:solidFill>
                            <a:latin typeface="Cambria Math" panose="02040503050406030204" pitchFamily="18" charset="0"/>
                          </a:rPr>
                          <m:t>𝑚</m:t>
                        </m:r>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𝑦</m:t>
                            </m:r>
                          </m:sub>
                        </m:sSub>
                        <m:r>
                          <a:rPr lang="es-ES" sz="2000" b="0" i="1" smtClean="0">
                            <a:solidFill>
                              <a:schemeClr val="bg1"/>
                            </a:solidFill>
                            <a:latin typeface="Cambria Math" panose="02040503050406030204" pitchFamily="18" charset="0"/>
                          </a:rPr>
                          <m:t>/</m:t>
                        </m:r>
                        <m:sSub>
                          <m:sSubPr>
                            <m:ctrlPr>
                              <a:rPr lang="es-ES" sz="2000" b="0" i="1" smtClean="0">
                                <a:solidFill>
                                  <a:schemeClr val="bg1"/>
                                </a:solidFill>
                                <a:latin typeface="Cambria Math" panose="02040503050406030204" pitchFamily="18" charset="0"/>
                              </a:rPr>
                            </m:ctrlPr>
                          </m:sSubPr>
                          <m:e>
                            <m:r>
                              <a:rPr lang="es-ES" sz="2000" b="0" i="1" smtClean="0">
                                <a:solidFill>
                                  <a:schemeClr val="bg1"/>
                                </a:solidFill>
                                <a:latin typeface="Cambria Math" panose="02040503050406030204" pitchFamily="18" charset="0"/>
                              </a:rPr>
                              <m:t>𝑣</m:t>
                            </m:r>
                          </m:e>
                          <m:sub>
                            <m:r>
                              <a:rPr lang="es-ES" sz="2000" b="0" i="1" smtClean="0">
                                <a:solidFill>
                                  <a:schemeClr val="bg1"/>
                                </a:solidFill>
                                <a:latin typeface="Cambria Math" panose="02040503050406030204" pitchFamily="18" charset="0"/>
                              </a:rPr>
                              <m:t>𝑥</m:t>
                            </m:r>
                          </m:sub>
                        </m:sSub>
                      </m:e>
                    </m:borderBox>
                  </m:oMath>
                </a14:m>
                <a:endParaRPr lang="es-ES" sz="2200" dirty="0" smtClean="0">
                  <a:solidFill>
                    <a:schemeClr val="bg1"/>
                  </a:solidFill>
                </a:endParaRPr>
              </a:p>
              <a:p>
                <a:pPr marL="0" indent="0" algn="just">
                  <a:buNone/>
                </a:pPr>
                <a14:m>
                  <m:oMath xmlns:m="http://schemas.openxmlformats.org/officeDocument/2006/math">
                    <m:r>
                      <a:rPr lang="es-ES" sz="2000" b="0" i="1" smtClean="0">
                        <a:solidFill>
                          <a:schemeClr val="bg1"/>
                        </a:solidFill>
                        <a:latin typeface="Cambria Math" panose="02040503050406030204" pitchFamily="18" charset="0"/>
                      </a:rPr>
                      <m:t>𝑛</m:t>
                    </m:r>
                  </m:oMath>
                </a14:m>
                <a:r>
                  <a:rPr lang="es-ES" sz="2200" dirty="0" smtClean="0">
                    <a:solidFill>
                      <a:schemeClr val="bg1"/>
                    </a:solidFill>
                  </a:rPr>
                  <a:t>: </a:t>
                </a:r>
                <a:r>
                  <a:rPr lang="es-ES" sz="2200" b="1" u="sng" dirty="0" smtClean="0">
                    <a:solidFill>
                      <a:schemeClr val="bg1"/>
                    </a:solidFill>
                  </a:rPr>
                  <a:t>ordenada en el origen </a:t>
                </a:r>
                <a:r>
                  <a:rPr lang="es-ES" sz="2200" dirty="0" smtClean="0">
                    <a:solidFill>
                      <a:schemeClr val="bg1"/>
                    </a:solidFill>
                  </a:rPr>
                  <a:t>(valor de </a:t>
                </a:r>
                <a14:m>
                  <m:oMath xmlns:m="http://schemas.openxmlformats.org/officeDocument/2006/math">
                    <m:r>
                      <a:rPr lang="es-ES" sz="2000" b="0" i="1" smtClean="0">
                        <a:solidFill>
                          <a:schemeClr val="bg1"/>
                        </a:solidFill>
                        <a:latin typeface="Cambria Math" panose="02040503050406030204" pitchFamily="18" charset="0"/>
                      </a:rPr>
                      <m:t>𝑦</m:t>
                    </m:r>
                  </m:oMath>
                </a14:m>
                <a:r>
                  <a:rPr lang="es-ES" sz="2200" dirty="0" smtClean="0">
                    <a:solidFill>
                      <a:schemeClr val="bg1"/>
                    </a:solidFill>
                  </a:rPr>
                  <a:t> cuando </a:t>
                </a:r>
                <a14:m>
                  <m:oMath xmlns:m="http://schemas.openxmlformats.org/officeDocument/2006/math">
                    <m:r>
                      <a:rPr lang="es-ES" sz="2000" b="0" i="1" smtClean="0">
                        <a:solidFill>
                          <a:schemeClr val="bg1"/>
                        </a:solidFill>
                        <a:latin typeface="Cambria Math" panose="02040503050406030204" pitchFamily="18" charset="0"/>
                      </a:rPr>
                      <m:t>𝑥</m:t>
                    </m:r>
                    <m:r>
                      <a:rPr lang="es-ES" sz="2000" b="0" i="1" smtClean="0">
                        <a:solidFill>
                          <a:schemeClr val="bg1"/>
                        </a:solidFill>
                        <a:latin typeface="Cambria Math" panose="02040503050406030204" pitchFamily="18" charset="0"/>
                      </a:rPr>
                      <m:t>=0</m:t>
                    </m:r>
                  </m:oMath>
                </a14:m>
                <a:r>
                  <a:rPr lang="es-ES" sz="2200" dirty="0" smtClean="0">
                    <a:solidFill>
                      <a:schemeClr val="bg1"/>
                    </a:solidFill>
                  </a:rPr>
                  <a:t>)</a:t>
                </a:r>
              </a:p>
            </p:txBody>
          </p:sp>
        </mc:Choice>
        <mc:Fallback xmlns="">
          <p:sp>
            <p:nvSpPr>
              <p:cNvPr id="9" name="Marcador de contenido 2"/>
              <p:cNvSpPr txBox="1">
                <a:spLocks noRot="1" noChangeAspect="1" noMove="1" noResize="1" noEditPoints="1" noAdjustHandles="1" noChangeArrowheads="1" noChangeShapeType="1" noTextEdit="1"/>
              </p:cNvSpPr>
              <p:nvPr/>
            </p:nvSpPr>
            <p:spPr>
              <a:xfrm>
                <a:off x="238294" y="4833256"/>
                <a:ext cx="8566072" cy="1217507"/>
              </a:xfrm>
              <a:prstGeom prst="rect">
                <a:avLst/>
              </a:prstGeom>
              <a:blipFill rotWithShape="0">
                <a:blip r:embed="rId6"/>
                <a:stretch>
                  <a:fillRect/>
                </a:stretch>
              </a:blipFill>
            </p:spPr>
            <p:txBody>
              <a:bodyPr/>
              <a:lstStyle/>
              <a:p>
                <a:r>
                  <a:rPr lang="es-ES">
                    <a:noFill/>
                  </a:rPr>
                  <a:t> </a:t>
                </a:r>
              </a:p>
            </p:txBody>
          </p:sp>
        </mc:Fallback>
      </mc:AlternateContent>
      <p:sp>
        <p:nvSpPr>
          <p:cNvPr id="10" name="Flecha abajo 9"/>
          <p:cNvSpPr/>
          <p:nvPr/>
        </p:nvSpPr>
        <p:spPr>
          <a:xfrm>
            <a:off x="115330" y="0"/>
            <a:ext cx="576648" cy="72493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2</a:t>
            </a:r>
            <a:endParaRPr lang="es-ES" dirty="0">
              <a:solidFill>
                <a:srgbClr val="0070C0"/>
              </a:solidFill>
            </a:endParaRPr>
          </a:p>
        </p:txBody>
      </p:sp>
      <p:pic>
        <p:nvPicPr>
          <p:cNvPr id="11"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5435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a:solidFill>
                  <a:schemeClr val="bg1"/>
                </a:solidFill>
              </a:rPr>
              <a:t>9</a:t>
            </a:r>
            <a:r>
              <a:rPr lang="es-ES" dirty="0" smtClean="0">
                <a:solidFill>
                  <a:schemeClr val="bg1"/>
                </a:solidFill>
              </a:rPr>
              <a:t>. RECTAS V. Ecuación EXPLÍCITA</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2" y="1725990"/>
                <a:ext cx="8560524" cy="1115665"/>
              </a:xfrm>
              <a:solidFill>
                <a:schemeClr val="tx1">
                  <a:lumMod val="95000"/>
                </a:schemeClr>
              </a:solidFill>
            </p:spPr>
            <p:txBody>
              <a:bodyPr>
                <a:normAutofit/>
              </a:bodyPr>
              <a:lstStyle/>
              <a:p>
                <a:pPr algn="just"/>
                <a:r>
                  <a:rPr lang="es-ES" sz="2600" dirty="0" smtClean="0">
                    <a:solidFill>
                      <a:schemeClr val="bg1"/>
                    </a:solidFill>
                  </a:rPr>
                  <a:t>Ejemplo: calcula la ecuación EXPLÍCITA de la recta que pasa por los puntos </a:t>
                </a:r>
                <a14:m>
                  <m:oMath xmlns:m="http://schemas.openxmlformats.org/officeDocument/2006/math">
                    <m:r>
                      <a:rPr lang="es-ES" sz="2600" b="0" i="1" smtClean="0">
                        <a:solidFill>
                          <a:schemeClr val="bg1"/>
                        </a:solidFill>
                        <a:latin typeface="Cambria Math" panose="02040503050406030204" pitchFamily="18" charset="0"/>
                      </a:rPr>
                      <m:t>𝐴</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1,3</m:t>
                        </m:r>
                      </m:e>
                    </m:d>
                  </m:oMath>
                </a14:m>
                <a:r>
                  <a:rPr lang="es-ES" sz="2600" dirty="0" smtClean="0">
                    <a:solidFill>
                      <a:schemeClr val="bg1"/>
                    </a:solidFill>
                  </a:rPr>
                  <a:t> y </a:t>
                </a:r>
                <a14:m>
                  <m:oMath xmlns:m="http://schemas.openxmlformats.org/officeDocument/2006/math">
                    <m:r>
                      <a:rPr lang="es-ES" sz="2600" b="0" i="1" smtClean="0">
                        <a:solidFill>
                          <a:schemeClr val="bg1"/>
                        </a:solidFill>
                        <a:latin typeface="Cambria Math" panose="02040503050406030204" pitchFamily="18" charset="0"/>
                      </a:rPr>
                      <m:t>𝐵</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2,5</m:t>
                        </m:r>
                      </m:e>
                    </m:d>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2" y="1725990"/>
                <a:ext cx="8560524" cy="1115665"/>
              </a:xfrm>
              <a:blipFill rotWithShape="0">
                <a:blip r:embed="rId3"/>
                <a:stretch>
                  <a:fillRect l="-1638" t="-8197" r="-1282" b="-491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Marcador de contenido 2"/>
              <p:cNvSpPr txBox="1">
                <a:spLocks/>
              </p:cNvSpPr>
              <p:nvPr/>
            </p:nvSpPr>
            <p:spPr>
              <a:xfrm>
                <a:off x="238294" y="2841655"/>
                <a:ext cx="8566072" cy="54259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200" dirty="0" smtClean="0">
                    <a:solidFill>
                      <a:srgbClr val="0070C0"/>
                    </a:solidFill>
                  </a:rPr>
                  <a:t>Primero calculamos el vector director: </a:t>
                </a:r>
                <a14:m>
                  <m:oMath xmlns:m="http://schemas.openxmlformats.org/officeDocument/2006/math">
                    <m:acc>
                      <m:accPr>
                        <m:chr m:val="⃗"/>
                        <m:ctrlPr>
                          <a:rPr lang="es-ES" sz="2000" b="0" i="1" smtClean="0">
                            <a:solidFill>
                              <a:srgbClr val="0070C0"/>
                            </a:solidFill>
                            <a:latin typeface="Cambria Math" panose="02040503050406030204" pitchFamily="18" charset="0"/>
                          </a:rPr>
                        </m:ctrlPr>
                      </m:accPr>
                      <m:e>
                        <m:r>
                          <a:rPr lang="es-ES" sz="2000" b="0" i="1" smtClean="0">
                            <a:solidFill>
                              <a:srgbClr val="0070C0"/>
                            </a:solidFill>
                            <a:latin typeface="Cambria Math" panose="02040503050406030204" pitchFamily="18" charset="0"/>
                          </a:rPr>
                          <m:t>𝐴𝐵</m:t>
                        </m:r>
                      </m:e>
                    </m:acc>
                    <m:r>
                      <a:rPr lang="es-ES" sz="2200" b="0" i="1" dirty="0" smtClean="0">
                        <a:solidFill>
                          <a:srgbClr val="0070C0"/>
                        </a:solidFill>
                        <a:latin typeface="Cambria Math" panose="02040503050406030204" pitchFamily="18" charset="0"/>
                      </a:rPr>
                      <m:t>="</m:t>
                    </m:r>
                    <m:r>
                      <a:rPr lang="es-ES" sz="2200" b="0" i="1" dirty="0" smtClean="0">
                        <a:solidFill>
                          <a:srgbClr val="0070C0"/>
                        </a:solidFill>
                        <a:latin typeface="Cambria Math" panose="02040503050406030204" pitchFamily="18" charset="0"/>
                      </a:rPr>
                      <m:t>𝐵</m:t>
                    </m:r>
                    <m:r>
                      <a:rPr lang="es-ES" sz="2200" b="0" i="1" dirty="0" smtClean="0">
                        <a:solidFill>
                          <a:srgbClr val="0070C0"/>
                        </a:solidFill>
                        <a:latin typeface="Cambria Math" panose="02040503050406030204" pitchFamily="18" charset="0"/>
                      </a:rPr>
                      <m:t>−</m:t>
                    </m:r>
                    <m:r>
                      <a:rPr lang="es-ES" sz="2200" b="0" i="1" dirty="0" smtClean="0">
                        <a:solidFill>
                          <a:srgbClr val="0070C0"/>
                        </a:solidFill>
                        <a:latin typeface="Cambria Math" panose="02040503050406030204" pitchFamily="18" charset="0"/>
                      </a:rPr>
                      <m:t>𝐴</m:t>
                    </m:r>
                    <m:r>
                      <a:rPr lang="es-ES" sz="2200" b="0" i="1" dirty="0" smtClean="0">
                        <a:solidFill>
                          <a:srgbClr val="0070C0"/>
                        </a:solidFill>
                        <a:latin typeface="Cambria Math" panose="02040503050406030204" pitchFamily="18" charset="0"/>
                      </a:rPr>
                      <m:t>"=</m:t>
                    </m:r>
                    <m:d>
                      <m:dPr>
                        <m:ctrlPr>
                          <a:rPr lang="es-ES" sz="2200" b="0" i="1" dirty="0" smtClean="0">
                            <a:solidFill>
                              <a:srgbClr val="0070C0"/>
                            </a:solidFill>
                            <a:latin typeface="Cambria Math" panose="02040503050406030204" pitchFamily="18" charset="0"/>
                          </a:rPr>
                        </m:ctrlPr>
                      </m:dPr>
                      <m:e>
                        <m:r>
                          <a:rPr lang="es-ES" sz="2200" b="0" i="1" dirty="0" smtClean="0">
                            <a:solidFill>
                              <a:srgbClr val="0070C0"/>
                            </a:solidFill>
                            <a:latin typeface="Cambria Math" panose="02040503050406030204" pitchFamily="18" charset="0"/>
                          </a:rPr>
                          <m:t>1,2</m:t>
                        </m:r>
                      </m:e>
                    </m:d>
                  </m:oMath>
                </a14:m>
                <a:endParaRPr lang="es-ES" sz="2200" dirty="0" smtClean="0">
                  <a:solidFill>
                    <a:srgbClr val="0070C0"/>
                  </a:solidFill>
                </a:endParaRPr>
              </a:p>
            </p:txBody>
          </p:sp>
        </mc:Choice>
        <mc:Fallback xmlns="">
          <p:sp>
            <p:nvSpPr>
              <p:cNvPr id="14" name="Marcador de contenido 2"/>
              <p:cNvSpPr txBox="1">
                <a:spLocks noRot="1" noChangeAspect="1" noMove="1" noResize="1" noEditPoints="1" noAdjustHandles="1" noChangeArrowheads="1" noChangeShapeType="1" noTextEdit="1"/>
              </p:cNvSpPr>
              <p:nvPr/>
            </p:nvSpPr>
            <p:spPr>
              <a:xfrm>
                <a:off x="238294" y="2841655"/>
                <a:ext cx="8566072" cy="542592"/>
              </a:xfrm>
              <a:prstGeom prst="rect">
                <a:avLst/>
              </a:prstGeom>
              <a:blipFill rotWithShape="0">
                <a:blip r:embed="rId4"/>
                <a:stretch>
                  <a:fillRect l="-925" b="-11236"/>
                </a:stretch>
              </a:blipFill>
            </p:spPr>
            <p:txBody>
              <a:bodyPr/>
              <a:lstStyle/>
              <a:p>
                <a:r>
                  <a:rPr lang="es-ES">
                    <a:noFill/>
                  </a:rPr>
                  <a:t> </a:t>
                </a:r>
              </a:p>
            </p:txBody>
          </p:sp>
        </mc:Fallback>
      </mc:AlternateContent>
      <p:sp>
        <p:nvSpPr>
          <p:cNvPr id="19" name="Marcador de contenido 2"/>
          <p:cNvSpPr txBox="1">
            <a:spLocks/>
          </p:cNvSpPr>
          <p:nvPr/>
        </p:nvSpPr>
        <p:spPr>
          <a:xfrm>
            <a:off x="238294" y="3384248"/>
            <a:ext cx="8566072" cy="55904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s-ES" sz="2200" dirty="0" smtClean="0">
                <a:solidFill>
                  <a:srgbClr val="0070C0"/>
                </a:solidFill>
              </a:rPr>
              <a:t>A continuación escribimos lo que sabemos en la ecuación EXPLÍCITA:</a:t>
            </a:r>
          </a:p>
        </p:txBody>
      </p:sp>
      <mc:AlternateContent xmlns:mc="http://schemas.openxmlformats.org/markup-compatibility/2006" xmlns:a14="http://schemas.microsoft.com/office/drawing/2010/main">
        <mc:Choice Requires="a14">
          <p:sp>
            <p:nvSpPr>
              <p:cNvPr id="8" name="Marcador de contenido 2"/>
              <p:cNvSpPr txBox="1">
                <a:spLocks/>
              </p:cNvSpPr>
              <p:nvPr/>
            </p:nvSpPr>
            <p:spPr>
              <a:xfrm>
                <a:off x="238294" y="4858655"/>
                <a:ext cx="8566072" cy="1751151"/>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200" dirty="0" smtClean="0">
                    <a:solidFill>
                      <a:srgbClr val="0070C0"/>
                    </a:solidFill>
                  </a:rPr>
                  <a:t>Para calcular </a:t>
                </a:r>
                <a14:m>
                  <m:oMath xmlns:m="http://schemas.openxmlformats.org/officeDocument/2006/math">
                    <m:r>
                      <a:rPr lang="es-ES" sz="2200" i="1" dirty="0" smtClean="0">
                        <a:solidFill>
                          <a:srgbClr val="0070C0"/>
                        </a:solidFill>
                        <a:latin typeface="Cambria Math" panose="02040503050406030204" pitchFamily="18" charset="0"/>
                      </a:rPr>
                      <m:t>𝑛</m:t>
                    </m:r>
                  </m:oMath>
                </a14:m>
                <a:r>
                  <a:rPr lang="es-ES" sz="2200" dirty="0" smtClean="0">
                    <a:solidFill>
                      <a:srgbClr val="0070C0"/>
                    </a:solidFill>
                  </a:rPr>
                  <a:t>, metemos uno de los dos puntos en la recta:</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5=2·2+</m:t>
                      </m:r>
                      <m:r>
                        <a:rPr lang="es-ES" sz="2000" b="0" i="1" smtClean="0">
                          <a:solidFill>
                            <a:srgbClr val="0070C0"/>
                          </a:solidFill>
                          <a:latin typeface="Cambria Math" panose="02040503050406030204" pitchFamily="18" charset="0"/>
                        </a:rPr>
                        <m:t>𝑛</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𝑛</m:t>
                      </m:r>
                      <m:r>
                        <a:rPr lang="es-ES" sz="2000" b="0" i="1" smtClean="0">
                          <a:solidFill>
                            <a:srgbClr val="0070C0"/>
                          </a:solidFill>
                          <a:latin typeface="Cambria Math" panose="02040503050406030204" pitchFamily="18" charset="0"/>
                        </a:rPr>
                        <m:t>=1             </m:t>
                      </m:r>
                      <m:borderBox>
                        <m:borderBoxPr>
                          <m:ctrlPr>
                            <a:rPr lang="es-ES" sz="2000" b="0" i="1" smtClean="0">
                              <a:solidFill>
                                <a:srgbClr val="0070C0"/>
                              </a:solidFill>
                              <a:latin typeface="Cambria Math" panose="02040503050406030204" pitchFamily="18" charset="0"/>
                            </a:rPr>
                          </m:ctrlPr>
                        </m:borderBoxPr>
                        <m:e>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=2</m:t>
                          </m:r>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+1</m:t>
                          </m:r>
                        </m:e>
                      </m:borderBox>
                    </m:oMath>
                  </m:oMathPara>
                </a14:m>
                <a:endParaRPr lang="es-ES" sz="2000" dirty="0" smtClean="0">
                  <a:solidFill>
                    <a:srgbClr val="0070C0"/>
                  </a:solidFill>
                </a:endParaRPr>
              </a:p>
              <a:p>
                <a:pPr marL="0" indent="0" algn="just">
                  <a:buNone/>
                </a:pPr>
                <a:r>
                  <a:rPr lang="es-ES" sz="2000" dirty="0" err="1" smtClean="0">
                    <a:solidFill>
                      <a:srgbClr val="0070C0"/>
                    </a:solidFill>
                  </a:rPr>
                  <a:t>Ej</a:t>
                </a:r>
                <a:r>
                  <a:rPr lang="es-ES" sz="2000" dirty="0" smtClean="0">
                    <a:solidFill>
                      <a:srgbClr val="0070C0"/>
                    </a:solidFill>
                  </a:rPr>
                  <a:t>: comprueba que el punto B cumple esta ecuación.</a:t>
                </a:r>
              </a:p>
            </p:txBody>
          </p:sp>
        </mc:Choice>
        <mc:Fallback xmlns="">
          <p:sp>
            <p:nvSpPr>
              <p:cNvPr id="8" name="Marcador de contenido 2"/>
              <p:cNvSpPr txBox="1">
                <a:spLocks noRot="1" noChangeAspect="1" noMove="1" noResize="1" noEditPoints="1" noAdjustHandles="1" noChangeArrowheads="1" noChangeShapeType="1" noTextEdit="1"/>
              </p:cNvSpPr>
              <p:nvPr/>
            </p:nvSpPr>
            <p:spPr>
              <a:xfrm>
                <a:off x="238294" y="4858655"/>
                <a:ext cx="8566072" cy="1751151"/>
              </a:xfrm>
              <a:prstGeom prst="rect">
                <a:avLst/>
              </a:prstGeom>
              <a:blipFill rotWithShape="0">
                <a:blip r:embed="rId5"/>
                <a:stretch>
                  <a:fillRect l="-92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Marcador de contenido 2"/>
              <p:cNvSpPr txBox="1">
                <a:spLocks/>
              </p:cNvSpPr>
              <p:nvPr/>
            </p:nvSpPr>
            <p:spPr>
              <a:xfrm>
                <a:off x="238294" y="3957320"/>
                <a:ext cx="8566072" cy="887305"/>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rgbClr val="0070C0"/>
                              </a:solidFill>
                              <a:latin typeface="Cambria Math" panose="02040503050406030204" pitchFamily="18" charset="0"/>
                            </a:rPr>
                          </m:ctrlPr>
                        </m:borderBoxPr>
                        <m:e>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𝑚𝑥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𝑛</m:t>
                          </m:r>
                        </m:e>
                      </m:borderBox>
                      <m:r>
                        <a:rPr lang="es-ES" sz="2000" b="0" i="1" smtClean="0">
                          <a:solidFill>
                            <a:srgbClr val="0070C0"/>
                          </a:solidFill>
                          <a:latin typeface="Cambria Math" panose="02040503050406030204" pitchFamily="18" charset="0"/>
                        </a:rPr>
                        <m:t> </m:t>
                      </m:r>
                      <m:r>
                        <a:rPr lang="es-ES" sz="2000" i="1">
                          <a:solidFill>
                            <a:srgbClr val="0070C0"/>
                          </a:solidFill>
                          <a:latin typeface="Cambria Math" panose="02040503050406030204" pitchFamily="18" charset="0"/>
                        </a:rPr>
                        <m:t>𝑐𝑜𝑛</m:t>
                      </m:r>
                      <m:r>
                        <a:rPr lang="es-ES" sz="2000" i="1">
                          <a:solidFill>
                            <a:srgbClr val="0070C0"/>
                          </a:solidFill>
                          <a:latin typeface="Cambria Math" panose="02040503050406030204" pitchFamily="18" charset="0"/>
                        </a:rPr>
                        <m:t> </m:t>
                      </m:r>
                      <m:r>
                        <a:rPr lang="es-ES" sz="2000" i="1" smtClean="0">
                          <a:solidFill>
                            <a:srgbClr val="0070C0"/>
                          </a:solidFill>
                          <a:latin typeface="Cambria Math" panose="02040503050406030204" pitchFamily="18" charset="0"/>
                        </a:rPr>
                        <m:t>𝑚</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𝑣</m:t>
                              </m:r>
                            </m:e>
                            <m:sub>
                              <m:r>
                                <a:rPr lang="es-ES" sz="2000" b="0" i="1" smtClean="0">
                                  <a:solidFill>
                                    <a:srgbClr val="0070C0"/>
                                  </a:solidFill>
                                  <a:latin typeface="Cambria Math" panose="02040503050406030204" pitchFamily="18" charset="0"/>
                                </a:rPr>
                                <m:t>𝑦</m:t>
                              </m:r>
                            </m:sub>
                          </m:sSub>
                        </m:num>
                        <m:den>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𝑣</m:t>
                              </m:r>
                            </m:e>
                            <m:sub>
                              <m:r>
                                <a:rPr lang="es-ES" sz="2000" b="0" i="1" smtClean="0">
                                  <a:solidFill>
                                    <a:srgbClr val="0070C0"/>
                                  </a:solidFill>
                                  <a:latin typeface="Cambria Math" panose="02040503050406030204" pitchFamily="18" charset="0"/>
                                </a:rPr>
                                <m:t>𝑥</m:t>
                              </m:r>
                            </m:sub>
                          </m:sSub>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2</m:t>
                          </m:r>
                        </m:num>
                        <m:den>
                          <m:r>
                            <a:rPr lang="es-ES" sz="2000" b="0" i="1" smtClean="0">
                              <a:solidFill>
                                <a:srgbClr val="0070C0"/>
                              </a:solidFill>
                              <a:latin typeface="Cambria Math" panose="02040503050406030204" pitchFamily="18" charset="0"/>
                            </a:rPr>
                            <m:t>1</m:t>
                          </m:r>
                        </m:den>
                      </m:f>
                      <m:r>
                        <a:rPr lang="es-ES" sz="2000" b="0" i="1" smtClean="0">
                          <a:solidFill>
                            <a:srgbClr val="0070C0"/>
                          </a:solidFill>
                          <a:latin typeface="Cambria Math" panose="02040503050406030204" pitchFamily="18" charset="0"/>
                        </a:rPr>
                        <m:t>=2⇒</m:t>
                      </m:r>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=2</m:t>
                      </m:r>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𝑛</m:t>
                      </m:r>
                    </m:oMath>
                  </m:oMathPara>
                </a14:m>
                <a:endParaRPr lang="es-ES" sz="2200" dirty="0" smtClean="0">
                  <a:solidFill>
                    <a:srgbClr val="0070C0"/>
                  </a:solidFill>
                </a:endParaRPr>
              </a:p>
            </p:txBody>
          </p:sp>
        </mc:Choice>
        <mc:Fallback xmlns="">
          <p:sp>
            <p:nvSpPr>
              <p:cNvPr id="10" name="Marcador de contenido 2"/>
              <p:cNvSpPr txBox="1">
                <a:spLocks noRot="1" noChangeAspect="1" noMove="1" noResize="1" noEditPoints="1" noAdjustHandles="1" noChangeArrowheads="1" noChangeShapeType="1" noTextEdit="1"/>
              </p:cNvSpPr>
              <p:nvPr/>
            </p:nvSpPr>
            <p:spPr>
              <a:xfrm>
                <a:off x="238294" y="3957320"/>
                <a:ext cx="8566072" cy="887305"/>
              </a:xfrm>
              <a:prstGeom prst="rect">
                <a:avLst/>
              </a:prstGeom>
              <a:blipFill rotWithShape="0">
                <a:blip r:embed="rId6"/>
                <a:stretch>
                  <a:fillRect/>
                </a:stretch>
              </a:blipFill>
            </p:spPr>
            <p:txBody>
              <a:bodyPr/>
              <a:lstStyle/>
              <a:p>
                <a:r>
                  <a:rPr lang="es-ES">
                    <a:noFill/>
                  </a:rPr>
                  <a:t> </a:t>
                </a:r>
              </a:p>
            </p:txBody>
          </p:sp>
        </mc:Fallback>
      </mc:AlternateContent>
      <p:sp>
        <p:nvSpPr>
          <p:cNvPr id="9" name="Flecha abajo 8"/>
          <p:cNvSpPr/>
          <p:nvPr/>
        </p:nvSpPr>
        <p:spPr>
          <a:xfrm>
            <a:off x="115330" y="0"/>
            <a:ext cx="576648" cy="72493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1</a:t>
            </a:r>
            <a:endParaRPr lang="es-ES" dirty="0">
              <a:solidFill>
                <a:srgbClr val="0070C0"/>
              </a:solidFill>
            </a:endParaRPr>
          </a:p>
        </p:txBody>
      </p:sp>
      <p:pic>
        <p:nvPicPr>
          <p:cNvPr id="11" name="Picture 4" descr="Resultado de imagen de nex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8594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8"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 name="Marcador de contenido 2"/>
          <p:cNvSpPr>
            <a:spLocks noGrp="1"/>
          </p:cNvSpPr>
          <p:nvPr>
            <p:ph idx="1"/>
          </p:nvPr>
        </p:nvSpPr>
        <p:spPr>
          <a:xfrm>
            <a:off x="217716" y="567750"/>
            <a:ext cx="8041718" cy="2582309"/>
          </a:xfrm>
          <a:solidFill>
            <a:schemeClr val="tx1">
              <a:lumMod val="95000"/>
            </a:schemeClr>
          </a:solidFill>
        </p:spPr>
        <p:txBody>
          <a:bodyPr>
            <a:normAutofit/>
          </a:bodyPr>
          <a:lstStyle/>
          <a:p>
            <a:pPr algn="just"/>
            <a:r>
              <a:rPr lang="es-ES" sz="2600" dirty="0" smtClean="0">
                <a:solidFill>
                  <a:schemeClr val="bg1"/>
                </a:solidFill>
              </a:rPr>
              <a:t>Utilizando el mapa de antes, y con los puntos Vigo dado por Vi(-430,190) y Barcelona B(492,124), escribe la ecuación general y la ecuación explícita.</a:t>
            </a:r>
          </a:p>
          <a:p>
            <a:pPr algn="just"/>
            <a:r>
              <a:rPr lang="es-ES" sz="2600" dirty="0" smtClean="0">
                <a:solidFill>
                  <a:schemeClr val="bg1"/>
                </a:solidFill>
              </a:rPr>
              <a:t>¿Pasa esta recta por Zaragoza Z(210,170)?</a:t>
            </a:r>
          </a:p>
        </p:txBody>
      </p:sp>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
        <p:nvSpPr>
          <p:cNvPr id="5" name="Pentágono 4"/>
          <p:cNvSpPr/>
          <p:nvPr/>
        </p:nvSpPr>
        <p:spPr>
          <a:xfrm>
            <a:off x="217716" y="0"/>
            <a:ext cx="1146212" cy="5677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E</a:t>
            </a:r>
            <a:endParaRPr lang="es-ES" dirty="0">
              <a:solidFill>
                <a:schemeClr val="bg1"/>
              </a:solidFill>
            </a:endParaRPr>
          </a:p>
        </p:txBody>
      </p:sp>
      <p:sp>
        <p:nvSpPr>
          <p:cNvPr id="6" name="Flecha abajo 5"/>
          <p:cNvSpPr/>
          <p:nvPr/>
        </p:nvSpPr>
        <p:spPr>
          <a:xfrm>
            <a:off x="115330" y="0"/>
            <a:ext cx="576648" cy="72493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0</a:t>
            </a:r>
            <a:endParaRPr lang="es-ES" dirty="0">
              <a:solidFill>
                <a:srgbClr val="0070C0"/>
              </a:solidFill>
            </a:endParaRPr>
          </a:p>
        </p:txBody>
      </p:sp>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2043085229"/>
                  </p:ext>
                </p:extLst>
              </p:nvPr>
            </p:nvGraphicFramePr>
            <p:xfrm>
              <a:off x="2327115" y="3629937"/>
              <a:ext cx="3963588" cy="2539492"/>
            </p:xfrm>
            <a:graphic>
              <a:graphicData uri="http://schemas.openxmlformats.org/drawingml/2006/table">
                <a:tbl>
                  <a:tblPr firstRow="1" bandRow="1">
                    <a:tableStyleId>{5C22544A-7EE6-4342-B048-85BDC9FD1C3A}</a:tableStyleId>
                  </a:tblPr>
                  <a:tblGrid>
                    <a:gridCol w="3963588">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370840">
                    <a:tc>
                      <a:txBody>
                        <a:bodyPr/>
                        <a:lstStyle/>
                        <a:p>
                          <a:r>
                            <a:rPr lang="es-ES" dirty="0" smtClean="0"/>
                            <a:t>Resuelve un triángulo rectángulo de cateto</a:t>
                          </a:r>
                          <a:r>
                            <a:rPr lang="es-ES" baseline="0" dirty="0" smtClean="0"/>
                            <a:t> </a:t>
                          </a:r>
                          <a14:m>
                            <m:oMath xmlns:m="http://schemas.openxmlformats.org/officeDocument/2006/math">
                              <m:r>
                                <a:rPr lang="es-ES" b="0" i="1" baseline="0" smtClean="0">
                                  <a:latin typeface="Cambria Math" panose="02040503050406030204" pitchFamily="18" charset="0"/>
                                </a:rPr>
                                <m:t>𝑏</m:t>
                              </m:r>
                              <m:r>
                                <a:rPr lang="es-ES" b="0" i="1" baseline="0" smtClean="0">
                                  <a:latin typeface="Cambria Math" panose="02040503050406030204" pitchFamily="18" charset="0"/>
                                </a:rPr>
                                <m:t>=5</m:t>
                              </m:r>
                            </m:oMath>
                          </a14:m>
                          <a:r>
                            <a:rPr lang="es-ES" dirty="0" smtClean="0"/>
                            <a:t> y ángulo </a:t>
                          </a:r>
                          <a14:m>
                            <m:oMath xmlns:m="http://schemas.openxmlformats.org/officeDocument/2006/math">
                              <m:acc>
                                <m:accPr>
                                  <m:chr m:val="̂"/>
                                  <m:ctrlPr>
                                    <a:rPr lang="es-ES" b="0" i="1" smtClean="0">
                                      <a:latin typeface="Cambria Math" panose="02040503050406030204" pitchFamily="18" charset="0"/>
                                    </a:rPr>
                                  </m:ctrlPr>
                                </m:accPr>
                                <m:e>
                                  <m:r>
                                    <a:rPr lang="es-ES" b="0" i="1" smtClean="0">
                                      <a:latin typeface="Cambria Math" panose="02040503050406030204" pitchFamily="18" charset="0"/>
                                    </a:rPr>
                                    <m:t>𝐵</m:t>
                                  </m:r>
                                </m:e>
                              </m:acc>
                              <m:r>
                                <a:rPr lang="es-ES" b="0" i="1" dirty="0" smtClean="0">
                                  <a:latin typeface="Cambria Math" panose="02040503050406030204" pitchFamily="18" charset="0"/>
                                </a:rPr>
                                <m:t>=60º</m:t>
                              </m:r>
                            </m:oMath>
                          </a14:m>
                          <a:endParaRPr lang="es-ES" dirty="0"/>
                        </a:p>
                      </a:txBody>
                      <a:tcPr/>
                    </a:tc>
                    <a:extLst>
                      <a:ext uri="{0D108BD9-81ED-4DB2-BD59-A6C34878D82A}">
                        <a16:rowId xmlns:a16="http://schemas.microsoft.com/office/drawing/2014/main" val="2708318785"/>
                      </a:ext>
                    </a:extLst>
                  </a:tr>
                  <a:tr h="370840">
                    <a:tc>
                      <a:txBody>
                        <a:bodyPr/>
                        <a:lstStyle/>
                        <a:p>
                          <a:r>
                            <a:rPr lang="es-ES" dirty="0" smtClean="0"/>
                            <a:t>Simplifica:</a:t>
                          </a:r>
                        </a:p>
                        <a:p>
                          <a:pPr/>
                          <a14:m>
                            <m:oMathPara xmlns:m="http://schemas.openxmlformats.org/officeDocument/2006/math">
                              <m:oMathParaPr>
                                <m:jc m:val="centerGroup"/>
                              </m:oMathParaPr>
                              <m:oMath xmlns:m="http://schemas.openxmlformats.org/officeDocument/2006/math">
                                <m:f>
                                  <m:fPr>
                                    <m:ctrlPr>
                                      <a:rPr lang="es-ES" b="0" i="1" smtClean="0">
                                        <a:latin typeface="Cambria Math" panose="02040503050406030204" pitchFamily="18" charset="0"/>
                                      </a:rPr>
                                    </m:ctrlPr>
                                  </m:fPr>
                                  <m:num>
                                    <m:r>
                                      <a:rPr lang="es-ES" b="0" i="1" smtClean="0">
                                        <a:latin typeface="Cambria Math" panose="02040503050406030204" pitchFamily="18" charset="0"/>
                                      </a:rPr>
                                      <m:t>1</m:t>
                                    </m:r>
                                  </m:num>
                                  <m:den>
                                    <m:r>
                                      <a:rPr lang="es-ES" b="0" i="1" smtClean="0">
                                        <a:latin typeface="Cambria Math" panose="02040503050406030204" pitchFamily="18" charset="0"/>
                                      </a:rPr>
                                      <m:t>𝑥</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1</m:t>
                                    </m:r>
                                  </m:num>
                                  <m:den>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1</m:t>
                                    </m:r>
                                  </m:num>
                                  <m:den>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m:t>
                                    </m:r>
                                    <m:r>
                                      <a:rPr lang="es-ES" b="0" i="1" smtClean="0">
                                        <a:latin typeface="Cambria Math" panose="02040503050406030204" pitchFamily="18" charset="0"/>
                                      </a:rPr>
                                      <m:t>𝑥</m:t>
                                    </m:r>
                                  </m:den>
                                </m:f>
                              </m:oMath>
                            </m:oMathPara>
                          </a14:m>
                          <a:endParaRPr lang="es-ES" dirty="0"/>
                        </a:p>
                      </a:txBody>
                      <a:tcPr/>
                    </a:tc>
                    <a:extLst>
                      <a:ext uri="{0D108BD9-81ED-4DB2-BD59-A6C34878D82A}">
                        <a16:rowId xmlns:a16="http://schemas.microsoft.com/office/drawing/2014/main" val="1084802430"/>
                      </a:ext>
                    </a:extLst>
                  </a:tr>
                  <a:tr h="370840">
                    <a:tc>
                      <a:txBody>
                        <a:bodyPr/>
                        <a:lstStyle/>
                        <a:p>
                          <a:r>
                            <a:rPr lang="es-ES" dirty="0" smtClean="0"/>
                            <a:t>Factoriza el polinomio:</a:t>
                          </a:r>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2</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4</m:t>
                                    </m:r>
                                  </m:sup>
                                </m:sSup>
                                <m:r>
                                  <a:rPr lang="es-ES" b="0" i="1" smtClean="0">
                                    <a:latin typeface="Cambria Math" panose="02040503050406030204" pitchFamily="18" charset="0"/>
                                  </a:rPr>
                                  <m:t>+2</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3</m:t>
                                    </m:r>
                                  </m:sup>
                                </m:sSup>
                                <m:r>
                                  <a:rPr lang="es-ES" b="0" i="1" smtClean="0">
                                    <a:latin typeface="Cambria Math" panose="02040503050406030204" pitchFamily="18" charset="0"/>
                                  </a:rPr>
                                  <m:t>−28</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−48</m:t>
                                </m:r>
                                <m:r>
                                  <a:rPr lang="es-ES" b="0" i="1" smtClean="0">
                                    <a:latin typeface="Cambria Math" panose="02040503050406030204" pitchFamily="18" charset="0"/>
                                  </a:rPr>
                                  <m:t>𝑥</m:t>
                                </m:r>
                              </m:oMath>
                            </m:oMathPara>
                          </a14:m>
                          <a:endParaRPr lang="es-ES" dirty="0"/>
                        </a:p>
                      </a:txBody>
                      <a:tcPr/>
                    </a:tc>
                    <a:extLst>
                      <a:ext uri="{0D108BD9-81ED-4DB2-BD59-A6C34878D82A}">
                        <a16:rowId xmlns:a16="http://schemas.microsoft.com/office/drawing/2014/main" val="2848876717"/>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2043085229"/>
                  </p:ext>
                </p:extLst>
              </p:nvPr>
            </p:nvGraphicFramePr>
            <p:xfrm>
              <a:off x="2327115" y="3629937"/>
              <a:ext cx="3963588" cy="2539492"/>
            </p:xfrm>
            <a:graphic>
              <a:graphicData uri="http://schemas.openxmlformats.org/drawingml/2006/table">
                <a:tbl>
                  <a:tblPr firstRow="1" bandRow="1">
                    <a:tableStyleId>{5C22544A-7EE6-4342-B048-85BDC9FD1C3A}</a:tableStyleId>
                  </a:tblPr>
                  <a:tblGrid>
                    <a:gridCol w="3963588">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647446">
                    <a:tc>
                      <a:txBody>
                        <a:bodyPr/>
                        <a:lstStyle/>
                        <a:p>
                          <a:endParaRPr lang="es-ES"/>
                        </a:p>
                      </a:txBody>
                      <a:tcPr>
                        <a:blipFill>
                          <a:blip r:embed="rId2"/>
                          <a:stretch>
                            <a:fillRect l="-154" t="-61682" r="-768" b="-235514"/>
                          </a:stretch>
                        </a:blipFill>
                      </a:tcPr>
                    </a:tc>
                    <a:extLst>
                      <a:ext uri="{0D108BD9-81ED-4DB2-BD59-A6C34878D82A}">
                        <a16:rowId xmlns:a16="http://schemas.microsoft.com/office/drawing/2014/main" val="2708318785"/>
                      </a:ext>
                    </a:extLst>
                  </a:tr>
                  <a:tr h="881126">
                    <a:tc>
                      <a:txBody>
                        <a:bodyPr/>
                        <a:lstStyle/>
                        <a:p>
                          <a:endParaRPr lang="es-ES"/>
                        </a:p>
                      </a:txBody>
                      <a:tcPr>
                        <a:blipFill>
                          <a:blip r:embed="rId2"/>
                          <a:stretch>
                            <a:fillRect l="-154" t="-119310" r="-768" b="-73793"/>
                          </a:stretch>
                        </a:blipFill>
                      </a:tcPr>
                    </a:tc>
                    <a:extLst>
                      <a:ext uri="{0D108BD9-81ED-4DB2-BD59-A6C34878D82A}">
                        <a16:rowId xmlns:a16="http://schemas.microsoft.com/office/drawing/2014/main" val="1084802430"/>
                      </a:ext>
                    </a:extLst>
                  </a:tr>
                  <a:tr h="640080">
                    <a:tc>
                      <a:txBody>
                        <a:bodyPr/>
                        <a:lstStyle/>
                        <a:p>
                          <a:endParaRPr lang="es-ES"/>
                        </a:p>
                      </a:txBody>
                      <a:tcPr>
                        <a:blipFill>
                          <a:blip r:embed="rId2"/>
                          <a:stretch>
                            <a:fillRect l="-154" t="-302857" r="-768" b="-1905"/>
                          </a:stretch>
                        </a:blipFill>
                      </a:tcPr>
                    </a:tc>
                    <a:extLst>
                      <a:ext uri="{0D108BD9-81ED-4DB2-BD59-A6C34878D82A}">
                        <a16:rowId xmlns:a16="http://schemas.microsoft.com/office/drawing/2014/main" val="2848876717"/>
                      </a:ext>
                    </a:extLst>
                  </a:tr>
                </a:tbl>
              </a:graphicData>
            </a:graphic>
          </p:graphicFrame>
        </mc:Fallback>
      </mc:AlternateContent>
    </p:spTree>
    <p:extLst>
      <p:ext uri="{BB962C8B-B14F-4D97-AF65-F5344CB8AC3E}">
        <p14:creationId xmlns:p14="http://schemas.microsoft.com/office/powerpoint/2010/main" val="92570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17716" y="567750"/>
                <a:ext cx="8041718" cy="4927615"/>
              </a:xfrm>
              <a:solidFill>
                <a:schemeClr val="tx1">
                  <a:lumMod val="95000"/>
                </a:schemeClr>
              </a:solidFill>
            </p:spPr>
            <p:txBody>
              <a:bodyPr>
                <a:normAutofit/>
              </a:bodyPr>
              <a:lstStyle/>
              <a:p>
                <a:pPr algn="just"/>
                <a:r>
                  <a:rPr lang="es-ES" sz="2600" dirty="0" smtClean="0">
                    <a:solidFill>
                      <a:schemeClr val="bg1"/>
                    </a:solidFill>
                  </a:rPr>
                  <a:t>Utilizando el mapa de antes, y con los puntos Vigo dado por Vi(-430,190) y Barcelona B(492,124), escribe la ecuación general y la ecuación explícita.</a:t>
                </a:r>
              </a:p>
              <a:p>
                <a:pPr marL="0" indent="0" algn="just">
                  <a:buNone/>
                </a:pPr>
                <a:r>
                  <a:rPr lang="es-ES" sz="2600" dirty="0">
                    <a:solidFill>
                      <a:schemeClr val="bg1"/>
                    </a:solidFill>
                  </a:rPr>
                  <a:t>	</a:t>
                </a:r>
                <a:r>
                  <a:rPr lang="es-ES" sz="2000" dirty="0" smtClean="0">
                    <a:solidFill>
                      <a:srgbClr val="0070C0"/>
                    </a:solidFill>
                  </a:rPr>
                  <a:t>Vector director: </a:t>
                </a:r>
                <a14:m>
                  <m:oMath xmlns:m="http://schemas.openxmlformats.org/officeDocument/2006/math">
                    <m:acc>
                      <m:accPr>
                        <m:chr m:val="⃗"/>
                        <m:ctrlPr>
                          <a:rPr lang="es-ES" sz="2000" b="0" i="1" smtClean="0">
                            <a:solidFill>
                              <a:srgbClr val="0070C0"/>
                            </a:solidFill>
                            <a:latin typeface="Cambria Math" panose="02040503050406030204" pitchFamily="18" charset="0"/>
                          </a:rPr>
                        </m:ctrlPr>
                      </m:accPr>
                      <m:e>
                        <m:sSub>
                          <m:sSubPr>
                            <m:ctrlPr>
                              <a:rPr lang="es-ES" sz="2000" b="0" i="1" smtClean="0">
                                <a:solidFill>
                                  <a:srgbClr val="0070C0"/>
                                </a:solidFill>
                                <a:latin typeface="Cambria Math" panose="02040503050406030204" pitchFamily="18" charset="0"/>
                              </a:rPr>
                            </m:ctrlPr>
                          </m:sSubPr>
                          <m:e>
                            <m:r>
                              <a:rPr lang="es-ES" sz="2000" b="0" i="1" smtClean="0">
                                <a:solidFill>
                                  <a:srgbClr val="0070C0"/>
                                </a:solidFill>
                                <a:latin typeface="Cambria Math" panose="02040503050406030204" pitchFamily="18" charset="0"/>
                              </a:rPr>
                              <m:t>𝑉</m:t>
                            </m:r>
                          </m:e>
                          <m:sub>
                            <m:r>
                              <a:rPr lang="es-ES" sz="2000" b="0" i="1" smtClean="0">
                                <a:solidFill>
                                  <a:srgbClr val="0070C0"/>
                                </a:solidFill>
                                <a:latin typeface="Cambria Math" panose="02040503050406030204" pitchFamily="18" charset="0"/>
                              </a:rPr>
                              <m:t>𝑖</m:t>
                            </m:r>
                          </m:sub>
                        </m:sSub>
                        <m:r>
                          <a:rPr lang="es-ES" sz="2000" b="0" i="1" smtClean="0">
                            <a:solidFill>
                              <a:srgbClr val="0070C0"/>
                            </a:solidFill>
                            <a:latin typeface="Cambria Math" panose="02040503050406030204" pitchFamily="18" charset="0"/>
                          </a:rPr>
                          <m:t>𝐵</m:t>
                        </m:r>
                      </m:e>
                    </m:acc>
                    <m:r>
                      <a:rPr lang="es-ES" sz="2000" b="0" i="1" dirty="0" smtClean="0">
                        <a:solidFill>
                          <a:srgbClr val="0070C0"/>
                        </a:solidFill>
                        <a:latin typeface="Cambria Math" panose="02040503050406030204" pitchFamily="18" charset="0"/>
                      </a:rPr>
                      <m:t>=</m:t>
                    </m:r>
                    <m:d>
                      <m:dPr>
                        <m:ctrlPr>
                          <a:rPr lang="es-ES" sz="2000" b="0" i="1" dirty="0" smtClean="0">
                            <a:solidFill>
                              <a:srgbClr val="0070C0"/>
                            </a:solidFill>
                            <a:latin typeface="Cambria Math" panose="02040503050406030204" pitchFamily="18" charset="0"/>
                          </a:rPr>
                        </m:ctrlPr>
                      </m:dPr>
                      <m:e>
                        <m:r>
                          <a:rPr lang="es-ES" sz="2000" b="0" i="1" dirty="0" smtClean="0">
                            <a:solidFill>
                              <a:srgbClr val="0070C0"/>
                            </a:solidFill>
                            <a:latin typeface="Cambria Math" panose="02040503050406030204" pitchFamily="18" charset="0"/>
                          </a:rPr>
                          <m:t>922,−66</m:t>
                        </m:r>
                      </m:e>
                    </m:d>
                  </m:oMath>
                </a14:m>
                <a:endParaRPr lang="es-ES" sz="2000" dirty="0" smtClean="0">
                  <a:solidFill>
                    <a:srgbClr val="0070C0"/>
                  </a:solidFill>
                </a:endParaRPr>
              </a:p>
              <a:p>
                <a:pPr marL="0" indent="0" algn="just">
                  <a:buNone/>
                </a:pPr>
                <a:r>
                  <a:rPr lang="es-ES" sz="2000" dirty="0" smtClean="0">
                    <a:solidFill>
                      <a:srgbClr val="0070C0"/>
                    </a:solidFill>
                  </a:rPr>
                  <a:t>	Ecuación general: </a:t>
                </a:r>
                <a14:m>
                  <m:oMath xmlns:m="http://schemas.openxmlformats.org/officeDocument/2006/math">
                    <m:r>
                      <a:rPr lang="es-ES" sz="2000" b="0" i="1" smtClean="0">
                        <a:solidFill>
                          <a:srgbClr val="0070C0"/>
                        </a:solidFill>
                        <a:latin typeface="Cambria Math" panose="02040503050406030204" pitchFamily="18" charset="0"/>
                      </a:rPr>
                      <m:t>𝐴𝑥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𝐵𝑦</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𝐶</m:t>
                    </m:r>
                    <m:r>
                      <a:rPr lang="es-ES" sz="2000" b="0" i="1" smtClean="0">
                        <a:solidFill>
                          <a:srgbClr val="0070C0"/>
                        </a:solidFill>
                        <a:latin typeface="Cambria Math" panose="02040503050406030204" pitchFamily="18" charset="0"/>
                      </a:rPr>
                      <m:t>=0</m:t>
                    </m:r>
                  </m:oMath>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66</m:t>
                      </m:r>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+922</m:t>
                      </m:r>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𝐶</m:t>
                      </m:r>
                      <m:r>
                        <a:rPr lang="es-ES" sz="2000" b="0" i="1" smtClean="0">
                          <a:solidFill>
                            <a:srgbClr val="0070C0"/>
                          </a:solidFill>
                          <a:latin typeface="Cambria Math" panose="02040503050406030204" pitchFamily="18" charset="0"/>
                        </a:rPr>
                        <m:t>=0</m:t>
                      </m:r>
                    </m:oMath>
                  </m:oMathPara>
                </a14:m>
                <a:endParaRPr lang="es-ES" sz="2000" dirty="0" smtClean="0">
                  <a:solidFill>
                    <a:srgbClr val="0070C0"/>
                  </a:solidFill>
                </a:endParaRPr>
              </a:p>
              <a:p>
                <a:pPr marL="0" indent="0" algn="just">
                  <a:buNone/>
                </a:pPr>
                <a:r>
                  <a:rPr lang="es-ES" sz="2000" dirty="0" smtClean="0">
                    <a:solidFill>
                      <a:srgbClr val="0070C0"/>
                    </a:solidFill>
                  </a:rPr>
                  <a:t>	Metemos uno de los dos puntos en la recta:</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66·492+922·124+</m:t>
                      </m:r>
                      <m:r>
                        <a:rPr lang="es-ES" sz="2000" b="0" i="1" smtClean="0">
                          <a:solidFill>
                            <a:srgbClr val="0070C0"/>
                          </a:solidFill>
                          <a:latin typeface="Cambria Math" panose="02040503050406030204" pitchFamily="18" charset="0"/>
                        </a:rPr>
                        <m:t>𝐶</m:t>
                      </m:r>
                      <m:r>
                        <a:rPr lang="es-ES" sz="2000" b="0" i="1" smtClean="0">
                          <a:solidFill>
                            <a:srgbClr val="0070C0"/>
                          </a:solidFill>
                          <a:latin typeface="Cambria Math" panose="02040503050406030204" pitchFamily="18" charset="0"/>
                        </a:rPr>
                        <m:t>=0⇒</m:t>
                      </m:r>
                      <m:r>
                        <a:rPr lang="es-ES" sz="2000" b="0" i="1" smtClean="0">
                          <a:solidFill>
                            <a:srgbClr val="0070C0"/>
                          </a:solidFill>
                          <a:latin typeface="Cambria Math" panose="02040503050406030204" pitchFamily="18" charset="0"/>
                        </a:rPr>
                        <m:t>𝐶</m:t>
                      </m:r>
                      <m:r>
                        <a:rPr lang="es-ES" sz="2000" b="0" i="1" smtClean="0">
                          <a:solidFill>
                            <a:srgbClr val="0070C0"/>
                          </a:solidFill>
                          <a:latin typeface="Cambria Math" panose="02040503050406030204" pitchFamily="18" charset="0"/>
                        </a:rPr>
                        <m:t>=−146800</m:t>
                      </m:r>
                    </m:oMath>
                  </m:oMathPara>
                </a14:m>
                <a:endParaRPr lang="es-ES" sz="2000" dirty="0" smtClean="0">
                  <a:solidFill>
                    <a:srgbClr val="0070C0"/>
                  </a:solidFill>
                </a:endParaRPr>
              </a:p>
              <a:p>
                <a:pPr marL="0" indent="0" algn="just">
                  <a:buNone/>
                </a:pPr>
                <a:r>
                  <a:rPr lang="es-ES" sz="2000" dirty="0" smtClean="0">
                    <a:solidFill>
                      <a:srgbClr val="0070C0"/>
                    </a:solidFill>
                  </a:rPr>
                  <a:t>	Simplificamos convenientemente la ecuación obtenida:</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66</m:t>
                      </m:r>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+922</m:t>
                      </m:r>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−146800=0⇒</m:t>
                      </m:r>
                      <m:borderBox>
                        <m:borderBoxPr>
                          <m:ctrlPr>
                            <a:rPr lang="es-ES" sz="2000" b="0" i="1" smtClean="0">
                              <a:solidFill>
                                <a:srgbClr val="0070C0"/>
                              </a:solidFill>
                              <a:latin typeface="Cambria Math" panose="02040503050406030204" pitchFamily="18" charset="0"/>
                            </a:rPr>
                          </m:ctrlPr>
                        </m:borderBoxPr>
                        <m:e>
                          <m:r>
                            <a:rPr lang="es-ES" sz="2000" b="0" i="1" smtClean="0">
                              <a:solidFill>
                                <a:srgbClr val="0070C0"/>
                              </a:solidFill>
                              <a:latin typeface="Cambria Math" panose="02040503050406030204" pitchFamily="18" charset="0"/>
                            </a:rPr>
                            <m:t>33</m:t>
                          </m:r>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+461</m:t>
                          </m:r>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−73400=0</m:t>
                          </m:r>
                        </m:e>
                      </m:borderBox>
                    </m:oMath>
                  </m:oMathPara>
                </a14:m>
                <a:endParaRPr lang="es-ES" sz="20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17716" y="567750"/>
                <a:ext cx="8041718" cy="4927615"/>
              </a:xfrm>
              <a:blipFill>
                <a:blip r:embed="rId2"/>
                <a:stretch>
                  <a:fillRect l="-1820" t="-1856" r="-1365"/>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24389687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17716" y="567750"/>
                <a:ext cx="8041718" cy="6190101"/>
              </a:xfrm>
              <a:solidFill>
                <a:schemeClr val="tx1">
                  <a:lumMod val="95000"/>
                </a:schemeClr>
              </a:solidFill>
            </p:spPr>
            <p:txBody>
              <a:bodyPr>
                <a:normAutofit fontScale="92500"/>
              </a:bodyPr>
              <a:lstStyle/>
              <a:p>
                <a:pPr algn="just"/>
                <a:r>
                  <a:rPr lang="es-ES" sz="2600" dirty="0" smtClean="0">
                    <a:solidFill>
                      <a:schemeClr val="bg1"/>
                    </a:solidFill>
                  </a:rPr>
                  <a:t>Utilizando el mapa de antes, y con los puntos Vigo dado por Vi(-430,190) y Barcelona B(492,124), escribe la ecuación general y la ecuación explícita.</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rgbClr val="0070C0"/>
                              </a:solidFill>
                              <a:latin typeface="Cambria Math" panose="02040503050406030204" pitchFamily="18" charset="0"/>
                            </a:rPr>
                          </m:ctrlPr>
                        </m:borderBoxPr>
                        <m:e>
                          <m:r>
                            <a:rPr lang="es-ES" sz="2000" b="0" i="1" smtClean="0">
                              <a:solidFill>
                                <a:srgbClr val="0070C0"/>
                              </a:solidFill>
                              <a:latin typeface="Cambria Math" panose="02040503050406030204" pitchFamily="18" charset="0"/>
                            </a:rPr>
                            <m:t>33</m:t>
                          </m:r>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+461</m:t>
                          </m:r>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−73400=0</m:t>
                          </m:r>
                        </m:e>
                      </m:borderBox>
                    </m:oMath>
                  </m:oMathPara>
                </a14:m>
                <a:endParaRPr lang="es-ES" sz="2000" b="0" dirty="0" smtClean="0">
                  <a:solidFill>
                    <a:srgbClr val="0070C0"/>
                  </a:solidFill>
                </a:endParaRPr>
              </a:p>
              <a:p>
                <a:pPr marL="0" indent="0" algn="just">
                  <a:buNone/>
                </a:pPr>
                <a:r>
                  <a:rPr lang="es-ES" sz="2000" dirty="0" smtClean="0">
                    <a:solidFill>
                      <a:schemeClr val="bg1"/>
                    </a:solidFill>
                  </a:rPr>
                  <a:t>	</a:t>
                </a:r>
                <a:r>
                  <a:rPr lang="es-ES" sz="2000" dirty="0" smtClean="0">
                    <a:solidFill>
                      <a:srgbClr val="0070C0"/>
                    </a:solidFill>
                  </a:rPr>
                  <a:t>Para la ecuación explícita hay dos opciones:</a:t>
                </a:r>
              </a:p>
              <a:p>
                <a:pPr algn="just"/>
                <a:r>
                  <a:rPr lang="es-ES" sz="2000" dirty="0" smtClean="0">
                    <a:solidFill>
                      <a:srgbClr val="0070C0"/>
                    </a:solidFill>
                  </a:rPr>
                  <a:t>Si ya tenemos la ecuación general, despejamos:</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rgbClr val="0070C0"/>
                              </a:solidFill>
                              <a:latin typeface="Cambria Math" panose="02040503050406030204" pitchFamily="18" charset="0"/>
                            </a:rPr>
                          </m:ctrlPr>
                        </m:borderBoxPr>
                        <m:e>
                          <m:r>
                            <a:rPr lang="es-ES" sz="2000" i="1">
                              <a:solidFill>
                                <a:srgbClr val="0070C0"/>
                              </a:solidFill>
                              <a:latin typeface="Cambria Math" panose="02040503050406030204" pitchFamily="18" charset="0"/>
                            </a:rPr>
                            <m:t>𝑦</m:t>
                          </m:r>
                          <m:r>
                            <a:rPr lang="es-ES" sz="2000" i="1">
                              <a:solidFill>
                                <a:srgbClr val="0070C0"/>
                              </a:solidFill>
                              <a:latin typeface="Cambria Math" panose="02040503050406030204" pitchFamily="18" charset="0"/>
                            </a:rPr>
                            <m:t>=−</m:t>
                          </m:r>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33</m:t>
                              </m:r>
                            </m:num>
                            <m:den>
                              <m:r>
                                <a:rPr lang="es-ES" sz="2000" i="1">
                                  <a:solidFill>
                                    <a:srgbClr val="0070C0"/>
                                  </a:solidFill>
                                  <a:latin typeface="Cambria Math" panose="02040503050406030204" pitchFamily="18" charset="0"/>
                                </a:rPr>
                                <m:t>461</m:t>
                              </m:r>
                            </m:den>
                          </m:f>
                          <m:r>
                            <a:rPr lang="es-ES" sz="2000" i="1">
                              <a:solidFill>
                                <a:srgbClr val="0070C0"/>
                              </a:solidFill>
                              <a:latin typeface="Cambria Math" panose="02040503050406030204" pitchFamily="18" charset="0"/>
                            </a:rPr>
                            <m:t>𝑥</m:t>
                          </m:r>
                          <m:r>
                            <a:rPr lang="es-ES" sz="2000" i="1">
                              <a:solidFill>
                                <a:srgbClr val="0070C0"/>
                              </a:solidFill>
                              <a:latin typeface="Cambria Math" panose="02040503050406030204" pitchFamily="18" charset="0"/>
                            </a:rPr>
                            <m:t>+</m:t>
                          </m:r>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73</m:t>
                              </m:r>
                              <m:r>
                                <a:rPr lang="es-ES" sz="2000" b="0" i="1" smtClean="0">
                                  <a:solidFill>
                                    <a:srgbClr val="0070C0"/>
                                  </a:solidFill>
                                  <a:latin typeface="Cambria Math" panose="02040503050406030204" pitchFamily="18" charset="0"/>
                                </a:rPr>
                                <m:t>4</m:t>
                              </m:r>
                              <m:r>
                                <a:rPr lang="es-ES" sz="2000" i="1">
                                  <a:solidFill>
                                    <a:srgbClr val="0070C0"/>
                                  </a:solidFill>
                                  <a:latin typeface="Cambria Math" panose="02040503050406030204" pitchFamily="18" charset="0"/>
                                </a:rPr>
                                <m:t>00</m:t>
                              </m:r>
                            </m:num>
                            <m:den>
                              <m:r>
                                <a:rPr lang="es-ES" sz="2000" i="1">
                                  <a:solidFill>
                                    <a:srgbClr val="0070C0"/>
                                  </a:solidFill>
                                  <a:latin typeface="Cambria Math" panose="02040503050406030204" pitchFamily="18" charset="0"/>
                                </a:rPr>
                                <m:t>461</m:t>
                              </m:r>
                            </m:den>
                          </m:f>
                        </m:e>
                      </m:borderBox>
                    </m:oMath>
                  </m:oMathPara>
                </a14:m>
                <a:endParaRPr lang="es-ES" sz="2000" dirty="0" smtClean="0">
                  <a:solidFill>
                    <a:srgbClr val="0070C0"/>
                  </a:solidFill>
                </a:endParaRPr>
              </a:p>
              <a:p>
                <a:pPr algn="just"/>
                <a:r>
                  <a:rPr lang="es-ES" sz="2000" dirty="0" smtClean="0">
                    <a:solidFill>
                      <a:srgbClr val="0070C0"/>
                    </a:solidFill>
                  </a:rPr>
                  <a:t>Si no la tuviésemos: </a:t>
                </a:r>
                <a14:m>
                  <m:oMath xmlns:m="http://schemas.openxmlformats.org/officeDocument/2006/math">
                    <m:acc>
                      <m:accPr>
                        <m:chr m:val="⃗"/>
                        <m:ctrlPr>
                          <a:rPr lang="es-ES" sz="2000" i="1">
                            <a:solidFill>
                              <a:srgbClr val="0070C0"/>
                            </a:solidFill>
                            <a:latin typeface="Cambria Math" panose="02040503050406030204" pitchFamily="18" charset="0"/>
                          </a:rPr>
                        </m:ctrlPr>
                      </m:accPr>
                      <m:e>
                        <m:sSub>
                          <m:sSubPr>
                            <m:ctrlPr>
                              <a:rPr lang="es-ES" sz="2000" i="1">
                                <a:solidFill>
                                  <a:srgbClr val="0070C0"/>
                                </a:solidFill>
                                <a:latin typeface="Cambria Math" panose="02040503050406030204" pitchFamily="18" charset="0"/>
                              </a:rPr>
                            </m:ctrlPr>
                          </m:sSubPr>
                          <m:e>
                            <m:r>
                              <a:rPr lang="es-ES" sz="2000" i="1">
                                <a:solidFill>
                                  <a:srgbClr val="0070C0"/>
                                </a:solidFill>
                                <a:latin typeface="Cambria Math" panose="02040503050406030204" pitchFamily="18" charset="0"/>
                              </a:rPr>
                              <m:t>𝑉</m:t>
                            </m:r>
                          </m:e>
                          <m:sub>
                            <m:r>
                              <a:rPr lang="es-ES" sz="2000" i="1">
                                <a:solidFill>
                                  <a:srgbClr val="0070C0"/>
                                </a:solidFill>
                                <a:latin typeface="Cambria Math" panose="02040503050406030204" pitchFamily="18" charset="0"/>
                              </a:rPr>
                              <m:t>𝑖</m:t>
                            </m:r>
                          </m:sub>
                        </m:sSub>
                        <m:r>
                          <a:rPr lang="es-ES" sz="2000" i="1">
                            <a:solidFill>
                              <a:srgbClr val="0070C0"/>
                            </a:solidFill>
                            <a:latin typeface="Cambria Math" panose="02040503050406030204" pitchFamily="18" charset="0"/>
                          </a:rPr>
                          <m:t>𝐵</m:t>
                        </m:r>
                      </m:e>
                    </m:acc>
                    <m:r>
                      <a:rPr lang="es-ES" sz="2000" i="1" dirty="0">
                        <a:solidFill>
                          <a:srgbClr val="0070C0"/>
                        </a:solidFill>
                        <a:latin typeface="Cambria Math" panose="02040503050406030204" pitchFamily="18" charset="0"/>
                      </a:rPr>
                      <m:t>=</m:t>
                    </m:r>
                    <m:d>
                      <m:dPr>
                        <m:ctrlPr>
                          <a:rPr lang="es-ES" sz="2000" i="1" dirty="0">
                            <a:solidFill>
                              <a:srgbClr val="0070C0"/>
                            </a:solidFill>
                            <a:latin typeface="Cambria Math" panose="02040503050406030204" pitchFamily="18" charset="0"/>
                          </a:rPr>
                        </m:ctrlPr>
                      </m:dPr>
                      <m:e>
                        <m:r>
                          <a:rPr lang="es-ES" sz="2000" i="1" dirty="0">
                            <a:solidFill>
                              <a:srgbClr val="0070C0"/>
                            </a:solidFill>
                            <a:latin typeface="Cambria Math" panose="02040503050406030204" pitchFamily="18" charset="0"/>
                          </a:rPr>
                          <m:t>922,−66</m:t>
                        </m:r>
                      </m:e>
                    </m:d>
                  </m:oMath>
                </a14:m>
                <a:endParaRPr lang="es-ES" sz="20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2000" b="0" i="1" smtClean="0">
                              <a:solidFill>
                                <a:srgbClr val="0070C0"/>
                              </a:solidFill>
                              <a:latin typeface="Cambria Math" panose="02040503050406030204" pitchFamily="18" charset="0"/>
                            </a:rPr>
                          </m:ctrlPr>
                        </m:mPr>
                        <m:mr>
                          <m:e>
                            <m:r>
                              <m:rPr>
                                <m:brk m:alnAt="7"/>
                              </m:rPr>
                              <a:rPr lang="es-ES" sz="2000" b="0" i="1" smtClean="0">
                                <a:solidFill>
                                  <a:srgbClr val="0070C0"/>
                                </a:solidFill>
                                <a:latin typeface="Cambria Math" panose="02040503050406030204" pitchFamily="18" charset="0"/>
                              </a:rPr>
                              <m:t>𝑚</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sSub>
                                  <m:sSubPr>
                                    <m:ctrlPr>
                                      <a:rPr lang="es-ES" sz="2000" b="0" i="1" smtClean="0">
                                        <a:solidFill>
                                          <a:srgbClr val="0070C0"/>
                                        </a:solidFill>
                                        <a:latin typeface="Cambria Math" panose="02040503050406030204" pitchFamily="18" charset="0"/>
                                      </a:rPr>
                                    </m:ctrlPr>
                                  </m:sSubPr>
                                  <m:e>
                                    <m:r>
                                      <m:rPr>
                                        <m:brk m:alnAt="7"/>
                                      </m:rPr>
                                      <a:rPr lang="es-ES" sz="2000" b="0" i="1" smtClean="0">
                                        <a:solidFill>
                                          <a:srgbClr val="0070C0"/>
                                        </a:solidFill>
                                        <a:latin typeface="Cambria Math" panose="02040503050406030204" pitchFamily="18" charset="0"/>
                                      </a:rPr>
                                      <m:t>𝑣</m:t>
                                    </m:r>
                                  </m:e>
                                  <m:sub>
                                    <m:r>
                                      <m:rPr>
                                        <m:brk m:alnAt="7"/>
                                      </m:rPr>
                                      <a:rPr lang="es-ES" sz="2000" b="0" i="1" smtClean="0">
                                        <a:solidFill>
                                          <a:srgbClr val="0070C0"/>
                                        </a:solidFill>
                                        <a:latin typeface="Cambria Math" panose="02040503050406030204" pitchFamily="18" charset="0"/>
                                      </a:rPr>
                                      <m:t>𝑦</m:t>
                                    </m:r>
                                  </m:sub>
                                </m:sSub>
                              </m:num>
                              <m:den>
                                <m:sSub>
                                  <m:sSubPr>
                                    <m:ctrlPr>
                                      <a:rPr lang="es-ES" sz="2000" b="0" i="1" smtClean="0">
                                        <a:solidFill>
                                          <a:srgbClr val="0070C0"/>
                                        </a:solidFill>
                                        <a:latin typeface="Cambria Math" panose="02040503050406030204" pitchFamily="18" charset="0"/>
                                      </a:rPr>
                                    </m:ctrlPr>
                                  </m:sSubPr>
                                  <m:e>
                                    <m:r>
                                      <m:rPr>
                                        <m:brk m:alnAt="7"/>
                                      </m:rPr>
                                      <a:rPr lang="es-ES" sz="2000" b="0" i="1" smtClean="0">
                                        <a:solidFill>
                                          <a:srgbClr val="0070C0"/>
                                        </a:solidFill>
                                        <a:latin typeface="Cambria Math" panose="02040503050406030204" pitchFamily="18" charset="0"/>
                                      </a:rPr>
                                      <m:t>𝑣</m:t>
                                    </m:r>
                                  </m:e>
                                  <m:sub>
                                    <m:r>
                                      <m:rPr>
                                        <m:brk m:alnAt="7"/>
                                      </m:rPr>
                                      <a:rPr lang="es-ES" sz="2000" b="0" i="1" smtClean="0">
                                        <a:solidFill>
                                          <a:srgbClr val="0070C0"/>
                                        </a:solidFill>
                                        <a:latin typeface="Cambria Math" panose="02040503050406030204" pitchFamily="18" charset="0"/>
                                      </a:rPr>
                                      <m:t>𝑥</m:t>
                                    </m:r>
                                  </m:sub>
                                </m:sSub>
                              </m:den>
                            </m:f>
                            <m:r>
                              <m:rPr>
                                <m:brk m:alnAt="7"/>
                              </m:rP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m:rPr>
                                    <m:brk m:alnAt="7"/>
                                  </m:rPr>
                                  <a:rPr lang="es-ES" sz="2000" b="0" i="1" smtClean="0">
                                    <a:solidFill>
                                      <a:srgbClr val="0070C0"/>
                                    </a:solidFill>
                                    <a:latin typeface="Cambria Math" panose="02040503050406030204" pitchFamily="18" charset="0"/>
                                  </a:rPr>
                                  <m:t>6</m:t>
                                </m:r>
                                <m:r>
                                  <a:rPr lang="es-ES" sz="2000" b="0" i="1" smtClean="0">
                                    <a:solidFill>
                                      <a:srgbClr val="0070C0"/>
                                    </a:solidFill>
                                    <a:latin typeface="Cambria Math" panose="02040503050406030204" pitchFamily="18" charset="0"/>
                                  </a:rPr>
                                  <m:t>6</m:t>
                                </m:r>
                              </m:num>
                              <m:den>
                                <m:r>
                                  <m:rPr>
                                    <m:brk m:alnAt="7"/>
                                  </m:rPr>
                                  <a:rPr lang="es-ES" sz="2000" b="0" i="1" smtClean="0">
                                    <a:solidFill>
                                      <a:srgbClr val="0070C0"/>
                                    </a:solidFill>
                                    <a:latin typeface="Cambria Math" panose="02040503050406030204" pitchFamily="18" charset="0"/>
                                  </a:rPr>
                                  <m:t>9</m:t>
                                </m:r>
                                <m:r>
                                  <a:rPr lang="es-ES" sz="2000" b="0" i="1" smtClean="0">
                                    <a:solidFill>
                                      <a:srgbClr val="0070C0"/>
                                    </a:solidFill>
                                    <a:latin typeface="Cambria Math" panose="02040503050406030204" pitchFamily="18" charset="0"/>
                                  </a:rPr>
                                  <m:t>22</m:t>
                                </m:r>
                              </m:den>
                            </m:f>
                            <m:r>
                              <m:rPr>
                                <m:brk m:alnAt="7"/>
                              </m:rP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m:rPr>
                                    <m:brk m:alnAt="7"/>
                                  </m:rPr>
                                  <a:rPr lang="es-ES" sz="2000" b="0" i="1" smtClean="0">
                                    <a:solidFill>
                                      <a:srgbClr val="0070C0"/>
                                    </a:solidFill>
                                    <a:latin typeface="Cambria Math" panose="02040503050406030204" pitchFamily="18" charset="0"/>
                                  </a:rPr>
                                  <m:t>3</m:t>
                                </m:r>
                                <m:r>
                                  <a:rPr lang="es-ES" sz="2000" b="0" i="1" smtClean="0">
                                    <a:solidFill>
                                      <a:srgbClr val="0070C0"/>
                                    </a:solidFill>
                                    <a:latin typeface="Cambria Math" panose="02040503050406030204" pitchFamily="18" charset="0"/>
                                  </a:rPr>
                                  <m:t>3</m:t>
                                </m:r>
                              </m:num>
                              <m:den>
                                <m:r>
                                  <m:rPr>
                                    <m:brk m:alnAt="7"/>
                                  </m:rPr>
                                  <a:rPr lang="es-ES" sz="2000" b="0" i="1" smtClean="0">
                                    <a:solidFill>
                                      <a:srgbClr val="0070C0"/>
                                    </a:solidFill>
                                    <a:latin typeface="Cambria Math" panose="02040503050406030204" pitchFamily="18" charset="0"/>
                                  </a:rPr>
                                  <m:t>4</m:t>
                                </m:r>
                                <m:r>
                                  <a:rPr lang="es-ES" sz="2000" b="0" i="1" smtClean="0">
                                    <a:solidFill>
                                      <a:srgbClr val="0070C0"/>
                                    </a:solidFill>
                                    <a:latin typeface="Cambria Math" panose="02040503050406030204" pitchFamily="18" charset="0"/>
                                  </a:rPr>
                                  <m:t>61</m:t>
                                </m:r>
                              </m:den>
                            </m:f>
                          </m:e>
                          <m:e/>
                          <m:e>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33</m:t>
                                </m:r>
                              </m:num>
                              <m:den>
                                <m:r>
                                  <a:rPr lang="es-ES" sz="2000" b="0" i="1" smtClean="0">
                                    <a:solidFill>
                                      <a:srgbClr val="0070C0"/>
                                    </a:solidFill>
                                    <a:latin typeface="Cambria Math" panose="02040503050406030204" pitchFamily="18" charset="0"/>
                                  </a:rPr>
                                  <m:t>461</m:t>
                                </m:r>
                              </m:den>
                            </m:f>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𝑛</m:t>
                            </m:r>
                          </m:e>
                        </m:mr>
                      </m:m>
                    </m:oMath>
                  </m:oMathPara>
                </a14:m>
                <a:endParaRPr lang="es-ES" sz="2000" b="0" i="1" dirty="0" smtClean="0">
                  <a:solidFill>
                    <a:srgbClr val="0070C0"/>
                  </a:solidFill>
                </a:endParaRPr>
              </a:p>
              <a:p>
                <a:pPr marL="0" indent="0" algn="just">
                  <a:buNone/>
                </a:pPr>
                <a:r>
                  <a:rPr lang="es-ES" sz="2000" dirty="0" smtClean="0">
                    <a:solidFill>
                      <a:srgbClr val="0070C0"/>
                    </a:solidFill>
                  </a:rPr>
                  <a:t>	Y para hallar </a:t>
                </a:r>
                <a14:m>
                  <m:oMath xmlns:m="http://schemas.openxmlformats.org/officeDocument/2006/math">
                    <m:r>
                      <m:rPr>
                        <m:sty m:val="p"/>
                      </m:rPr>
                      <a:rPr lang="es-ES" sz="2000" b="0" i="0" dirty="0" smtClean="0">
                        <a:solidFill>
                          <a:srgbClr val="0070C0"/>
                        </a:solidFill>
                        <a:latin typeface="Cambria Math" panose="02040503050406030204" pitchFamily="18" charset="0"/>
                      </a:rPr>
                      <m:t>n</m:t>
                    </m:r>
                  </m:oMath>
                </a14:m>
                <a:r>
                  <a:rPr lang="es-ES" sz="2000" dirty="0" smtClean="0">
                    <a:solidFill>
                      <a:srgbClr val="0070C0"/>
                    </a:solidFill>
                  </a:rPr>
                  <a:t> introducimos uno de los puntos:</a:t>
                </a: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124=−</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33</m:t>
                          </m:r>
                        </m:num>
                        <m:den>
                          <m:r>
                            <a:rPr lang="es-ES" sz="2000" b="0" i="1" smtClean="0">
                              <a:solidFill>
                                <a:srgbClr val="0070C0"/>
                              </a:solidFill>
                              <a:latin typeface="Cambria Math" panose="02040503050406030204" pitchFamily="18" charset="0"/>
                            </a:rPr>
                            <m:t>461</m:t>
                          </m:r>
                        </m:den>
                      </m:f>
                      <m:r>
                        <a:rPr lang="es-ES" sz="2000" b="0" i="1" smtClean="0">
                          <a:solidFill>
                            <a:srgbClr val="0070C0"/>
                          </a:solidFill>
                          <a:latin typeface="Cambria Math" panose="02040503050406030204" pitchFamily="18" charset="0"/>
                        </a:rPr>
                        <m:t>·492+</m:t>
                      </m:r>
                      <m:r>
                        <a:rPr lang="es-ES" sz="2000" b="0" i="1" smtClean="0">
                          <a:solidFill>
                            <a:srgbClr val="0070C0"/>
                          </a:solidFill>
                          <a:latin typeface="Cambria Math" panose="02040503050406030204" pitchFamily="18" charset="0"/>
                        </a:rPr>
                        <m:t>𝑛</m:t>
                      </m:r>
                      <m:r>
                        <a:rPr lang="es-ES" sz="2000" b="0" i="1" smtClean="0">
                          <a:solidFill>
                            <a:srgbClr val="0070C0"/>
                          </a:solidFill>
                          <a:latin typeface="Cambria Math" panose="02040503050406030204" pitchFamily="18" charset="0"/>
                        </a:rPr>
                        <m:t>⇒…⇒</m:t>
                      </m:r>
                      <m:r>
                        <a:rPr lang="es-ES" sz="2000" b="0" i="1" smtClean="0">
                          <a:solidFill>
                            <a:srgbClr val="0070C0"/>
                          </a:solidFill>
                          <a:latin typeface="Cambria Math" panose="02040503050406030204" pitchFamily="18" charset="0"/>
                        </a:rPr>
                        <m:t>𝑛</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73400</m:t>
                          </m:r>
                        </m:num>
                        <m:den>
                          <m:r>
                            <a:rPr lang="es-ES" sz="2000" b="0" i="1" smtClean="0">
                              <a:solidFill>
                                <a:srgbClr val="0070C0"/>
                              </a:solidFill>
                              <a:latin typeface="Cambria Math" panose="02040503050406030204" pitchFamily="18" charset="0"/>
                            </a:rPr>
                            <m:t>461</m:t>
                          </m:r>
                        </m:den>
                      </m:f>
                      <m:r>
                        <a:rPr lang="es-ES" sz="2000" b="0" i="1" smtClean="0">
                          <a:solidFill>
                            <a:srgbClr val="0070C0"/>
                          </a:solidFill>
                          <a:latin typeface="Cambria Math" panose="02040503050406030204" pitchFamily="18" charset="0"/>
                        </a:rPr>
                        <m:t>⇒</m:t>
                      </m:r>
                      <m:borderBox>
                        <m:borderBoxPr>
                          <m:ctrlPr>
                            <a:rPr lang="es-ES" sz="2000" b="0" i="1" smtClean="0">
                              <a:solidFill>
                                <a:srgbClr val="0070C0"/>
                              </a:solidFill>
                              <a:latin typeface="Cambria Math" panose="02040503050406030204" pitchFamily="18" charset="0"/>
                            </a:rPr>
                          </m:ctrlPr>
                        </m:borderBoxPr>
                        <m:e>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33</m:t>
                              </m:r>
                            </m:num>
                            <m:den>
                              <m:r>
                                <a:rPr lang="es-ES" sz="2000" b="0" i="1" smtClean="0">
                                  <a:solidFill>
                                    <a:srgbClr val="0070C0"/>
                                  </a:solidFill>
                                  <a:latin typeface="Cambria Math" panose="02040503050406030204" pitchFamily="18" charset="0"/>
                                </a:rPr>
                                <m:t>461</m:t>
                              </m:r>
                            </m:den>
                          </m:f>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73400</m:t>
                              </m:r>
                            </m:num>
                            <m:den>
                              <m:r>
                                <a:rPr lang="es-ES" sz="2000" b="0" i="1" smtClean="0">
                                  <a:solidFill>
                                    <a:srgbClr val="0070C0"/>
                                  </a:solidFill>
                                  <a:latin typeface="Cambria Math" panose="02040503050406030204" pitchFamily="18" charset="0"/>
                                </a:rPr>
                                <m:t>461</m:t>
                              </m:r>
                            </m:den>
                          </m:f>
                        </m:e>
                      </m:borderBox>
                    </m:oMath>
                  </m:oMathPara>
                </a14:m>
                <a:endParaRPr lang="es-ES" sz="2000" i="1"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17716" y="567750"/>
                <a:ext cx="8041718" cy="6190101"/>
              </a:xfrm>
              <a:blipFill>
                <a:blip r:embed="rId3"/>
                <a:stretch>
                  <a:fillRect l="-1592" t="-1280" r="-1137"/>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8895475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17716" y="567750"/>
                <a:ext cx="8041718" cy="6190101"/>
              </a:xfrm>
              <a:solidFill>
                <a:schemeClr val="tx1">
                  <a:lumMod val="95000"/>
                </a:schemeClr>
              </a:solidFill>
            </p:spPr>
            <p:txBody>
              <a:bodyPr>
                <a:normAutofit/>
              </a:bodyPr>
              <a:lstStyle/>
              <a:p>
                <a:pPr algn="just"/>
                <a:r>
                  <a:rPr lang="es-ES" sz="2600" dirty="0" smtClean="0">
                    <a:solidFill>
                      <a:schemeClr val="bg1"/>
                    </a:solidFill>
                  </a:rPr>
                  <a:t>Utilizando el mapa de antes, y con los puntos Vigo dado por Vi(-430,190) y Barcelona B(492,124), escribe la ecuación general y la ecuación explícita.</a:t>
                </a:r>
              </a:p>
              <a:p>
                <a:pPr algn="just"/>
                <a:r>
                  <a:rPr lang="es-ES" sz="2600" dirty="0">
                    <a:solidFill>
                      <a:schemeClr val="bg1"/>
                    </a:solidFill>
                  </a:rPr>
                  <a:t>¿Pasa esta recta por Zaragoza Z(210,170)?</a:t>
                </a:r>
              </a:p>
              <a:p>
                <a:pPr marL="0" indent="0" algn="just">
                  <a:buNone/>
                </a:pPr>
                <a:r>
                  <a:rPr lang="es-ES" sz="2000" dirty="0" smtClean="0">
                    <a:solidFill>
                      <a:srgbClr val="0070C0"/>
                    </a:solidFill>
                  </a:rPr>
                  <a:t>	Introducimos el punto en la recta. Si cumple la ecuación, es que pertenece a ella. Si no, no:</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000" b="0" i="1" smtClean="0">
                              <a:solidFill>
                                <a:srgbClr val="0070C0"/>
                              </a:solidFill>
                              <a:latin typeface="Cambria Math" panose="02040503050406030204" pitchFamily="18" charset="0"/>
                            </a:rPr>
                          </m:ctrlPr>
                        </m:borderBoxPr>
                        <m:e>
                          <m:r>
                            <a:rPr lang="es-ES" sz="2000" b="0" i="1" smtClean="0">
                              <a:solidFill>
                                <a:srgbClr val="0070C0"/>
                              </a:solidFill>
                              <a:latin typeface="Cambria Math" panose="02040503050406030204" pitchFamily="18" charset="0"/>
                            </a:rPr>
                            <m:t>𝑦</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33</m:t>
                              </m:r>
                            </m:num>
                            <m:den>
                              <m:r>
                                <a:rPr lang="es-ES" sz="2000" b="0" i="1" smtClean="0">
                                  <a:solidFill>
                                    <a:srgbClr val="0070C0"/>
                                  </a:solidFill>
                                  <a:latin typeface="Cambria Math" panose="02040503050406030204" pitchFamily="18" charset="0"/>
                                </a:rPr>
                                <m:t>461</m:t>
                              </m:r>
                            </m:den>
                          </m:f>
                          <m:r>
                            <a:rPr lang="es-ES" sz="2000" b="0" i="1" smtClean="0">
                              <a:solidFill>
                                <a:srgbClr val="0070C0"/>
                              </a:solidFill>
                              <a:latin typeface="Cambria Math" panose="02040503050406030204" pitchFamily="18" charset="0"/>
                            </a:rPr>
                            <m:t>𝑥</m:t>
                          </m:r>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73400</m:t>
                              </m:r>
                            </m:num>
                            <m:den>
                              <m:r>
                                <a:rPr lang="es-ES" sz="2000" b="0" i="1" smtClean="0">
                                  <a:solidFill>
                                    <a:srgbClr val="0070C0"/>
                                  </a:solidFill>
                                  <a:latin typeface="Cambria Math" panose="02040503050406030204" pitchFamily="18" charset="0"/>
                                </a:rPr>
                                <m:t>461</m:t>
                              </m:r>
                            </m:den>
                          </m:f>
                        </m:e>
                      </m:borderBox>
                    </m:oMath>
                  </m:oMathPara>
                </a14:m>
                <a:endParaRPr lang="es-ES" sz="2000" b="0" i="1"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r>
                        <a:rPr lang="es-ES" sz="2000" i="1">
                          <a:solidFill>
                            <a:srgbClr val="0070C0"/>
                          </a:solidFill>
                          <a:latin typeface="Cambria Math" panose="02040503050406030204" pitchFamily="18" charset="0"/>
                        </a:rPr>
                        <m:t>170=−</m:t>
                      </m:r>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33</m:t>
                          </m:r>
                        </m:num>
                        <m:den>
                          <m:r>
                            <a:rPr lang="es-ES" sz="2000" i="1">
                              <a:solidFill>
                                <a:srgbClr val="0070C0"/>
                              </a:solidFill>
                              <a:latin typeface="Cambria Math" panose="02040503050406030204" pitchFamily="18" charset="0"/>
                            </a:rPr>
                            <m:t>461</m:t>
                          </m:r>
                        </m:den>
                      </m:f>
                      <m:r>
                        <a:rPr lang="es-ES" sz="2000" i="1">
                          <a:solidFill>
                            <a:srgbClr val="0070C0"/>
                          </a:solidFill>
                          <a:latin typeface="Cambria Math" panose="02040503050406030204" pitchFamily="18" charset="0"/>
                        </a:rPr>
                        <m:t>·210+</m:t>
                      </m:r>
                      <m:f>
                        <m:fPr>
                          <m:ctrlPr>
                            <a:rPr lang="es-ES" sz="2000" i="1">
                              <a:solidFill>
                                <a:srgbClr val="0070C0"/>
                              </a:solidFill>
                              <a:latin typeface="Cambria Math" panose="02040503050406030204" pitchFamily="18" charset="0"/>
                            </a:rPr>
                          </m:ctrlPr>
                        </m:fPr>
                        <m:num>
                          <m:r>
                            <a:rPr lang="es-ES" sz="2000" i="1">
                              <a:solidFill>
                                <a:srgbClr val="0070C0"/>
                              </a:solidFill>
                              <a:latin typeface="Cambria Math" panose="02040503050406030204" pitchFamily="18" charset="0"/>
                            </a:rPr>
                            <m:t>73400</m:t>
                          </m:r>
                        </m:num>
                        <m:den>
                          <m:r>
                            <a:rPr lang="es-ES" sz="2000" i="1">
                              <a:solidFill>
                                <a:srgbClr val="0070C0"/>
                              </a:solidFill>
                              <a:latin typeface="Cambria Math" panose="02040503050406030204" pitchFamily="18" charset="0"/>
                            </a:rPr>
                            <m:t>461</m:t>
                          </m:r>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78370</m:t>
                          </m:r>
                        </m:num>
                        <m:den>
                          <m:r>
                            <a:rPr lang="es-ES" sz="2000" b="0" i="1" smtClean="0">
                              <a:solidFill>
                                <a:srgbClr val="0070C0"/>
                              </a:solidFill>
                              <a:latin typeface="Cambria Math" panose="02040503050406030204" pitchFamily="18" charset="0"/>
                            </a:rPr>
                            <m:t>461</m:t>
                          </m:r>
                        </m:den>
                      </m:f>
                      <m:r>
                        <a:rPr lang="es-ES" sz="2000" b="0" i="1" smtClean="0">
                          <a:solidFill>
                            <a:srgbClr val="0070C0"/>
                          </a:solidFill>
                          <a:latin typeface="Cambria Math" panose="02040503050406030204" pitchFamily="18" charset="0"/>
                        </a:rPr>
                        <m:t>=</m:t>
                      </m:r>
                      <m:f>
                        <m:fPr>
                          <m:ctrlPr>
                            <a:rPr lang="es-ES" sz="2000" b="0" i="1" smtClean="0">
                              <a:solidFill>
                                <a:srgbClr val="0070C0"/>
                              </a:solidFill>
                              <a:latin typeface="Cambria Math" panose="02040503050406030204" pitchFamily="18" charset="0"/>
                            </a:rPr>
                          </m:ctrlPr>
                        </m:fPr>
                        <m:num>
                          <m:r>
                            <a:rPr lang="es-ES" sz="2000" b="0" i="1" smtClean="0">
                              <a:solidFill>
                                <a:srgbClr val="0070C0"/>
                              </a:solidFill>
                              <a:latin typeface="Cambria Math" panose="02040503050406030204" pitchFamily="18" charset="0"/>
                            </a:rPr>
                            <m:t>−6930+73400</m:t>
                          </m:r>
                        </m:num>
                        <m:den>
                          <m:r>
                            <a:rPr lang="es-ES" sz="2000" b="0" i="1" smtClean="0">
                              <a:solidFill>
                                <a:srgbClr val="0070C0"/>
                              </a:solidFill>
                              <a:latin typeface="Cambria Math" panose="02040503050406030204" pitchFamily="18" charset="0"/>
                            </a:rPr>
                            <m:t>461</m:t>
                          </m:r>
                        </m:den>
                      </m:f>
                    </m:oMath>
                  </m:oMathPara>
                </a14:m>
                <a:endParaRPr lang="es-ES" sz="2000" i="1" dirty="0" smtClean="0">
                  <a:solidFill>
                    <a:schemeClr val="bg1"/>
                  </a:solidFill>
                </a:endParaRPr>
              </a:p>
              <a:p>
                <a:pPr marL="0" indent="0" algn="just">
                  <a:buNone/>
                </a:pPr>
                <a:endParaRPr lang="es-ES" sz="2000" i="1" dirty="0" smtClean="0">
                  <a:solidFill>
                    <a:schemeClr val="bg1"/>
                  </a:solidFill>
                </a:endParaRPr>
              </a:p>
              <a:p>
                <a:pPr marL="0" indent="0" algn="just">
                  <a:buNone/>
                </a:pPr>
                <a14:m>
                  <m:oMathPara xmlns:m="http://schemas.openxmlformats.org/officeDocument/2006/math">
                    <m:oMathParaPr>
                      <m:jc m:val="centerGroup"/>
                    </m:oMathParaPr>
                    <m:oMath xmlns:m="http://schemas.openxmlformats.org/officeDocument/2006/math">
                      <m:r>
                        <a:rPr lang="es-ES" sz="2000" b="0" i="1" smtClean="0">
                          <a:solidFill>
                            <a:srgbClr val="0070C0"/>
                          </a:solidFill>
                          <a:latin typeface="Cambria Math" panose="02040503050406030204" pitchFamily="18" charset="0"/>
                        </a:rPr>
                        <m:t>78370≠66470</m:t>
                      </m:r>
                    </m:oMath>
                  </m:oMathPara>
                </a14:m>
                <a:endParaRPr lang="es-ES" sz="2000" i="1" dirty="0" smtClean="0">
                  <a:solidFill>
                    <a:schemeClr val="bg1"/>
                  </a:solidFill>
                </a:endParaRPr>
              </a:p>
              <a:p>
                <a:pPr marL="0" indent="0" algn="just">
                  <a:buNone/>
                </a:pPr>
                <a:r>
                  <a:rPr lang="es-ES" sz="2000" i="1" dirty="0" smtClean="0">
                    <a:solidFill>
                      <a:srgbClr val="0070C0"/>
                    </a:solidFill>
                  </a:rPr>
                  <a:t>No pertenece a la recta</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17716" y="567750"/>
                <a:ext cx="8041718" cy="6190101"/>
              </a:xfrm>
              <a:blipFill rotWithShape="0">
                <a:blip r:embed="rId3"/>
                <a:stretch>
                  <a:fillRect l="-1820" t="-1476" r="-1365"/>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2748555696"/>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4181172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ES" dirty="0" smtClean="0">
                <a:solidFill>
                  <a:schemeClr val="bg1"/>
                </a:solidFill>
              </a:rPr>
              <a:t>10. RECTAS VI. Ecuación PTO-Pendiente</a:t>
            </a:r>
            <a:endParaRPr lang="es-ES" dirty="0">
              <a:solidFill>
                <a:schemeClr val="bg1"/>
              </a:solidFill>
            </a:endParaRPr>
          </a:p>
        </p:txBody>
      </p:sp>
      <p:sp>
        <p:nvSpPr>
          <p:cNvPr id="16" name="Marcador de contenido 2"/>
          <p:cNvSpPr>
            <a:spLocks noGrp="1"/>
          </p:cNvSpPr>
          <p:nvPr>
            <p:ph idx="1"/>
          </p:nvPr>
        </p:nvSpPr>
        <p:spPr>
          <a:xfrm>
            <a:off x="243842" y="1725991"/>
            <a:ext cx="8560524" cy="503404"/>
          </a:xfrm>
          <a:solidFill>
            <a:schemeClr val="tx1">
              <a:lumMod val="95000"/>
            </a:schemeClr>
          </a:solidFill>
        </p:spPr>
        <p:txBody>
          <a:bodyPr>
            <a:normAutofit fontScale="77500" lnSpcReduction="20000"/>
          </a:bodyPr>
          <a:lstStyle/>
          <a:p>
            <a:pPr algn="just"/>
            <a:r>
              <a:rPr lang="es-ES" sz="2600" dirty="0" smtClean="0">
                <a:solidFill>
                  <a:schemeClr val="bg1"/>
                </a:solidFill>
              </a:rPr>
              <a:t>Tenemos la ecuación VECTORIAL de la recta. Hagamos todo el desarrollo:</a:t>
            </a:r>
          </a:p>
        </p:txBody>
      </p: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509605293"/>
                  </p:ext>
                </p:extLst>
              </p:nvPr>
            </p:nvGraphicFramePr>
            <p:xfrm>
              <a:off x="1410789" y="2257214"/>
              <a:ext cx="7437120" cy="4555936"/>
            </p:xfrm>
            <a:graphic>
              <a:graphicData uri="http://schemas.openxmlformats.org/drawingml/2006/table">
                <a:tbl>
                  <a:tblPr firstRow="1" bandRow="1">
                    <a:tableStyleId>{5C22544A-7EE6-4342-B048-85BDC9FD1C3A}</a:tableStyleId>
                  </a:tblPr>
                  <a:tblGrid>
                    <a:gridCol w="1214882">
                      <a:extLst>
                        <a:ext uri="{9D8B030D-6E8A-4147-A177-3AD203B41FA5}">
                          <a16:colId xmlns:a16="http://schemas.microsoft.com/office/drawing/2014/main" val="20000"/>
                        </a:ext>
                      </a:extLst>
                    </a:gridCol>
                    <a:gridCol w="3467832">
                      <a:extLst>
                        <a:ext uri="{9D8B030D-6E8A-4147-A177-3AD203B41FA5}">
                          <a16:colId xmlns:a16="http://schemas.microsoft.com/office/drawing/2014/main" val="20001"/>
                        </a:ext>
                      </a:extLst>
                    </a:gridCol>
                    <a:gridCol w="2754406">
                      <a:extLst>
                        <a:ext uri="{9D8B030D-6E8A-4147-A177-3AD203B41FA5}">
                          <a16:colId xmlns:a16="http://schemas.microsoft.com/office/drawing/2014/main" val="20002"/>
                        </a:ext>
                      </a:extLst>
                    </a:gridCol>
                  </a:tblGrid>
                  <a:tr h="370840">
                    <a:tc>
                      <a:txBody>
                        <a:bodyPr/>
                        <a:lstStyle/>
                        <a:p>
                          <a:r>
                            <a:rPr lang="es-ES" dirty="0" smtClean="0"/>
                            <a:t>Nombre</a:t>
                          </a:r>
                          <a:endParaRPr lang="es-ES" dirty="0"/>
                        </a:p>
                      </a:txBody>
                      <a:tcPr/>
                    </a:tc>
                    <a:tc>
                      <a:txBody>
                        <a:bodyPr/>
                        <a:lstStyle/>
                        <a:p>
                          <a:r>
                            <a:rPr lang="es-ES" dirty="0" smtClean="0"/>
                            <a:t>Ecuación</a:t>
                          </a:r>
                          <a:endParaRPr lang="es-ES" dirty="0"/>
                        </a:p>
                      </a:txBody>
                      <a:tcPr/>
                    </a:tc>
                    <a:tc>
                      <a:txBody>
                        <a:bodyPr/>
                        <a:lstStyle/>
                        <a:p>
                          <a:r>
                            <a:rPr lang="es-ES" dirty="0" smtClean="0"/>
                            <a:t>Ejemplo</a:t>
                          </a:r>
                          <a:endParaRPr lang="es-ES" dirty="0"/>
                        </a:p>
                      </a:txBody>
                      <a:tcPr/>
                    </a:tc>
                    <a:extLst>
                      <a:ext uri="{0D108BD9-81ED-4DB2-BD59-A6C34878D82A}">
                        <a16:rowId xmlns:a16="http://schemas.microsoft.com/office/drawing/2014/main" val="10000"/>
                      </a:ext>
                    </a:extLst>
                  </a:tr>
                  <a:tr h="370840">
                    <a:tc>
                      <a:txBody>
                        <a:bodyPr/>
                        <a:lstStyle/>
                        <a:p>
                          <a:r>
                            <a:rPr lang="es-ES" sz="1600" dirty="0" smtClean="0"/>
                            <a:t>Vectorial</a:t>
                          </a:r>
                          <a:endParaRPr lang="es-ES" sz="1600" dirty="0"/>
                        </a:p>
                      </a:txBody>
                      <a:tcPr anchor="ctr"/>
                    </a:tc>
                    <a:tc>
                      <a:txBody>
                        <a:bodyPr/>
                        <a:lstStyle/>
                        <a:p>
                          <a:pPr/>
                          <a14:m>
                            <m:oMathPara xmlns:m="http://schemas.openxmlformats.org/officeDocument/2006/math">
                              <m:oMathParaPr>
                                <m:jc m:val="centerGroup"/>
                              </m:oMathParaPr>
                              <m:oMath xmlns:m="http://schemas.openxmlformats.org/officeDocument/2006/math">
                                <m:r>
                                  <a:rPr lang="es-ES" sz="1800" b="0" i="1" smtClean="0">
                                    <a:solidFill>
                                      <a:schemeClr val="bg1"/>
                                    </a:solidFill>
                                    <a:latin typeface="Cambria Math" panose="02040503050406030204" pitchFamily="18" charset="0"/>
                                  </a:rPr>
                                  <m:t>𝑃</m:t>
                                </m:r>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𝑃</m:t>
                                    </m:r>
                                  </m:e>
                                  <m:sub>
                                    <m:r>
                                      <a:rPr lang="es-ES" sz="1800" b="0" i="1" smtClean="0">
                                        <a:solidFill>
                                          <a:schemeClr val="bg1"/>
                                        </a:solidFill>
                                        <a:latin typeface="Cambria Math" panose="02040503050406030204" pitchFamily="18" charset="0"/>
                                      </a:rPr>
                                      <m:t>0</m:t>
                                    </m:r>
                                  </m:sub>
                                </m:sSub>
                                <m: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𝜆</m:t>
                                </m:r>
                                <m:acc>
                                  <m:accPr>
                                    <m:chr m:val="⃗"/>
                                    <m:ctrlPr>
                                      <a:rPr lang="es-ES" sz="1800" b="0" i="1" smtClean="0">
                                        <a:solidFill>
                                          <a:schemeClr val="bg1"/>
                                        </a:solidFill>
                                        <a:latin typeface="Cambria Math" panose="02040503050406030204" pitchFamily="18" charset="0"/>
                                      </a:rPr>
                                    </m:ctrlPr>
                                  </m:accPr>
                                  <m:e>
                                    <m:r>
                                      <a:rPr lang="es-ES" sz="1800" b="0" i="1" smtClean="0">
                                        <a:solidFill>
                                          <a:schemeClr val="bg1"/>
                                        </a:solidFill>
                                        <a:latin typeface="Cambria Math" panose="02040503050406030204" pitchFamily="18" charset="0"/>
                                      </a:rPr>
                                      <m:t>𝑣</m:t>
                                    </m:r>
                                  </m:e>
                                </m:acc>
                              </m:oMath>
                            </m:oMathPara>
                          </a14:m>
                          <a:endParaRPr lang="es-ES" dirty="0" smtClean="0"/>
                        </a:p>
                        <a:p>
                          <a:pPr/>
                          <a14:m>
                            <m:oMathPara xmlns:m="http://schemas.openxmlformats.org/officeDocument/2006/math">
                              <m:oMathParaPr>
                                <m:jc m:val="centerGroup"/>
                              </m:oMathParaPr>
                              <m:oMath xmlns:m="http://schemas.openxmlformats.org/officeDocument/2006/math">
                                <m:d>
                                  <m:dPr>
                                    <m:ctrlPr>
                                      <a:rPr lang="es-ES" sz="1800" b="0" i="1" smtClean="0">
                                        <a:solidFill>
                                          <a:schemeClr val="bg1"/>
                                        </a:solidFill>
                                        <a:latin typeface="Cambria Math" panose="02040503050406030204" pitchFamily="18" charset="0"/>
                                      </a:rPr>
                                    </m:ctrlPr>
                                  </m:dPr>
                                  <m:e>
                                    <m:r>
                                      <a:rPr lang="es-ES" sz="1800" b="0" i="1" smtClean="0">
                                        <a:solidFill>
                                          <a:schemeClr val="bg1"/>
                                        </a:solidFill>
                                        <a:latin typeface="Cambria Math" panose="02040503050406030204" pitchFamily="18" charset="0"/>
                                      </a:rPr>
                                      <m:t>𝑥</m:t>
                                    </m:r>
                                    <m: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𝑦</m:t>
                                    </m:r>
                                  </m:e>
                                </m:d>
                                <m:r>
                                  <a:rPr lang="es-ES" sz="1800" b="0" i="1" smtClean="0">
                                    <a:solidFill>
                                      <a:schemeClr val="bg1"/>
                                    </a:solidFill>
                                    <a:latin typeface="Cambria Math" panose="02040503050406030204" pitchFamily="18" charset="0"/>
                                  </a:rPr>
                                  <m:t>=</m:t>
                                </m:r>
                                <m:d>
                                  <m:dPr>
                                    <m:ctrlPr>
                                      <a:rPr lang="es-ES" sz="1800" b="0" i="1" smtClean="0">
                                        <a:solidFill>
                                          <a:schemeClr val="bg1"/>
                                        </a:solidFill>
                                        <a:latin typeface="Cambria Math" panose="02040503050406030204" pitchFamily="18" charset="0"/>
                                      </a:rPr>
                                    </m:ctrlPr>
                                  </m:dPr>
                                  <m:e>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𝑥</m:t>
                                        </m:r>
                                      </m:e>
                                      <m:sub>
                                        <m:r>
                                          <a:rPr lang="es-ES" sz="1800" b="0" i="1" smtClean="0">
                                            <a:solidFill>
                                              <a:schemeClr val="bg1"/>
                                            </a:solidFill>
                                            <a:latin typeface="Cambria Math" panose="02040503050406030204" pitchFamily="18" charset="0"/>
                                          </a:rPr>
                                          <m:t>𝐴</m:t>
                                        </m:r>
                                      </m:sub>
                                    </m:sSub>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𝑦</m:t>
                                        </m:r>
                                      </m:e>
                                      <m:sub>
                                        <m:r>
                                          <a:rPr lang="es-ES" sz="1800" b="0" i="1" smtClean="0">
                                            <a:solidFill>
                                              <a:schemeClr val="bg1"/>
                                            </a:solidFill>
                                            <a:latin typeface="Cambria Math" panose="02040503050406030204" pitchFamily="18" charset="0"/>
                                          </a:rPr>
                                          <m:t>𝐴</m:t>
                                        </m:r>
                                      </m:sub>
                                    </m:sSub>
                                  </m:e>
                                </m:d>
                                <m: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𝜆</m:t>
                                </m:r>
                                <m:d>
                                  <m:dPr>
                                    <m:ctrlPr>
                                      <a:rPr lang="es-ES" sz="1800" b="0" i="1" smtClean="0">
                                        <a:solidFill>
                                          <a:schemeClr val="bg1"/>
                                        </a:solidFill>
                                        <a:latin typeface="Cambria Math" panose="02040503050406030204" pitchFamily="18" charset="0"/>
                                      </a:rPr>
                                    </m:ctrlPr>
                                  </m:dPr>
                                  <m:e>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𝑥</m:t>
                                        </m:r>
                                      </m:sub>
                                    </m:sSub>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𝑦</m:t>
                                        </m:r>
                                      </m:sub>
                                    </m:sSub>
                                  </m:e>
                                </m:d>
                              </m:oMath>
                            </m:oMathPara>
                          </a14:m>
                          <a:endParaRPr lang="es-ES" dirty="0"/>
                        </a:p>
                      </a:txBody>
                      <a:tcPr anchor="ctr"/>
                    </a:tc>
                    <a:tc>
                      <a:txBody>
                        <a:bodyPr/>
                        <a:lstStyle/>
                        <a:p>
                          <a:pPr marL="0" indent="0" algn="just">
                            <a:buNone/>
                          </a:pPr>
                          <a14:m>
                            <m:oMathPara xmlns:m="http://schemas.openxmlformats.org/officeDocument/2006/math">
                              <m:oMathParaPr>
                                <m:jc m:val="centerGroup"/>
                              </m:oMathParaPr>
                              <m:oMath xmlns:m="http://schemas.openxmlformats.org/officeDocument/2006/math">
                                <m:d>
                                  <m:dPr>
                                    <m:ctrlPr>
                                      <a:rPr lang="es-ES" sz="1800" b="0" i="1" smtClean="0">
                                        <a:solidFill>
                                          <a:srgbClr val="0070C0"/>
                                        </a:solidFill>
                                        <a:latin typeface="Cambria Math" panose="02040503050406030204" pitchFamily="18" charset="0"/>
                                      </a:rPr>
                                    </m:ctrlPr>
                                  </m:dPr>
                                  <m:e>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m:t>
                                    </m:r>
                                    <m:r>
                                      <a:rPr lang="es-ES" sz="1800" b="0" i="1" smtClean="0">
                                        <a:solidFill>
                                          <a:srgbClr val="0070C0"/>
                                        </a:solidFill>
                                        <a:latin typeface="Cambria Math" panose="02040503050406030204" pitchFamily="18" charset="0"/>
                                      </a:rPr>
                                      <m:t>𝑦</m:t>
                                    </m:r>
                                  </m:e>
                                </m:d>
                                <m:r>
                                  <a:rPr lang="es-ES" sz="1800" b="0" i="1" smtClean="0">
                                    <a:solidFill>
                                      <a:srgbClr val="0070C0"/>
                                    </a:solidFill>
                                    <a:latin typeface="Cambria Math" panose="02040503050406030204" pitchFamily="18" charset="0"/>
                                  </a:rPr>
                                  <m:t>=</m:t>
                                </m:r>
                                <m:d>
                                  <m:dPr>
                                    <m:ctrlPr>
                                      <a:rPr lang="es-ES" sz="1800" b="0" i="1" smtClean="0">
                                        <a:solidFill>
                                          <a:srgbClr val="0070C0"/>
                                        </a:solidFill>
                                        <a:latin typeface="Cambria Math" panose="02040503050406030204" pitchFamily="18" charset="0"/>
                                      </a:rPr>
                                    </m:ctrlPr>
                                  </m:dPr>
                                  <m:e>
                                    <m:r>
                                      <a:rPr lang="es-ES" sz="1800" b="0" i="1" smtClean="0">
                                        <a:solidFill>
                                          <a:srgbClr val="0070C0"/>
                                        </a:solidFill>
                                        <a:latin typeface="Cambria Math" panose="02040503050406030204" pitchFamily="18" charset="0"/>
                                      </a:rPr>
                                      <m:t>1,4</m:t>
                                    </m:r>
                                  </m:e>
                                </m:d>
                                <m:r>
                                  <a:rPr lang="es-ES" sz="1800" b="0" i="1" smtClean="0">
                                    <a:solidFill>
                                      <a:srgbClr val="0070C0"/>
                                    </a:solidFill>
                                    <a:latin typeface="Cambria Math" panose="02040503050406030204" pitchFamily="18" charset="0"/>
                                  </a:rPr>
                                  <m:t>+</m:t>
                                </m:r>
                                <m:r>
                                  <a:rPr lang="es-ES" sz="1800" b="0" i="1" smtClean="0">
                                    <a:solidFill>
                                      <a:srgbClr val="0070C0"/>
                                    </a:solidFill>
                                    <a:latin typeface="Cambria Math" panose="02040503050406030204" pitchFamily="18" charset="0"/>
                                  </a:rPr>
                                  <m:t>𝜆</m:t>
                                </m:r>
                                <m:d>
                                  <m:dPr>
                                    <m:ctrlPr>
                                      <a:rPr lang="es-ES" sz="1800" b="0" i="1" smtClean="0">
                                        <a:solidFill>
                                          <a:srgbClr val="0070C0"/>
                                        </a:solidFill>
                                        <a:latin typeface="Cambria Math" panose="02040503050406030204" pitchFamily="18" charset="0"/>
                                      </a:rPr>
                                    </m:ctrlPr>
                                  </m:dPr>
                                  <m:e>
                                    <m:r>
                                      <a:rPr lang="es-ES" sz="1800" b="0" i="1" smtClean="0">
                                        <a:solidFill>
                                          <a:srgbClr val="0070C0"/>
                                        </a:solidFill>
                                        <a:latin typeface="Cambria Math" panose="02040503050406030204" pitchFamily="18" charset="0"/>
                                      </a:rPr>
                                      <m:t>4,−5</m:t>
                                    </m:r>
                                  </m:e>
                                </m:d>
                              </m:oMath>
                            </m:oMathPara>
                          </a14:m>
                          <a:endParaRPr lang="es-ES" dirty="0">
                            <a:solidFill>
                              <a:srgbClr val="0070C0"/>
                            </a:solidFill>
                          </a:endParaRPr>
                        </a:p>
                      </a:txBody>
                      <a:tcPr anchor="ctr"/>
                    </a:tc>
                    <a:extLst>
                      <a:ext uri="{0D108BD9-81ED-4DB2-BD59-A6C34878D82A}">
                        <a16:rowId xmlns:a16="http://schemas.microsoft.com/office/drawing/2014/main" val="10001"/>
                      </a:ext>
                    </a:extLst>
                  </a:tr>
                  <a:tr h="370840">
                    <a:tc>
                      <a:txBody>
                        <a:bodyPr/>
                        <a:lstStyle/>
                        <a:p>
                          <a:r>
                            <a:rPr lang="es-ES" sz="1600" dirty="0" smtClean="0"/>
                            <a:t>Paramétrica</a:t>
                          </a:r>
                          <a:endParaRPr lang="es-ES" sz="1600" dirty="0"/>
                        </a:p>
                      </a:txBody>
                      <a:tcPr anchor="ctr"/>
                    </a:tc>
                    <a:tc>
                      <a:txBody>
                        <a:bodyPr/>
                        <a:lstStyle/>
                        <a:p>
                          <a:pPr/>
                          <a14:m>
                            <m:oMathPara xmlns:m="http://schemas.openxmlformats.org/officeDocument/2006/math">
                              <m:oMathParaPr>
                                <m:jc m:val="centerGroup"/>
                              </m:oMathParaPr>
                              <m:oMath xmlns:m="http://schemas.openxmlformats.org/officeDocument/2006/math">
                                <m:d>
                                  <m:dPr>
                                    <m:begChr m:val="{"/>
                                    <m:endChr m:val=""/>
                                    <m:ctrlPr>
                                      <a:rPr lang="es-ES" sz="1800" b="0" i="1" smtClean="0">
                                        <a:solidFill>
                                          <a:schemeClr val="bg1"/>
                                        </a:solidFill>
                                        <a:latin typeface="Cambria Math" panose="02040503050406030204" pitchFamily="18" charset="0"/>
                                      </a:rPr>
                                    </m:ctrlPr>
                                  </m:dPr>
                                  <m:e>
                                    <m:m>
                                      <m:mPr>
                                        <m:mcs>
                                          <m:mc>
                                            <m:mcPr>
                                              <m:count m:val="1"/>
                                              <m:mcJc m:val="center"/>
                                            </m:mcPr>
                                          </m:mc>
                                        </m:mcs>
                                        <m:ctrlPr>
                                          <a:rPr lang="es-ES" sz="1800" b="0" i="1" smtClean="0">
                                            <a:solidFill>
                                              <a:schemeClr val="bg1"/>
                                            </a:solidFill>
                                            <a:latin typeface="Cambria Math" panose="02040503050406030204" pitchFamily="18" charset="0"/>
                                          </a:rPr>
                                        </m:ctrlPr>
                                      </m:mPr>
                                      <m:mr>
                                        <m:e>
                                          <m:r>
                                            <m:rPr>
                                              <m:brk m:alnAt="7"/>
                                            </m:rPr>
                                            <a:rPr lang="es-ES" sz="1800" b="0" i="1" smtClean="0">
                                              <a:solidFill>
                                                <a:schemeClr val="bg1"/>
                                              </a:solidFill>
                                              <a:latin typeface="Cambria Math" panose="02040503050406030204" pitchFamily="18" charset="0"/>
                                            </a:rPr>
                                            <m:t>𝑥</m:t>
                                          </m:r>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m:rPr>
                                                  <m:brk m:alnAt="7"/>
                                                </m:rPr>
                                                <a:rPr lang="es-ES" sz="1800" b="0" i="1" smtClean="0">
                                                  <a:solidFill>
                                                    <a:schemeClr val="bg1"/>
                                                  </a:solidFill>
                                                  <a:latin typeface="Cambria Math" panose="02040503050406030204" pitchFamily="18" charset="0"/>
                                                </a:rPr>
                                                <m:t>𝑥</m:t>
                                              </m:r>
                                            </m:e>
                                            <m:sub>
                                              <m:r>
                                                <m:rPr>
                                                  <m:brk m:alnAt="7"/>
                                                </m:rPr>
                                                <a:rPr lang="es-ES" sz="1800" b="0" i="1" smtClean="0">
                                                  <a:solidFill>
                                                    <a:schemeClr val="bg1"/>
                                                  </a:solidFill>
                                                  <a:latin typeface="Cambria Math" panose="02040503050406030204" pitchFamily="18" charset="0"/>
                                                </a:rPr>
                                                <m:t>𝐴</m:t>
                                              </m:r>
                                            </m:sub>
                                          </m:sSub>
                                          <m:r>
                                            <m:rPr>
                                              <m:brk m:alnAt="7"/>
                                            </m:rP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𝜆</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𝑥</m:t>
                                              </m:r>
                                            </m:sub>
                                          </m:sSub>
                                        </m:e>
                                      </m:mr>
                                      <m:mr>
                                        <m:e>
                                          <m:r>
                                            <a:rPr lang="es-ES" sz="1800" b="0" i="1" smtClean="0">
                                              <a:solidFill>
                                                <a:schemeClr val="bg1"/>
                                              </a:solidFill>
                                              <a:latin typeface="Cambria Math" panose="02040503050406030204" pitchFamily="18" charset="0"/>
                                            </a:rPr>
                                            <m:t>𝑦</m:t>
                                          </m:r>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𝑦</m:t>
                                              </m:r>
                                            </m:e>
                                            <m:sub>
                                              <m:r>
                                                <a:rPr lang="es-ES" sz="1800" b="0" i="1" smtClean="0">
                                                  <a:solidFill>
                                                    <a:schemeClr val="bg1"/>
                                                  </a:solidFill>
                                                  <a:latin typeface="Cambria Math" panose="02040503050406030204" pitchFamily="18" charset="0"/>
                                                </a:rPr>
                                                <m:t>𝐴</m:t>
                                              </m:r>
                                            </m:sub>
                                          </m:sSub>
                                          <m: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𝜆</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𝑦</m:t>
                                              </m:r>
                                            </m:sub>
                                          </m:sSub>
                                        </m:e>
                                      </m:mr>
                                    </m:m>
                                  </m:e>
                                </m:d>
                              </m:oMath>
                            </m:oMathPara>
                          </a14:m>
                          <a:endParaRPr lang="es-ES" dirty="0"/>
                        </a:p>
                      </a:txBody>
                      <a:tcPr anchor="ctr"/>
                    </a:tc>
                    <a:tc>
                      <a:txBody>
                        <a:bodyPr/>
                        <a:lstStyle/>
                        <a:p>
                          <a:pPr/>
                          <a14:m>
                            <m:oMathPara xmlns:m="http://schemas.openxmlformats.org/officeDocument/2006/math">
                              <m:oMathParaPr>
                                <m:jc m:val="centerGroup"/>
                              </m:oMathParaPr>
                              <m:oMath xmlns:m="http://schemas.openxmlformats.org/officeDocument/2006/math">
                                <m:d>
                                  <m:dPr>
                                    <m:begChr m:val="{"/>
                                    <m:endChr m:val=""/>
                                    <m:ctrlPr>
                                      <a:rPr lang="es-ES" sz="1800" b="0" i="1" smtClean="0">
                                        <a:solidFill>
                                          <a:srgbClr val="0070C0"/>
                                        </a:solidFill>
                                        <a:latin typeface="Cambria Math" panose="02040503050406030204" pitchFamily="18" charset="0"/>
                                      </a:rPr>
                                    </m:ctrlPr>
                                  </m:dPr>
                                  <m:e>
                                    <m:m>
                                      <m:mPr>
                                        <m:mcs>
                                          <m:mc>
                                            <m:mcPr>
                                              <m:count m:val="1"/>
                                              <m:mcJc m:val="center"/>
                                            </m:mcPr>
                                          </m:mc>
                                        </m:mcs>
                                        <m:ctrlPr>
                                          <a:rPr lang="es-ES" sz="1800" b="0" i="1" smtClean="0">
                                            <a:solidFill>
                                              <a:srgbClr val="0070C0"/>
                                            </a:solidFill>
                                            <a:latin typeface="Cambria Math" panose="02040503050406030204" pitchFamily="18" charset="0"/>
                                          </a:rPr>
                                        </m:ctrlPr>
                                      </m:mPr>
                                      <m:mr>
                                        <m:e>
                                          <m:r>
                                            <m:rPr>
                                              <m:brk m:alnAt="7"/>
                                            </m:rP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m:t>
                                          </m:r>
                                          <m:r>
                                            <m:rPr>
                                              <m:brk m:alnAt="7"/>
                                            </m:rPr>
                                            <a:rPr lang="es-ES" sz="1800" b="0" i="1" smtClean="0">
                                              <a:solidFill>
                                                <a:srgbClr val="0070C0"/>
                                              </a:solidFill>
                                              <a:latin typeface="Cambria Math" panose="02040503050406030204" pitchFamily="18" charset="0"/>
                                            </a:rPr>
                                            <m:t>1</m:t>
                                          </m:r>
                                          <m:r>
                                            <a:rPr lang="es-ES" sz="1800" b="0" i="1" smtClean="0">
                                              <a:solidFill>
                                                <a:srgbClr val="0070C0"/>
                                              </a:solidFill>
                                              <a:latin typeface="Cambria Math" panose="02040503050406030204" pitchFamily="18" charset="0"/>
                                            </a:rPr>
                                            <m:t>+4</m:t>
                                          </m:r>
                                          <m:r>
                                            <a:rPr lang="es-ES" sz="1800" b="0" i="1" smtClean="0">
                                              <a:solidFill>
                                                <a:srgbClr val="0070C0"/>
                                              </a:solidFill>
                                              <a:latin typeface="Cambria Math" panose="02040503050406030204" pitchFamily="18" charset="0"/>
                                            </a:rPr>
                                            <m:t>𝜆</m:t>
                                          </m:r>
                                        </m:e>
                                      </m:mr>
                                      <m:mr>
                                        <m:e>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=4−5</m:t>
                                          </m:r>
                                          <m:r>
                                            <a:rPr lang="es-ES" sz="1800" b="0" i="1" smtClean="0">
                                              <a:solidFill>
                                                <a:srgbClr val="0070C0"/>
                                              </a:solidFill>
                                              <a:latin typeface="Cambria Math" panose="02040503050406030204" pitchFamily="18" charset="0"/>
                                            </a:rPr>
                                            <m:t>𝜆</m:t>
                                          </m:r>
                                        </m:e>
                                      </m:mr>
                                    </m:m>
                                  </m:e>
                                </m:d>
                              </m:oMath>
                            </m:oMathPara>
                          </a14:m>
                          <a:endParaRPr lang="es-ES" dirty="0">
                            <a:solidFill>
                              <a:srgbClr val="0070C0"/>
                            </a:solidFill>
                          </a:endParaRPr>
                        </a:p>
                      </a:txBody>
                      <a:tcPr anchor="ctr"/>
                    </a:tc>
                    <a:extLst>
                      <a:ext uri="{0D108BD9-81ED-4DB2-BD59-A6C34878D82A}">
                        <a16:rowId xmlns:a16="http://schemas.microsoft.com/office/drawing/2014/main" val="10002"/>
                      </a:ext>
                    </a:extLst>
                  </a:tr>
                  <a:tr h="370840">
                    <a:tc>
                      <a:txBody>
                        <a:bodyPr/>
                        <a:lstStyle/>
                        <a:p>
                          <a:r>
                            <a:rPr lang="es-ES" sz="1600" dirty="0" smtClean="0"/>
                            <a:t>Continua</a:t>
                          </a:r>
                          <a:endParaRPr lang="es-ES" sz="1600" dirty="0"/>
                        </a:p>
                      </a:txBody>
                      <a:tcPr anchor="ctr"/>
                    </a:tc>
                    <a:tc>
                      <a:txBody>
                        <a:bodyPr/>
                        <a:lstStyle/>
                        <a:p>
                          <a:pPr/>
                          <a14:m>
                            <m:oMathPara xmlns:m="http://schemas.openxmlformats.org/officeDocument/2006/math">
                              <m:oMathParaPr>
                                <m:jc m:val="centerGroup"/>
                              </m:oMathParaPr>
                              <m:oMath xmlns:m="http://schemas.openxmlformats.org/officeDocument/2006/math">
                                <m:r>
                                  <a:rPr lang="es-ES" sz="1800" b="0" i="1" smtClean="0">
                                    <a:solidFill>
                                      <a:schemeClr val="bg1"/>
                                    </a:solidFill>
                                    <a:latin typeface="Cambria Math" panose="02040503050406030204" pitchFamily="18" charset="0"/>
                                  </a:rPr>
                                  <m:t>𝜆</m:t>
                                </m:r>
                                <m:r>
                                  <a:rPr lang="es-ES" sz="1800" b="0" i="1" smtClean="0">
                                    <a:solidFill>
                                      <a:schemeClr val="bg1"/>
                                    </a:solidFill>
                                    <a:latin typeface="Cambria Math" panose="02040503050406030204" pitchFamily="18" charset="0"/>
                                  </a:rPr>
                                  <m:t>=</m:t>
                                </m:r>
                                <m:f>
                                  <m:fPr>
                                    <m:ctrlPr>
                                      <a:rPr lang="es-ES" sz="1800" b="0" i="1" smtClean="0">
                                        <a:solidFill>
                                          <a:schemeClr val="bg1"/>
                                        </a:solidFill>
                                        <a:latin typeface="Cambria Math" panose="02040503050406030204" pitchFamily="18" charset="0"/>
                                      </a:rPr>
                                    </m:ctrlPr>
                                  </m:fPr>
                                  <m:num>
                                    <m:r>
                                      <a:rPr lang="es-ES" sz="1800" b="0" i="1" smtClean="0">
                                        <a:solidFill>
                                          <a:schemeClr val="bg1"/>
                                        </a:solidFill>
                                        <a:latin typeface="Cambria Math" panose="02040503050406030204" pitchFamily="18" charset="0"/>
                                      </a:rPr>
                                      <m:t>𝑥</m:t>
                                    </m:r>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𝑥</m:t>
                                        </m:r>
                                      </m:e>
                                      <m:sub>
                                        <m:r>
                                          <a:rPr lang="es-ES" sz="1800" b="0" i="1" smtClean="0">
                                            <a:solidFill>
                                              <a:schemeClr val="bg1"/>
                                            </a:solidFill>
                                            <a:latin typeface="Cambria Math" panose="02040503050406030204" pitchFamily="18" charset="0"/>
                                          </a:rPr>
                                          <m:t>𝐴</m:t>
                                        </m:r>
                                      </m:sub>
                                    </m:sSub>
                                  </m:num>
                                  <m:den>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𝑥</m:t>
                                        </m:r>
                                      </m:sub>
                                    </m:sSub>
                                  </m:den>
                                </m:f>
                                <m:r>
                                  <a:rPr lang="es-ES" sz="1800" b="0" i="1" smtClean="0">
                                    <a:solidFill>
                                      <a:schemeClr val="bg1"/>
                                    </a:solidFill>
                                    <a:latin typeface="Cambria Math" panose="02040503050406030204" pitchFamily="18" charset="0"/>
                                  </a:rPr>
                                  <m:t>=</m:t>
                                </m:r>
                                <m:f>
                                  <m:fPr>
                                    <m:ctrlPr>
                                      <a:rPr lang="es-ES" sz="1800" b="0" i="1" smtClean="0">
                                        <a:solidFill>
                                          <a:schemeClr val="bg1"/>
                                        </a:solidFill>
                                        <a:latin typeface="Cambria Math" panose="02040503050406030204" pitchFamily="18" charset="0"/>
                                      </a:rPr>
                                    </m:ctrlPr>
                                  </m:fPr>
                                  <m:num>
                                    <m:r>
                                      <a:rPr lang="es-ES" sz="1800" b="0" i="1" smtClean="0">
                                        <a:solidFill>
                                          <a:schemeClr val="bg1"/>
                                        </a:solidFill>
                                        <a:latin typeface="Cambria Math" panose="02040503050406030204" pitchFamily="18" charset="0"/>
                                      </a:rPr>
                                      <m:t>𝑦</m:t>
                                    </m:r>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𝑦</m:t>
                                        </m:r>
                                      </m:e>
                                      <m:sub>
                                        <m:r>
                                          <a:rPr lang="es-ES" sz="1800" b="0" i="1" smtClean="0">
                                            <a:solidFill>
                                              <a:schemeClr val="bg1"/>
                                            </a:solidFill>
                                            <a:latin typeface="Cambria Math" panose="02040503050406030204" pitchFamily="18" charset="0"/>
                                          </a:rPr>
                                          <m:t>𝐴</m:t>
                                        </m:r>
                                      </m:sub>
                                    </m:sSub>
                                  </m:num>
                                  <m:den>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𝑦</m:t>
                                        </m:r>
                                      </m:sub>
                                    </m:sSub>
                                  </m:den>
                                </m:f>
                              </m:oMath>
                            </m:oMathPara>
                          </a14:m>
                          <a:endParaRPr lang="es-ES" dirty="0"/>
                        </a:p>
                      </a:txBody>
                      <a:tcPr anchor="ctr"/>
                    </a:tc>
                    <a:tc>
                      <a:txBody>
                        <a:bodyPr/>
                        <a:lstStyle/>
                        <a:p>
                          <a:pPr/>
                          <a14:m>
                            <m:oMathPara xmlns:m="http://schemas.openxmlformats.org/officeDocument/2006/math">
                              <m:oMathParaPr>
                                <m:jc m:val="centerGroup"/>
                              </m:oMathParaPr>
                              <m:oMath xmlns:m="http://schemas.openxmlformats.org/officeDocument/2006/math">
                                <m:f>
                                  <m:fPr>
                                    <m:ctrlPr>
                                      <a:rPr lang="es-ES" sz="1800" b="0" i="1" smtClean="0">
                                        <a:solidFill>
                                          <a:srgbClr val="0070C0"/>
                                        </a:solidFill>
                                        <a:latin typeface="Cambria Math" panose="02040503050406030204" pitchFamily="18" charset="0"/>
                                      </a:rPr>
                                    </m:ctrlPr>
                                  </m:fPr>
                                  <m:num>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−1</m:t>
                                    </m:r>
                                  </m:num>
                                  <m:den>
                                    <m:r>
                                      <a:rPr lang="es-ES" sz="1800" b="0" i="1" smtClean="0">
                                        <a:solidFill>
                                          <a:srgbClr val="0070C0"/>
                                        </a:solidFill>
                                        <a:latin typeface="Cambria Math" panose="02040503050406030204" pitchFamily="18" charset="0"/>
                                      </a:rPr>
                                      <m:t>4</m:t>
                                    </m:r>
                                  </m:den>
                                </m:f>
                                <m:r>
                                  <a:rPr lang="es-ES" sz="1800" b="0" i="1" smtClean="0">
                                    <a:solidFill>
                                      <a:srgbClr val="0070C0"/>
                                    </a:solidFill>
                                    <a:latin typeface="Cambria Math" panose="02040503050406030204" pitchFamily="18" charset="0"/>
                                  </a:rPr>
                                  <m:t>=</m:t>
                                </m:r>
                                <m:f>
                                  <m:fPr>
                                    <m:ctrlPr>
                                      <a:rPr lang="es-ES" sz="1800" b="0" i="1" smtClean="0">
                                        <a:solidFill>
                                          <a:srgbClr val="0070C0"/>
                                        </a:solidFill>
                                        <a:latin typeface="Cambria Math" panose="02040503050406030204" pitchFamily="18" charset="0"/>
                                      </a:rPr>
                                    </m:ctrlPr>
                                  </m:fPr>
                                  <m:num>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−4</m:t>
                                    </m:r>
                                  </m:num>
                                  <m:den>
                                    <m:r>
                                      <a:rPr lang="es-ES" sz="1800" b="0" i="1" smtClean="0">
                                        <a:solidFill>
                                          <a:srgbClr val="0070C0"/>
                                        </a:solidFill>
                                        <a:latin typeface="Cambria Math" panose="02040503050406030204" pitchFamily="18" charset="0"/>
                                      </a:rPr>
                                      <m:t>−5</m:t>
                                    </m:r>
                                  </m:den>
                                </m:f>
                              </m:oMath>
                            </m:oMathPara>
                          </a14:m>
                          <a:endParaRPr lang="es-ES" dirty="0">
                            <a:solidFill>
                              <a:srgbClr val="0070C0"/>
                            </a:solidFill>
                          </a:endParaRPr>
                        </a:p>
                      </a:txBody>
                      <a:tcPr anchor="ctr"/>
                    </a:tc>
                    <a:extLst>
                      <a:ext uri="{0D108BD9-81ED-4DB2-BD59-A6C34878D82A}">
                        <a16:rowId xmlns:a16="http://schemas.microsoft.com/office/drawing/2014/main" val="10003"/>
                      </a:ext>
                    </a:extLst>
                  </a:tr>
                  <a:tr h="370840">
                    <a:tc>
                      <a:txBody>
                        <a:bodyPr/>
                        <a:lstStyle/>
                        <a:p>
                          <a:r>
                            <a:rPr lang="es-ES" sz="1600" dirty="0" smtClean="0"/>
                            <a:t>General</a:t>
                          </a:r>
                          <a:endParaRPr lang="es-ES" sz="1600"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𝑦</m:t>
                                    </m:r>
                                  </m:sub>
                                </m:sSub>
                                <m:r>
                                  <a:rPr lang="es-ES" sz="1800" b="0" i="1" smtClean="0">
                                    <a:solidFill>
                                      <a:schemeClr val="bg1"/>
                                    </a:solidFill>
                                    <a:latin typeface="Cambria Math" panose="02040503050406030204" pitchFamily="18" charset="0"/>
                                  </a:rPr>
                                  <m:t>𝑥</m:t>
                                </m:r>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𝑥</m:t>
                                    </m:r>
                                  </m:sub>
                                </m:sSub>
                                <m:r>
                                  <a:rPr lang="es-ES" sz="1800" b="0" i="1" smtClean="0">
                                    <a:solidFill>
                                      <a:schemeClr val="bg1"/>
                                    </a:solidFill>
                                    <a:latin typeface="Cambria Math" panose="02040503050406030204" pitchFamily="18" charset="0"/>
                                  </a:rPr>
                                  <m:t>𝑦</m:t>
                                </m:r>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𝑥</m:t>
                                    </m:r>
                                  </m:sub>
                                </m:sSub>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𝑦</m:t>
                                    </m:r>
                                  </m:e>
                                  <m:sub>
                                    <m:r>
                                      <a:rPr lang="es-ES" sz="1800" b="0" i="1" smtClean="0">
                                        <a:solidFill>
                                          <a:schemeClr val="bg1"/>
                                        </a:solidFill>
                                        <a:latin typeface="Cambria Math" panose="02040503050406030204" pitchFamily="18" charset="0"/>
                                      </a:rPr>
                                      <m:t>𝐴</m:t>
                                    </m:r>
                                  </m:sub>
                                </m:sSub>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𝑦</m:t>
                                    </m:r>
                                  </m:sub>
                                </m:sSub>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𝑥</m:t>
                                    </m:r>
                                  </m:e>
                                  <m:sub>
                                    <m:r>
                                      <a:rPr lang="es-ES" sz="1800" b="0" i="1" smtClean="0">
                                        <a:solidFill>
                                          <a:schemeClr val="bg1"/>
                                        </a:solidFill>
                                        <a:latin typeface="Cambria Math" panose="02040503050406030204" pitchFamily="18" charset="0"/>
                                      </a:rPr>
                                      <m:t>𝐴</m:t>
                                    </m:r>
                                  </m:sub>
                                </m:sSub>
                                <m:r>
                                  <a:rPr lang="es-ES" sz="1800" b="0" i="1" smtClean="0">
                                    <a:solidFill>
                                      <a:schemeClr val="bg1"/>
                                    </a:solidFill>
                                    <a:latin typeface="Cambria Math" panose="02040503050406030204" pitchFamily="18" charset="0"/>
                                  </a:rPr>
                                  <m:t>=0</m:t>
                                </m:r>
                              </m:oMath>
                            </m:oMathPara>
                          </a14:m>
                          <a:endParaRPr lang="es-ES" sz="1800" b="0" dirty="0" smtClean="0">
                            <a:solidFill>
                              <a:schemeClr val="bg1"/>
                            </a:solidFill>
                          </a:endParaRPr>
                        </a:p>
                        <a:p>
                          <a:pPr/>
                          <a14:m>
                            <m:oMathPara xmlns:m="http://schemas.openxmlformats.org/officeDocument/2006/math">
                              <m:oMathParaPr>
                                <m:jc m:val="centerGroup"/>
                              </m:oMathParaPr>
                              <m:oMath xmlns:m="http://schemas.openxmlformats.org/officeDocument/2006/math">
                                <m:r>
                                  <a:rPr lang="es-ES" sz="1800" b="0" i="1" smtClean="0">
                                    <a:solidFill>
                                      <a:schemeClr val="bg1"/>
                                    </a:solidFill>
                                    <a:latin typeface="Cambria Math" panose="02040503050406030204" pitchFamily="18" charset="0"/>
                                  </a:rPr>
                                  <m:t>𝐴𝑥</m:t>
                                </m:r>
                                <m: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𝐵𝑦</m:t>
                                </m:r>
                                <m: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𝐶</m:t>
                                </m:r>
                                <m:r>
                                  <a:rPr lang="es-ES" sz="1800" b="0" i="1" smtClean="0">
                                    <a:solidFill>
                                      <a:schemeClr val="bg1"/>
                                    </a:solidFill>
                                    <a:latin typeface="Cambria Math" panose="02040503050406030204" pitchFamily="18" charset="0"/>
                                  </a:rPr>
                                  <m:t>=0</m:t>
                                </m:r>
                              </m:oMath>
                            </m:oMathPara>
                          </a14:m>
                          <a:endParaRPr lang="es-ES" dirty="0"/>
                        </a:p>
                      </a:txBody>
                      <a:tcPr anchor="ctr"/>
                    </a:tc>
                    <a:tc>
                      <a:txBody>
                        <a:bodyPr/>
                        <a:lstStyle/>
                        <a:p>
                          <a:pPr/>
                          <a14:m>
                            <m:oMathPara xmlns:m="http://schemas.openxmlformats.org/officeDocument/2006/math">
                              <m:oMathParaPr>
                                <m:jc m:val="centerGroup"/>
                              </m:oMathParaPr>
                              <m:oMath xmlns:m="http://schemas.openxmlformats.org/officeDocument/2006/math">
                                <m:r>
                                  <a:rPr lang="es-ES" sz="1800" b="0" i="1" smtClean="0">
                                    <a:solidFill>
                                      <a:srgbClr val="0070C0"/>
                                    </a:solidFill>
                                    <a:latin typeface="Cambria Math" panose="02040503050406030204" pitchFamily="18" charset="0"/>
                                  </a:rPr>
                                  <m:t>−5</m:t>
                                </m:r>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+5=4</m:t>
                                </m:r>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−16</m:t>
                                </m:r>
                              </m:oMath>
                            </m:oMathPara>
                          </a14:m>
                          <a:endParaRPr lang="es-ES" dirty="0" smtClean="0">
                            <a:solidFill>
                              <a:srgbClr val="0070C0"/>
                            </a:solidFill>
                          </a:endParaRPr>
                        </a:p>
                        <a:p>
                          <a:pPr/>
                          <a14:m>
                            <m:oMathPara xmlns:m="http://schemas.openxmlformats.org/officeDocument/2006/math">
                              <m:oMathParaPr>
                                <m:jc m:val="centerGroup"/>
                              </m:oMathParaPr>
                              <m:oMath xmlns:m="http://schemas.openxmlformats.org/officeDocument/2006/math">
                                <m:r>
                                  <a:rPr lang="es-ES" sz="1800" b="0" i="1" smtClean="0">
                                    <a:solidFill>
                                      <a:srgbClr val="0070C0"/>
                                    </a:solidFill>
                                    <a:latin typeface="Cambria Math" panose="02040503050406030204" pitchFamily="18" charset="0"/>
                                  </a:rPr>
                                  <m:t>5</m:t>
                                </m:r>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+4</m:t>
                                </m:r>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−21=0</m:t>
                                </m:r>
                              </m:oMath>
                            </m:oMathPara>
                          </a14:m>
                          <a:endParaRPr lang="es-ES" dirty="0">
                            <a:solidFill>
                              <a:srgbClr val="0070C0"/>
                            </a:solidFill>
                          </a:endParaRPr>
                        </a:p>
                      </a:txBody>
                      <a:tcPr anchor="ctr"/>
                    </a:tc>
                    <a:extLst>
                      <a:ext uri="{0D108BD9-81ED-4DB2-BD59-A6C34878D82A}">
                        <a16:rowId xmlns:a16="http://schemas.microsoft.com/office/drawing/2014/main" val="10004"/>
                      </a:ext>
                    </a:extLst>
                  </a:tr>
                  <a:tr h="370840">
                    <a:tc>
                      <a:txBody>
                        <a:bodyPr/>
                        <a:lstStyle/>
                        <a:p>
                          <a:r>
                            <a:rPr lang="es-ES" sz="1600" dirty="0" smtClean="0"/>
                            <a:t>Explícita</a:t>
                          </a:r>
                          <a:endParaRPr lang="es-ES" sz="1600" dirty="0"/>
                        </a:p>
                      </a:txBody>
                      <a:tcPr anchor="ctr"/>
                    </a:tc>
                    <a:tc>
                      <a:txBody>
                        <a:bodyPr/>
                        <a:lstStyle/>
                        <a:p>
                          <a:pPr/>
                          <a14:m>
                            <m:oMathPara xmlns:m="http://schemas.openxmlformats.org/officeDocument/2006/math">
                              <m:oMathParaPr>
                                <m:jc m:val="centerGroup"/>
                              </m:oMathParaPr>
                              <m:oMath xmlns:m="http://schemas.openxmlformats.org/officeDocument/2006/math">
                                <m:r>
                                  <a:rPr lang="es-ES" sz="1800" b="0" i="1" smtClean="0">
                                    <a:solidFill>
                                      <a:schemeClr val="bg1"/>
                                    </a:solidFill>
                                    <a:latin typeface="Cambria Math" panose="02040503050406030204" pitchFamily="18" charset="0"/>
                                  </a:rPr>
                                  <m:t>𝑦</m:t>
                                </m:r>
                                <m:r>
                                  <a:rPr lang="es-ES" sz="1800" b="0" i="1" smtClean="0">
                                    <a:solidFill>
                                      <a:schemeClr val="bg1"/>
                                    </a:solidFill>
                                    <a:latin typeface="Cambria Math" panose="02040503050406030204" pitchFamily="18" charset="0"/>
                                  </a:rPr>
                                  <m:t>=</m:t>
                                </m:r>
                                <m:f>
                                  <m:fPr>
                                    <m:ctrlPr>
                                      <a:rPr lang="es-ES" sz="1800" b="0" i="1" smtClean="0">
                                        <a:solidFill>
                                          <a:schemeClr val="bg1"/>
                                        </a:solidFill>
                                        <a:latin typeface="Cambria Math" panose="02040503050406030204" pitchFamily="18" charset="0"/>
                                      </a:rPr>
                                    </m:ctrlPr>
                                  </m:fPr>
                                  <m:num>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𝑦</m:t>
                                        </m:r>
                                      </m:sub>
                                    </m:sSub>
                                  </m:num>
                                  <m:den>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𝑥</m:t>
                                        </m:r>
                                      </m:sub>
                                    </m:sSub>
                                  </m:den>
                                </m:f>
                                <m:r>
                                  <a:rPr lang="es-ES" sz="1800" b="0" i="1" smtClean="0">
                                    <a:solidFill>
                                      <a:schemeClr val="bg1"/>
                                    </a:solidFill>
                                    <a:latin typeface="Cambria Math" panose="02040503050406030204" pitchFamily="18" charset="0"/>
                                  </a:rPr>
                                  <m:t>𝑥</m:t>
                                </m:r>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𝑦</m:t>
                                    </m:r>
                                  </m:e>
                                  <m:sub>
                                    <m:r>
                                      <a:rPr lang="es-ES" sz="1800" b="0" i="1" smtClean="0">
                                        <a:solidFill>
                                          <a:schemeClr val="bg1"/>
                                        </a:solidFill>
                                        <a:latin typeface="Cambria Math" panose="02040503050406030204" pitchFamily="18" charset="0"/>
                                      </a:rPr>
                                      <m:t>𝐴</m:t>
                                    </m:r>
                                  </m:sub>
                                </m:sSub>
                                <m:r>
                                  <a:rPr lang="es-ES" sz="1800" b="0" i="1" smtClean="0">
                                    <a:solidFill>
                                      <a:schemeClr val="bg1"/>
                                    </a:solidFill>
                                    <a:latin typeface="Cambria Math" panose="02040503050406030204" pitchFamily="18" charset="0"/>
                                  </a:rPr>
                                  <m:t>−</m:t>
                                </m:r>
                                <m:f>
                                  <m:fPr>
                                    <m:ctrlPr>
                                      <a:rPr lang="es-ES" sz="1800" b="0" i="1" smtClean="0">
                                        <a:solidFill>
                                          <a:schemeClr val="bg1"/>
                                        </a:solidFill>
                                        <a:latin typeface="Cambria Math" panose="02040503050406030204" pitchFamily="18" charset="0"/>
                                      </a:rPr>
                                    </m:ctrlPr>
                                  </m:fPr>
                                  <m:num>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𝑦</m:t>
                                        </m:r>
                                      </m:sub>
                                    </m:sSub>
                                  </m:num>
                                  <m:den>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𝑣</m:t>
                                        </m:r>
                                      </m:e>
                                      <m:sub>
                                        <m:r>
                                          <a:rPr lang="es-ES" sz="1800" b="0" i="1" smtClean="0">
                                            <a:solidFill>
                                              <a:schemeClr val="bg1"/>
                                            </a:solidFill>
                                            <a:latin typeface="Cambria Math" panose="02040503050406030204" pitchFamily="18" charset="0"/>
                                          </a:rPr>
                                          <m:t>𝑥</m:t>
                                        </m:r>
                                      </m:sub>
                                    </m:sSub>
                                  </m:den>
                                </m:f>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𝑥</m:t>
                                    </m:r>
                                  </m:e>
                                  <m:sub>
                                    <m:r>
                                      <a:rPr lang="es-ES" sz="1800" b="0" i="1" smtClean="0">
                                        <a:solidFill>
                                          <a:schemeClr val="bg1"/>
                                        </a:solidFill>
                                        <a:latin typeface="Cambria Math" panose="02040503050406030204" pitchFamily="18" charset="0"/>
                                      </a:rPr>
                                      <m:t>𝐴</m:t>
                                    </m:r>
                                  </m:sub>
                                </m:sSub>
                              </m:oMath>
                            </m:oMathPara>
                          </a14:m>
                          <a:endParaRPr lang="es-ES" dirty="0" smtClean="0"/>
                        </a:p>
                        <a:p>
                          <a:pPr/>
                          <a14:m>
                            <m:oMathPara xmlns:m="http://schemas.openxmlformats.org/officeDocument/2006/math">
                              <m:oMathParaPr>
                                <m:jc m:val="centerGroup"/>
                              </m:oMathParaPr>
                              <m:oMath xmlns:m="http://schemas.openxmlformats.org/officeDocument/2006/math">
                                <m:r>
                                  <a:rPr lang="es-ES" sz="1800" b="0" i="1" smtClean="0">
                                    <a:solidFill>
                                      <a:schemeClr val="bg1"/>
                                    </a:solidFill>
                                    <a:latin typeface="Cambria Math" panose="02040503050406030204" pitchFamily="18" charset="0"/>
                                  </a:rPr>
                                  <m:t>𝑦</m:t>
                                </m:r>
                                <m: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𝑚𝑥</m:t>
                                </m:r>
                                <m: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𝑛</m:t>
                                </m:r>
                              </m:oMath>
                            </m:oMathPara>
                          </a14:m>
                          <a:endParaRPr lang="es-ES" dirty="0" smtClean="0"/>
                        </a:p>
                      </a:txBody>
                      <a:tcPr anchor="ctr"/>
                    </a:tc>
                    <a:tc>
                      <a:txBody>
                        <a:bodyPr/>
                        <a:lstStyle/>
                        <a:p>
                          <a:pPr/>
                          <a14:m>
                            <m:oMathPara xmlns:m="http://schemas.openxmlformats.org/officeDocument/2006/math">
                              <m:oMathParaPr>
                                <m:jc m:val="centerGroup"/>
                              </m:oMathParaPr>
                              <m:oMath xmlns:m="http://schemas.openxmlformats.org/officeDocument/2006/math">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m:t>
                                </m:r>
                                <m:f>
                                  <m:fPr>
                                    <m:ctrlPr>
                                      <a:rPr lang="es-ES" sz="1800" b="0" i="1" smtClean="0">
                                        <a:solidFill>
                                          <a:srgbClr val="0070C0"/>
                                        </a:solidFill>
                                        <a:latin typeface="Cambria Math" panose="02040503050406030204" pitchFamily="18" charset="0"/>
                                      </a:rPr>
                                    </m:ctrlPr>
                                  </m:fPr>
                                  <m:num>
                                    <m:r>
                                      <a:rPr lang="es-ES" sz="1800" b="0" i="1" smtClean="0">
                                        <a:solidFill>
                                          <a:srgbClr val="0070C0"/>
                                        </a:solidFill>
                                        <a:latin typeface="Cambria Math" panose="02040503050406030204" pitchFamily="18" charset="0"/>
                                      </a:rPr>
                                      <m:t>5</m:t>
                                    </m:r>
                                  </m:num>
                                  <m:den>
                                    <m:r>
                                      <a:rPr lang="es-ES" sz="1800" b="0" i="1" smtClean="0">
                                        <a:solidFill>
                                          <a:srgbClr val="0070C0"/>
                                        </a:solidFill>
                                        <a:latin typeface="Cambria Math" panose="02040503050406030204" pitchFamily="18" charset="0"/>
                                      </a:rPr>
                                      <m:t>4</m:t>
                                    </m:r>
                                  </m:den>
                                </m:f>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m:t>
                                </m:r>
                                <m:f>
                                  <m:fPr>
                                    <m:ctrlPr>
                                      <a:rPr lang="es-ES" sz="1800" b="0" i="1" smtClean="0">
                                        <a:solidFill>
                                          <a:srgbClr val="0070C0"/>
                                        </a:solidFill>
                                        <a:latin typeface="Cambria Math" panose="02040503050406030204" pitchFamily="18" charset="0"/>
                                      </a:rPr>
                                    </m:ctrlPr>
                                  </m:fPr>
                                  <m:num>
                                    <m:r>
                                      <a:rPr lang="es-ES" sz="1800" b="0" i="1" smtClean="0">
                                        <a:solidFill>
                                          <a:srgbClr val="0070C0"/>
                                        </a:solidFill>
                                        <a:latin typeface="Cambria Math" panose="02040503050406030204" pitchFamily="18" charset="0"/>
                                      </a:rPr>
                                      <m:t>21</m:t>
                                    </m:r>
                                  </m:num>
                                  <m:den>
                                    <m:r>
                                      <a:rPr lang="es-ES" sz="1800" b="0" i="1" smtClean="0">
                                        <a:solidFill>
                                          <a:srgbClr val="0070C0"/>
                                        </a:solidFill>
                                        <a:latin typeface="Cambria Math" panose="02040503050406030204" pitchFamily="18" charset="0"/>
                                      </a:rPr>
                                      <m:t>4</m:t>
                                    </m:r>
                                  </m:den>
                                </m:f>
                              </m:oMath>
                            </m:oMathPara>
                          </a14:m>
                          <a:endParaRPr lang="es-ES" dirty="0">
                            <a:solidFill>
                              <a:srgbClr val="0070C0"/>
                            </a:solidFill>
                          </a:endParaRPr>
                        </a:p>
                      </a:txBody>
                      <a:tcPr anchor="ctr"/>
                    </a:tc>
                    <a:extLst>
                      <a:ext uri="{0D108BD9-81ED-4DB2-BD59-A6C34878D82A}">
                        <a16:rowId xmlns:a16="http://schemas.microsoft.com/office/drawing/2014/main" val="10005"/>
                      </a:ext>
                    </a:extLst>
                  </a:tr>
                  <a:tr h="370840">
                    <a:tc>
                      <a:txBody>
                        <a:bodyPr/>
                        <a:lstStyle/>
                        <a:p>
                          <a:r>
                            <a:rPr lang="es-ES" sz="1600" dirty="0" smtClean="0"/>
                            <a:t>Punto</a:t>
                          </a:r>
                        </a:p>
                        <a:p>
                          <a:r>
                            <a:rPr lang="es-ES" sz="1600" dirty="0" smtClean="0"/>
                            <a:t>pendiente</a:t>
                          </a:r>
                          <a:endParaRPr lang="es-ES" sz="1600" dirty="0"/>
                        </a:p>
                      </a:txBody>
                      <a:tcPr anchor="ctr"/>
                    </a:tc>
                    <a:tc>
                      <a:txBody>
                        <a:bodyPr/>
                        <a:lstStyle/>
                        <a:p>
                          <a:pPr/>
                          <a14:m>
                            <m:oMathPara xmlns:m="http://schemas.openxmlformats.org/officeDocument/2006/math">
                              <m:oMathParaPr>
                                <m:jc m:val="centerGroup"/>
                              </m:oMathParaPr>
                              <m:oMath xmlns:m="http://schemas.openxmlformats.org/officeDocument/2006/math">
                                <m:r>
                                  <a:rPr lang="es-ES" sz="1800" b="0" i="1" smtClean="0">
                                    <a:solidFill>
                                      <a:schemeClr val="bg1"/>
                                    </a:solidFill>
                                    <a:latin typeface="Cambria Math" panose="02040503050406030204" pitchFamily="18" charset="0"/>
                                  </a:rPr>
                                  <m:t>𝑦</m:t>
                                </m:r>
                                <m:r>
                                  <a:rPr lang="es-ES" sz="1800" b="0" i="1" smtClean="0">
                                    <a:solidFill>
                                      <a:schemeClr val="bg1"/>
                                    </a:solidFill>
                                    <a:latin typeface="Cambria Math" panose="02040503050406030204" pitchFamily="18" charset="0"/>
                                  </a:rPr>
                                  <m:t>=</m:t>
                                </m:r>
                                <m:r>
                                  <a:rPr lang="es-ES" sz="1800" b="0" i="1" smtClean="0">
                                    <a:solidFill>
                                      <a:schemeClr val="bg1"/>
                                    </a:solidFill>
                                    <a:latin typeface="Cambria Math" panose="02040503050406030204" pitchFamily="18" charset="0"/>
                                  </a:rPr>
                                  <m:t>𝑚</m:t>
                                </m:r>
                                <m:d>
                                  <m:dPr>
                                    <m:ctrlPr>
                                      <a:rPr lang="es-ES" sz="1800" b="0" i="1" smtClean="0">
                                        <a:solidFill>
                                          <a:schemeClr val="bg1"/>
                                        </a:solidFill>
                                        <a:latin typeface="Cambria Math" panose="02040503050406030204" pitchFamily="18" charset="0"/>
                                      </a:rPr>
                                    </m:ctrlPr>
                                  </m:dPr>
                                  <m:e>
                                    <m:r>
                                      <a:rPr lang="es-ES" sz="1800" b="0" i="1" smtClean="0">
                                        <a:solidFill>
                                          <a:schemeClr val="bg1"/>
                                        </a:solidFill>
                                        <a:latin typeface="Cambria Math" panose="02040503050406030204" pitchFamily="18" charset="0"/>
                                      </a:rPr>
                                      <m:t>𝑥</m:t>
                                    </m:r>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𝑥</m:t>
                                        </m:r>
                                      </m:e>
                                      <m:sub>
                                        <m:r>
                                          <a:rPr lang="es-ES" sz="1800" b="0" i="1" smtClean="0">
                                            <a:solidFill>
                                              <a:schemeClr val="bg1"/>
                                            </a:solidFill>
                                            <a:latin typeface="Cambria Math" panose="02040503050406030204" pitchFamily="18" charset="0"/>
                                          </a:rPr>
                                          <m:t>𝐴</m:t>
                                        </m:r>
                                      </m:sub>
                                    </m:sSub>
                                  </m:e>
                                </m:d>
                                <m:r>
                                  <a:rPr lang="es-ES" sz="1800" b="0" i="1" smtClean="0">
                                    <a:solidFill>
                                      <a:schemeClr val="bg1"/>
                                    </a:solidFill>
                                    <a:latin typeface="Cambria Math" panose="02040503050406030204" pitchFamily="18" charset="0"/>
                                  </a:rPr>
                                  <m:t>+</m:t>
                                </m:r>
                                <m:sSub>
                                  <m:sSubPr>
                                    <m:ctrlPr>
                                      <a:rPr lang="es-ES" sz="1800" b="0" i="1" smtClean="0">
                                        <a:solidFill>
                                          <a:schemeClr val="bg1"/>
                                        </a:solidFill>
                                        <a:latin typeface="Cambria Math" panose="02040503050406030204" pitchFamily="18" charset="0"/>
                                      </a:rPr>
                                    </m:ctrlPr>
                                  </m:sSubPr>
                                  <m:e>
                                    <m:r>
                                      <a:rPr lang="es-ES" sz="1800" b="0" i="1" smtClean="0">
                                        <a:solidFill>
                                          <a:schemeClr val="bg1"/>
                                        </a:solidFill>
                                        <a:latin typeface="Cambria Math" panose="02040503050406030204" pitchFamily="18" charset="0"/>
                                      </a:rPr>
                                      <m:t>𝑦</m:t>
                                    </m:r>
                                  </m:e>
                                  <m:sub>
                                    <m:r>
                                      <a:rPr lang="es-ES" sz="1800" b="0" i="1" smtClean="0">
                                        <a:solidFill>
                                          <a:schemeClr val="bg1"/>
                                        </a:solidFill>
                                        <a:latin typeface="Cambria Math" panose="02040503050406030204" pitchFamily="18" charset="0"/>
                                      </a:rPr>
                                      <m:t>𝐴</m:t>
                                    </m:r>
                                  </m:sub>
                                </m:sSub>
                              </m:oMath>
                            </m:oMathPara>
                          </a14:m>
                          <a:endParaRPr lang="es-ES" dirty="0"/>
                        </a:p>
                      </a:txBody>
                      <a:tcPr anchor="ctr"/>
                    </a:tc>
                    <a:tc>
                      <a:txBody>
                        <a:bodyPr/>
                        <a:lstStyle/>
                        <a:p>
                          <a:pPr/>
                          <a14:m>
                            <m:oMathPara xmlns:m="http://schemas.openxmlformats.org/officeDocument/2006/math">
                              <m:oMathParaPr>
                                <m:jc m:val="centerGroup"/>
                              </m:oMathParaPr>
                              <m:oMath xmlns:m="http://schemas.openxmlformats.org/officeDocument/2006/math">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m:t>
                                </m:r>
                                <m:f>
                                  <m:fPr>
                                    <m:ctrlPr>
                                      <a:rPr lang="es-ES" sz="1800" b="0" i="1" smtClean="0">
                                        <a:solidFill>
                                          <a:srgbClr val="0070C0"/>
                                        </a:solidFill>
                                        <a:latin typeface="Cambria Math" panose="02040503050406030204" pitchFamily="18" charset="0"/>
                                      </a:rPr>
                                    </m:ctrlPr>
                                  </m:fPr>
                                  <m:num>
                                    <m:r>
                                      <a:rPr lang="es-ES" sz="1800" b="0" i="1" smtClean="0">
                                        <a:solidFill>
                                          <a:srgbClr val="0070C0"/>
                                        </a:solidFill>
                                        <a:latin typeface="Cambria Math" panose="02040503050406030204" pitchFamily="18" charset="0"/>
                                      </a:rPr>
                                      <m:t>5</m:t>
                                    </m:r>
                                  </m:num>
                                  <m:den>
                                    <m:r>
                                      <a:rPr lang="es-ES" sz="1800" b="0" i="1" smtClean="0">
                                        <a:solidFill>
                                          <a:srgbClr val="0070C0"/>
                                        </a:solidFill>
                                        <a:latin typeface="Cambria Math" panose="02040503050406030204" pitchFamily="18" charset="0"/>
                                      </a:rPr>
                                      <m:t>4</m:t>
                                    </m:r>
                                  </m:den>
                                </m:f>
                                <m:d>
                                  <m:dPr>
                                    <m:ctrlPr>
                                      <a:rPr lang="es-ES" sz="1800" b="0" i="1" smtClean="0">
                                        <a:solidFill>
                                          <a:srgbClr val="0070C0"/>
                                        </a:solidFill>
                                        <a:latin typeface="Cambria Math" panose="02040503050406030204" pitchFamily="18" charset="0"/>
                                      </a:rPr>
                                    </m:ctrlPr>
                                  </m:dPr>
                                  <m:e>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−1</m:t>
                                    </m:r>
                                  </m:e>
                                </m:d>
                                <m:r>
                                  <a:rPr lang="es-ES" sz="1800" b="0" i="1" smtClean="0">
                                    <a:solidFill>
                                      <a:srgbClr val="0070C0"/>
                                    </a:solidFill>
                                    <a:latin typeface="Cambria Math" panose="02040503050406030204" pitchFamily="18" charset="0"/>
                                  </a:rPr>
                                  <m:t>+4</m:t>
                                </m:r>
                              </m:oMath>
                            </m:oMathPara>
                          </a14:m>
                          <a:endParaRPr lang="es-ES" dirty="0">
                            <a:solidFill>
                              <a:srgbClr val="0070C0"/>
                            </a:solidFill>
                          </a:endParaRPr>
                        </a:p>
                      </a:txBody>
                      <a:tcPr anchor="ctr"/>
                    </a:tc>
                    <a:extLst>
                      <a:ext uri="{0D108BD9-81ED-4DB2-BD59-A6C34878D82A}">
                        <a16:rowId xmlns:a16="http://schemas.microsoft.com/office/drawing/2014/main" val="10006"/>
                      </a:ext>
                    </a:extLst>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509605293"/>
                  </p:ext>
                </p:extLst>
              </p:nvPr>
            </p:nvGraphicFramePr>
            <p:xfrm>
              <a:off x="1410789" y="2257214"/>
              <a:ext cx="7437120" cy="4555936"/>
            </p:xfrm>
            <a:graphic>
              <a:graphicData uri="http://schemas.openxmlformats.org/drawingml/2006/table">
                <a:tbl>
                  <a:tblPr firstRow="1" bandRow="1">
                    <a:tableStyleId>{5C22544A-7EE6-4342-B048-85BDC9FD1C3A}</a:tableStyleId>
                  </a:tblPr>
                  <a:tblGrid>
                    <a:gridCol w="1214882"/>
                    <a:gridCol w="3467832"/>
                    <a:gridCol w="2754406"/>
                  </a:tblGrid>
                  <a:tr h="370840">
                    <a:tc>
                      <a:txBody>
                        <a:bodyPr/>
                        <a:lstStyle/>
                        <a:p>
                          <a:r>
                            <a:rPr lang="es-ES" dirty="0" smtClean="0"/>
                            <a:t>Nombre</a:t>
                          </a:r>
                          <a:endParaRPr lang="es-ES" dirty="0"/>
                        </a:p>
                      </a:txBody>
                      <a:tcPr/>
                    </a:tc>
                    <a:tc>
                      <a:txBody>
                        <a:bodyPr/>
                        <a:lstStyle/>
                        <a:p>
                          <a:r>
                            <a:rPr lang="es-ES" dirty="0" smtClean="0"/>
                            <a:t>Ecuación</a:t>
                          </a:r>
                          <a:endParaRPr lang="es-ES" dirty="0"/>
                        </a:p>
                      </a:txBody>
                      <a:tcPr/>
                    </a:tc>
                    <a:tc>
                      <a:txBody>
                        <a:bodyPr/>
                        <a:lstStyle/>
                        <a:p>
                          <a:r>
                            <a:rPr lang="es-ES" dirty="0" smtClean="0"/>
                            <a:t>Ejemplo</a:t>
                          </a:r>
                          <a:endParaRPr lang="es-ES" dirty="0"/>
                        </a:p>
                      </a:txBody>
                      <a:tcPr/>
                    </a:tc>
                  </a:tr>
                  <a:tr h="681355">
                    <a:tc>
                      <a:txBody>
                        <a:bodyPr/>
                        <a:lstStyle/>
                        <a:p>
                          <a:r>
                            <a:rPr lang="es-ES" sz="1600" dirty="0" smtClean="0"/>
                            <a:t>Vectorial</a:t>
                          </a:r>
                          <a:endParaRPr lang="es-ES" sz="1600" dirty="0"/>
                        </a:p>
                      </a:txBody>
                      <a:tcPr anchor="ctr"/>
                    </a:tc>
                    <a:tc>
                      <a:txBody>
                        <a:bodyPr/>
                        <a:lstStyle/>
                        <a:p>
                          <a:endParaRPr lang="es-ES"/>
                        </a:p>
                      </a:txBody>
                      <a:tcPr anchor="ctr">
                        <a:blipFill rotWithShape="0">
                          <a:blip r:embed="rId3"/>
                          <a:stretch>
                            <a:fillRect l="-35088" t="-58929" r="-80000" b="-522321"/>
                          </a:stretch>
                        </a:blipFill>
                      </a:tcPr>
                    </a:tc>
                    <a:tc>
                      <a:txBody>
                        <a:bodyPr/>
                        <a:lstStyle/>
                        <a:p>
                          <a:endParaRPr lang="es-ES"/>
                        </a:p>
                      </a:txBody>
                      <a:tcPr anchor="ctr">
                        <a:blipFill rotWithShape="0">
                          <a:blip r:embed="rId3"/>
                          <a:stretch>
                            <a:fillRect l="-170354" t="-58929" r="-885" b="-522321"/>
                          </a:stretch>
                        </a:blipFill>
                      </a:tcPr>
                    </a:tc>
                  </a:tr>
                  <a:tr h="703326">
                    <a:tc>
                      <a:txBody>
                        <a:bodyPr/>
                        <a:lstStyle/>
                        <a:p>
                          <a:r>
                            <a:rPr lang="es-ES" sz="1600" dirty="0" smtClean="0"/>
                            <a:t>Paramétrica</a:t>
                          </a:r>
                          <a:endParaRPr lang="es-ES" sz="1600" dirty="0"/>
                        </a:p>
                      </a:txBody>
                      <a:tcPr anchor="ctr"/>
                    </a:tc>
                    <a:tc>
                      <a:txBody>
                        <a:bodyPr/>
                        <a:lstStyle/>
                        <a:p>
                          <a:endParaRPr lang="es-ES"/>
                        </a:p>
                      </a:txBody>
                      <a:tcPr anchor="ctr">
                        <a:blipFill rotWithShape="0">
                          <a:blip r:embed="rId3"/>
                          <a:stretch>
                            <a:fillRect l="-35088" t="-154783" r="-80000" b="-408696"/>
                          </a:stretch>
                        </a:blipFill>
                      </a:tcPr>
                    </a:tc>
                    <a:tc>
                      <a:txBody>
                        <a:bodyPr/>
                        <a:lstStyle/>
                        <a:p>
                          <a:endParaRPr lang="es-ES"/>
                        </a:p>
                      </a:txBody>
                      <a:tcPr anchor="ctr">
                        <a:blipFill rotWithShape="0">
                          <a:blip r:embed="rId3"/>
                          <a:stretch>
                            <a:fillRect l="-170354" t="-154783" r="-885" b="-408696"/>
                          </a:stretch>
                        </a:blipFill>
                      </a:tcPr>
                    </a:tc>
                  </a:tr>
                  <a:tr h="638239">
                    <a:tc>
                      <a:txBody>
                        <a:bodyPr/>
                        <a:lstStyle/>
                        <a:p>
                          <a:r>
                            <a:rPr lang="es-ES" sz="1600" dirty="0" smtClean="0"/>
                            <a:t>Continua</a:t>
                          </a:r>
                          <a:endParaRPr lang="es-ES" sz="1600" dirty="0"/>
                        </a:p>
                      </a:txBody>
                      <a:tcPr anchor="ctr"/>
                    </a:tc>
                    <a:tc>
                      <a:txBody>
                        <a:bodyPr/>
                        <a:lstStyle/>
                        <a:p>
                          <a:endParaRPr lang="es-ES"/>
                        </a:p>
                      </a:txBody>
                      <a:tcPr anchor="ctr">
                        <a:blipFill rotWithShape="0">
                          <a:blip r:embed="rId3"/>
                          <a:stretch>
                            <a:fillRect l="-35088" t="-279048" r="-80000" b="-347619"/>
                          </a:stretch>
                        </a:blipFill>
                      </a:tcPr>
                    </a:tc>
                    <a:tc>
                      <a:txBody>
                        <a:bodyPr/>
                        <a:lstStyle/>
                        <a:p>
                          <a:endParaRPr lang="es-ES"/>
                        </a:p>
                      </a:txBody>
                      <a:tcPr anchor="ctr">
                        <a:blipFill rotWithShape="0">
                          <a:blip r:embed="rId3"/>
                          <a:stretch>
                            <a:fillRect l="-170354" t="-279048" r="-885" b="-347619"/>
                          </a:stretch>
                        </a:blipFill>
                      </a:tcPr>
                    </a:tc>
                  </a:tr>
                  <a:tr h="661797">
                    <a:tc>
                      <a:txBody>
                        <a:bodyPr/>
                        <a:lstStyle/>
                        <a:p>
                          <a:r>
                            <a:rPr lang="es-ES" sz="1600" dirty="0" smtClean="0"/>
                            <a:t>General</a:t>
                          </a:r>
                          <a:endParaRPr lang="es-ES" sz="1600" dirty="0"/>
                        </a:p>
                      </a:txBody>
                      <a:tcPr anchor="ctr"/>
                    </a:tc>
                    <a:tc>
                      <a:txBody>
                        <a:bodyPr/>
                        <a:lstStyle/>
                        <a:p>
                          <a:endParaRPr lang="es-ES"/>
                        </a:p>
                      </a:txBody>
                      <a:tcPr anchor="ctr">
                        <a:blipFill rotWithShape="0">
                          <a:blip r:embed="rId3"/>
                          <a:stretch>
                            <a:fillRect l="-35088" t="-365138" r="-80000" b="-234862"/>
                          </a:stretch>
                        </a:blipFill>
                      </a:tcPr>
                    </a:tc>
                    <a:tc>
                      <a:txBody>
                        <a:bodyPr/>
                        <a:lstStyle/>
                        <a:p>
                          <a:endParaRPr lang="es-ES"/>
                        </a:p>
                      </a:txBody>
                      <a:tcPr anchor="ctr">
                        <a:blipFill rotWithShape="0">
                          <a:blip r:embed="rId3"/>
                          <a:stretch>
                            <a:fillRect l="-170354" t="-365138" r="-885" b="-234862"/>
                          </a:stretch>
                        </a:blipFill>
                      </a:tcPr>
                    </a:tc>
                  </a:tr>
                  <a:tr h="889826">
                    <a:tc>
                      <a:txBody>
                        <a:bodyPr/>
                        <a:lstStyle/>
                        <a:p>
                          <a:r>
                            <a:rPr lang="es-ES" sz="1600" dirty="0" smtClean="0"/>
                            <a:t>Explícita</a:t>
                          </a:r>
                          <a:endParaRPr lang="es-ES" sz="1600" dirty="0"/>
                        </a:p>
                      </a:txBody>
                      <a:tcPr anchor="ctr"/>
                    </a:tc>
                    <a:tc>
                      <a:txBody>
                        <a:bodyPr/>
                        <a:lstStyle/>
                        <a:p>
                          <a:endParaRPr lang="es-ES"/>
                        </a:p>
                      </a:txBody>
                      <a:tcPr anchor="ctr">
                        <a:blipFill rotWithShape="0">
                          <a:blip r:embed="rId3"/>
                          <a:stretch>
                            <a:fillRect l="-35088" t="-347260" r="-80000" b="-75342"/>
                          </a:stretch>
                        </a:blipFill>
                      </a:tcPr>
                    </a:tc>
                    <a:tc>
                      <a:txBody>
                        <a:bodyPr/>
                        <a:lstStyle/>
                        <a:p>
                          <a:endParaRPr lang="es-ES"/>
                        </a:p>
                      </a:txBody>
                      <a:tcPr anchor="ctr">
                        <a:blipFill rotWithShape="0">
                          <a:blip r:embed="rId3"/>
                          <a:stretch>
                            <a:fillRect l="-170354" t="-347260" r="-885" b="-75342"/>
                          </a:stretch>
                        </a:blipFill>
                      </a:tcPr>
                    </a:tc>
                  </a:tr>
                  <a:tr h="610553">
                    <a:tc>
                      <a:txBody>
                        <a:bodyPr/>
                        <a:lstStyle/>
                        <a:p>
                          <a:r>
                            <a:rPr lang="es-ES" sz="1600" dirty="0" smtClean="0"/>
                            <a:t>Punto</a:t>
                          </a:r>
                        </a:p>
                        <a:p>
                          <a:r>
                            <a:rPr lang="es-ES" sz="1600" dirty="0" smtClean="0"/>
                            <a:t>pendiente</a:t>
                          </a:r>
                          <a:endParaRPr lang="es-ES" sz="1600" dirty="0"/>
                        </a:p>
                      </a:txBody>
                      <a:tcPr anchor="ctr"/>
                    </a:tc>
                    <a:tc>
                      <a:txBody>
                        <a:bodyPr/>
                        <a:lstStyle/>
                        <a:p>
                          <a:endParaRPr lang="es-ES"/>
                        </a:p>
                      </a:txBody>
                      <a:tcPr anchor="ctr">
                        <a:blipFill rotWithShape="0">
                          <a:blip r:embed="rId3"/>
                          <a:stretch>
                            <a:fillRect l="-35088" t="-653000" r="-80000" b="-10000"/>
                          </a:stretch>
                        </a:blipFill>
                      </a:tcPr>
                    </a:tc>
                    <a:tc>
                      <a:txBody>
                        <a:bodyPr/>
                        <a:lstStyle/>
                        <a:p>
                          <a:endParaRPr lang="es-ES"/>
                        </a:p>
                      </a:txBody>
                      <a:tcPr anchor="ctr">
                        <a:blipFill rotWithShape="0">
                          <a:blip r:embed="rId3"/>
                          <a:stretch>
                            <a:fillRect l="-170354" t="-653000" r="-885" b="-1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Marcador de contenido 2"/>
              <p:cNvSpPr txBox="1">
                <a:spLocks/>
              </p:cNvSpPr>
              <p:nvPr/>
            </p:nvSpPr>
            <p:spPr>
              <a:xfrm>
                <a:off x="243842" y="2257214"/>
                <a:ext cx="1166947" cy="3716866"/>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r>
                        <a:rPr lang="es-ES" sz="1300" b="0" i="1" smtClean="0">
                          <a:solidFill>
                            <a:schemeClr val="bg1"/>
                          </a:solidFill>
                          <a:latin typeface="Cambria Math" panose="02040503050406030204" pitchFamily="18" charset="0"/>
                        </a:rPr>
                        <m:t>𝐴</m:t>
                      </m:r>
                      <m:r>
                        <a:rPr lang="es-ES" sz="1300" b="0" i="1" smtClean="0">
                          <a:solidFill>
                            <a:schemeClr val="bg1"/>
                          </a:solidFill>
                          <a:latin typeface="Cambria Math" panose="02040503050406030204" pitchFamily="18" charset="0"/>
                        </a:rPr>
                        <m:t>=</m:t>
                      </m:r>
                      <m:d>
                        <m:dPr>
                          <m:ctrlPr>
                            <a:rPr lang="es-ES" sz="1300" b="0" i="1" smtClean="0">
                              <a:solidFill>
                                <a:schemeClr val="bg1"/>
                              </a:solidFill>
                              <a:latin typeface="Cambria Math" panose="02040503050406030204" pitchFamily="18" charset="0"/>
                            </a:rPr>
                          </m:ctrlPr>
                        </m:dPr>
                        <m:e>
                          <m:sSub>
                            <m:sSubPr>
                              <m:ctrlPr>
                                <a:rPr lang="es-ES" sz="1300" b="0" i="1" smtClean="0">
                                  <a:solidFill>
                                    <a:schemeClr val="bg1"/>
                                  </a:solidFill>
                                  <a:latin typeface="Cambria Math" panose="02040503050406030204" pitchFamily="18" charset="0"/>
                                </a:rPr>
                              </m:ctrlPr>
                            </m:sSubPr>
                            <m:e>
                              <m:r>
                                <a:rPr lang="es-ES" sz="1300" b="0" i="1" smtClean="0">
                                  <a:solidFill>
                                    <a:schemeClr val="bg1"/>
                                  </a:solidFill>
                                  <a:latin typeface="Cambria Math" panose="02040503050406030204" pitchFamily="18" charset="0"/>
                                </a:rPr>
                                <m:t>𝑥</m:t>
                              </m:r>
                            </m:e>
                            <m:sub>
                              <m:r>
                                <a:rPr lang="es-ES" sz="1300" b="0" i="1" smtClean="0">
                                  <a:solidFill>
                                    <a:schemeClr val="bg1"/>
                                  </a:solidFill>
                                  <a:latin typeface="Cambria Math" panose="02040503050406030204" pitchFamily="18" charset="0"/>
                                </a:rPr>
                                <m:t>𝐴</m:t>
                              </m:r>
                            </m:sub>
                          </m:sSub>
                          <m:r>
                            <a:rPr lang="es-ES" sz="1300" b="0" i="1" smtClean="0">
                              <a:solidFill>
                                <a:schemeClr val="bg1"/>
                              </a:solidFill>
                              <a:latin typeface="Cambria Math" panose="02040503050406030204" pitchFamily="18" charset="0"/>
                            </a:rPr>
                            <m:t>,</m:t>
                          </m:r>
                          <m:sSub>
                            <m:sSubPr>
                              <m:ctrlPr>
                                <a:rPr lang="es-ES" sz="1300" b="0" i="1" smtClean="0">
                                  <a:solidFill>
                                    <a:schemeClr val="bg1"/>
                                  </a:solidFill>
                                  <a:latin typeface="Cambria Math" panose="02040503050406030204" pitchFamily="18" charset="0"/>
                                </a:rPr>
                              </m:ctrlPr>
                            </m:sSubPr>
                            <m:e>
                              <m:r>
                                <a:rPr lang="es-ES" sz="1300" b="0" i="1" smtClean="0">
                                  <a:solidFill>
                                    <a:schemeClr val="bg1"/>
                                  </a:solidFill>
                                  <a:latin typeface="Cambria Math" panose="02040503050406030204" pitchFamily="18" charset="0"/>
                                </a:rPr>
                                <m:t>𝑦</m:t>
                              </m:r>
                            </m:e>
                            <m:sub>
                              <m:r>
                                <a:rPr lang="es-ES" sz="1300" b="0" i="1" smtClean="0">
                                  <a:solidFill>
                                    <a:schemeClr val="bg1"/>
                                  </a:solidFill>
                                  <a:latin typeface="Cambria Math" panose="02040503050406030204" pitchFamily="18" charset="0"/>
                                </a:rPr>
                                <m:t>𝐴</m:t>
                              </m:r>
                            </m:sub>
                          </m:sSub>
                        </m:e>
                      </m:d>
                    </m:oMath>
                  </m:oMathPara>
                </a14:m>
                <a:endParaRPr lang="es-ES" sz="1300" b="0" i="1" dirty="0" smtClean="0">
                  <a:solidFill>
                    <a:schemeClr val="bg1"/>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 sz="1300" b="0" i="1" smtClean="0">
                          <a:solidFill>
                            <a:schemeClr val="bg1"/>
                          </a:solidFill>
                          <a:latin typeface="Cambria Math" panose="02040503050406030204" pitchFamily="18" charset="0"/>
                        </a:rPr>
                        <m:t>𝐵</m:t>
                      </m:r>
                      <m:r>
                        <a:rPr lang="es-ES" sz="1300" b="0" i="1" smtClean="0">
                          <a:solidFill>
                            <a:schemeClr val="bg1"/>
                          </a:solidFill>
                          <a:latin typeface="Cambria Math" panose="02040503050406030204" pitchFamily="18" charset="0"/>
                        </a:rPr>
                        <m:t>=</m:t>
                      </m:r>
                      <m:d>
                        <m:dPr>
                          <m:ctrlPr>
                            <a:rPr lang="es-ES" sz="1300" b="0" i="1" smtClean="0">
                              <a:solidFill>
                                <a:schemeClr val="bg1"/>
                              </a:solidFill>
                              <a:latin typeface="Cambria Math" panose="02040503050406030204" pitchFamily="18" charset="0"/>
                            </a:rPr>
                          </m:ctrlPr>
                        </m:dPr>
                        <m:e>
                          <m:sSub>
                            <m:sSubPr>
                              <m:ctrlPr>
                                <a:rPr lang="es-ES" sz="1300" b="0" i="1" smtClean="0">
                                  <a:solidFill>
                                    <a:schemeClr val="bg1"/>
                                  </a:solidFill>
                                  <a:latin typeface="Cambria Math" panose="02040503050406030204" pitchFamily="18" charset="0"/>
                                </a:rPr>
                              </m:ctrlPr>
                            </m:sSubPr>
                            <m:e>
                              <m:r>
                                <a:rPr lang="es-ES" sz="1300" b="0" i="1" smtClean="0">
                                  <a:solidFill>
                                    <a:schemeClr val="bg1"/>
                                  </a:solidFill>
                                  <a:latin typeface="Cambria Math" panose="02040503050406030204" pitchFamily="18" charset="0"/>
                                </a:rPr>
                                <m:t>𝑥</m:t>
                              </m:r>
                            </m:e>
                            <m:sub>
                              <m:r>
                                <a:rPr lang="es-ES" sz="1300" b="0" i="1" smtClean="0">
                                  <a:solidFill>
                                    <a:schemeClr val="bg1"/>
                                  </a:solidFill>
                                  <a:latin typeface="Cambria Math" panose="02040503050406030204" pitchFamily="18" charset="0"/>
                                </a:rPr>
                                <m:t>𝐵</m:t>
                              </m:r>
                            </m:sub>
                          </m:sSub>
                          <m:r>
                            <a:rPr lang="es-ES" sz="1300" b="0" i="1" smtClean="0">
                              <a:solidFill>
                                <a:schemeClr val="bg1"/>
                              </a:solidFill>
                              <a:latin typeface="Cambria Math" panose="02040503050406030204" pitchFamily="18" charset="0"/>
                            </a:rPr>
                            <m:t>,</m:t>
                          </m:r>
                          <m:sSub>
                            <m:sSubPr>
                              <m:ctrlPr>
                                <a:rPr lang="es-ES" sz="1300" b="0" i="1" smtClean="0">
                                  <a:solidFill>
                                    <a:schemeClr val="bg1"/>
                                  </a:solidFill>
                                  <a:latin typeface="Cambria Math" panose="02040503050406030204" pitchFamily="18" charset="0"/>
                                </a:rPr>
                              </m:ctrlPr>
                            </m:sSubPr>
                            <m:e>
                              <m:r>
                                <a:rPr lang="es-ES" sz="1300" b="0" i="1" smtClean="0">
                                  <a:solidFill>
                                    <a:schemeClr val="bg1"/>
                                  </a:solidFill>
                                  <a:latin typeface="Cambria Math" panose="02040503050406030204" pitchFamily="18" charset="0"/>
                                </a:rPr>
                                <m:t>𝑦</m:t>
                              </m:r>
                            </m:e>
                            <m:sub>
                              <m:r>
                                <a:rPr lang="es-ES" sz="1300" b="0" i="1" smtClean="0">
                                  <a:solidFill>
                                    <a:schemeClr val="bg1"/>
                                  </a:solidFill>
                                  <a:latin typeface="Cambria Math" panose="02040503050406030204" pitchFamily="18" charset="0"/>
                                </a:rPr>
                                <m:t>𝐵</m:t>
                              </m:r>
                            </m:sub>
                          </m:sSub>
                        </m:e>
                      </m:d>
                    </m:oMath>
                  </m:oMathPara>
                </a14:m>
                <a:endParaRPr lang="es-ES" sz="1300" b="0" i="1" dirty="0" smtClean="0">
                  <a:solidFill>
                    <a:schemeClr val="bg1"/>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1300" b="0" i="1" smtClean="0">
                              <a:solidFill>
                                <a:schemeClr val="bg1"/>
                              </a:solidFill>
                              <a:latin typeface="Cambria Math" panose="02040503050406030204" pitchFamily="18" charset="0"/>
                            </a:rPr>
                          </m:ctrlPr>
                        </m:accPr>
                        <m:e>
                          <m:r>
                            <a:rPr lang="es-ES" sz="1300" b="0" i="1" smtClean="0">
                              <a:solidFill>
                                <a:schemeClr val="bg1"/>
                              </a:solidFill>
                              <a:latin typeface="Cambria Math" panose="02040503050406030204" pitchFamily="18" charset="0"/>
                            </a:rPr>
                            <m:t>𝑣</m:t>
                          </m:r>
                        </m:e>
                      </m:acc>
                      <m:r>
                        <a:rPr lang="es-ES" sz="1300" b="0" i="1" smtClean="0">
                          <a:solidFill>
                            <a:schemeClr val="bg1"/>
                          </a:solidFill>
                          <a:latin typeface="Cambria Math" panose="02040503050406030204" pitchFamily="18" charset="0"/>
                        </a:rPr>
                        <m:t>=</m:t>
                      </m:r>
                      <m:d>
                        <m:dPr>
                          <m:ctrlPr>
                            <a:rPr lang="es-ES" sz="1300" b="0" i="1" smtClean="0">
                              <a:solidFill>
                                <a:schemeClr val="bg1"/>
                              </a:solidFill>
                              <a:latin typeface="Cambria Math" panose="02040503050406030204" pitchFamily="18" charset="0"/>
                            </a:rPr>
                          </m:ctrlPr>
                        </m:dPr>
                        <m:e>
                          <m:sSub>
                            <m:sSubPr>
                              <m:ctrlPr>
                                <a:rPr lang="es-ES" sz="1300" b="0" i="1" smtClean="0">
                                  <a:solidFill>
                                    <a:schemeClr val="bg1"/>
                                  </a:solidFill>
                                  <a:latin typeface="Cambria Math" panose="02040503050406030204" pitchFamily="18" charset="0"/>
                                </a:rPr>
                              </m:ctrlPr>
                            </m:sSubPr>
                            <m:e>
                              <m:r>
                                <a:rPr lang="es-ES" sz="1300" b="0" i="1" smtClean="0">
                                  <a:solidFill>
                                    <a:schemeClr val="bg1"/>
                                  </a:solidFill>
                                  <a:latin typeface="Cambria Math" panose="02040503050406030204" pitchFamily="18" charset="0"/>
                                </a:rPr>
                                <m:t>𝑣</m:t>
                              </m:r>
                            </m:e>
                            <m:sub>
                              <m:r>
                                <a:rPr lang="es-ES" sz="1300" b="0" i="1" smtClean="0">
                                  <a:solidFill>
                                    <a:schemeClr val="bg1"/>
                                  </a:solidFill>
                                  <a:latin typeface="Cambria Math" panose="02040503050406030204" pitchFamily="18" charset="0"/>
                                </a:rPr>
                                <m:t>𝑥</m:t>
                              </m:r>
                            </m:sub>
                          </m:sSub>
                          <m:r>
                            <a:rPr lang="es-ES" sz="1300" b="0" i="1" smtClean="0">
                              <a:solidFill>
                                <a:schemeClr val="bg1"/>
                              </a:solidFill>
                              <a:latin typeface="Cambria Math" panose="02040503050406030204" pitchFamily="18" charset="0"/>
                            </a:rPr>
                            <m:t>,</m:t>
                          </m:r>
                          <m:sSub>
                            <m:sSubPr>
                              <m:ctrlPr>
                                <a:rPr lang="es-ES" sz="1300" b="0" i="1" smtClean="0">
                                  <a:solidFill>
                                    <a:schemeClr val="bg1"/>
                                  </a:solidFill>
                                  <a:latin typeface="Cambria Math" panose="02040503050406030204" pitchFamily="18" charset="0"/>
                                </a:rPr>
                              </m:ctrlPr>
                            </m:sSubPr>
                            <m:e>
                              <m:r>
                                <a:rPr lang="es-ES" sz="1300" b="0" i="1" smtClean="0">
                                  <a:solidFill>
                                    <a:schemeClr val="bg1"/>
                                  </a:solidFill>
                                  <a:latin typeface="Cambria Math" panose="02040503050406030204" pitchFamily="18" charset="0"/>
                                </a:rPr>
                                <m:t>𝑣</m:t>
                              </m:r>
                            </m:e>
                            <m:sub>
                              <m:r>
                                <a:rPr lang="es-ES" sz="1300" b="0" i="1" smtClean="0">
                                  <a:solidFill>
                                    <a:schemeClr val="bg1"/>
                                  </a:solidFill>
                                  <a:latin typeface="Cambria Math" panose="02040503050406030204" pitchFamily="18" charset="0"/>
                                </a:rPr>
                                <m:t>𝑦</m:t>
                              </m:r>
                            </m:sub>
                          </m:sSub>
                        </m:e>
                      </m:d>
                    </m:oMath>
                  </m:oMathPara>
                </a14:m>
                <a:endParaRPr lang="es-ES" sz="1300" dirty="0" smtClean="0">
                  <a:solidFill>
                    <a:schemeClr val="bg1"/>
                  </a:solidFill>
                </a:endParaRPr>
              </a:p>
              <a:p>
                <a:pPr marL="0" indent="0" algn="just">
                  <a:buNone/>
                </a:pPr>
                <a:endParaRPr lang="es-ES" sz="1300" dirty="0">
                  <a:solidFill>
                    <a:schemeClr val="bg1"/>
                  </a:solidFill>
                </a:endParaRPr>
              </a:p>
              <a:p>
                <a:pPr marL="0" indent="0" algn="just">
                  <a:buNone/>
                </a:pPr>
                <a:r>
                  <a:rPr lang="es-ES" sz="1300" dirty="0" smtClean="0">
                    <a:solidFill>
                      <a:srgbClr val="0070C0"/>
                    </a:solidFill>
                  </a:rPr>
                  <a:t>Ej:</a:t>
                </a:r>
              </a:p>
              <a:p>
                <a:pPr marL="0" indent="0" algn="just">
                  <a:buNone/>
                </a:pPr>
                <a14:m>
                  <m:oMathPara xmlns:m="http://schemas.openxmlformats.org/officeDocument/2006/math">
                    <m:oMathParaPr>
                      <m:jc m:val="centerGroup"/>
                    </m:oMathParaPr>
                    <m:oMath xmlns:m="http://schemas.openxmlformats.org/officeDocument/2006/math">
                      <m:r>
                        <a:rPr lang="es-ES" sz="1300" i="1">
                          <a:solidFill>
                            <a:srgbClr val="0070C0"/>
                          </a:solidFill>
                          <a:latin typeface="Cambria Math" panose="02040503050406030204" pitchFamily="18" charset="0"/>
                        </a:rPr>
                        <m:t>𝐴</m:t>
                      </m:r>
                      <m:r>
                        <a:rPr lang="es-ES" sz="1300" i="1">
                          <a:solidFill>
                            <a:srgbClr val="0070C0"/>
                          </a:solidFill>
                          <a:latin typeface="Cambria Math" panose="02040503050406030204" pitchFamily="18" charset="0"/>
                        </a:rPr>
                        <m:t>=</m:t>
                      </m:r>
                      <m:d>
                        <m:dPr>
                          <m:ctrlPr>
                            <a:rPr lang="es-ES" sz="1300" i="1">
                              <a:solidFill>
                                <a:srgbClr val="0070C0"/>
                              </a:solidFill>
                              <a:latin typeface="Cambria Math" panose="02040503050406030204" pitchFamily="18" charset="0"/>
                            </a:rPr>
                          </m:ctrlPr>
                        </m:dPr>
                        <m:e>
                          <m:r>
                            <a:rPr lang="es-ES" sz="1300" b="0" i="1" smtClean="0">
                              <a:solidFill>
                                <a:srgbClr val="0070C0"/>
                              </a:solidFill>
                              <a:latin typeface="Cambria Math" panose="02040503050406030204" pitchFamily="18" charset="0"/>
                            </a:rPr>
                            <m:t>1,4</m:t>
                          </m:r>
                        </m:e>
                      </m:d>
                    </m:oMath>
                  </m:oMathPara>
                </a14:m>
                <a:endParaRPr lang="es-ES" sz="1300" i="1" dirty="0">
                  <a:solidFill>
                    <a:srgbClr val="0070C0"/>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 sz="1300" i="1">
                          <a:solidFill>
                            <a:srgbClr val="0070C0"/>
                          </a:solidFill>
                          <a:latin typeface="Cambria Math" panose="02040503050406030204" pitchFamily="18" charset="0"/>
                        </a:rPr>
                        <m:t>𝐵</m:t>
                      </m:r>
                      <m:r>
                        <a:rPr lang="es-ES" sz="1300" i="1">
                          <a:solidFill>
                            <a:srgbClr val="0070C0"/>
                          </a:solidFill>
                          <a:latin typeface="Cambria Math" panose="02040503050406030204" pitchFamily="18" charset="0"/>
                        </a:rPr>
                        <m:t>=</m:t>
                      </m:r>
                      <m:d>
                        <m:dPr>
                          <m:ctrlPr>
                            <a:rPr lang="es-ES" sz="1300" i="1">
                              <a:solidFill>
                                <a:srgbClr val="0070C0"/>
                              </a:solidFill>
                              <a:latin typeface="Cambria Math" panose="02040503050406030204" pitchFamily="18" charset="0"/>
                            </a:rPr>
                          </m:ctrlPr>
                        </m:dPr>
                        <m:e>
                          <m:r>
                            <a:rPr lang="es-ES" sz="1300" b="0" i="1" smtClean="0">
                              <a:solidFill>
                                <a:srgbClr val="0070C0"/>
                              </a:solidFill>
                              <a:latin typeface="Cambria Math" panose="02040503050406030204" pitchFamily="18" charset="0"/>
                            </a:rPr>
                            <m:t>5,−1</m:t>
                          </m:r>
                        </m:e>
                      </m:d>
                    </m:oMath>
                  </m:oMathPara>
                </a14:m>
                <a:endParaRPr lang="es-ES" sz="1300" i="1" dirty="0">
                  <a:solidFill>
                    <a:srgbClr val="0070C0"/>
                  </a:solidFill>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acc>
                        <m:accPr>
                          <m:chr m:val="⃗"/>
                          <m:ctrlPr>
                            <a:rPr lang="es-ES" sz="1300" i="1">
                              <a:solidFill>
                                <a:srgbClr val="0070C0"/>
                              </a:solidFill>
                              <a:latin typeface="Cambria Math" panose="02040503050406030204" pitchFamily="18" charset="0"/>
                            </a:rPr>
                          </m:ctrlPr>
                        </m:accPr>
                        <m:e>
                          <m:r>
                            <a:rPr lang="es-ES" sz="1300" i="1">
                              <a:solidFill>
                                <a:srgbClr val="0070C0"/>
                              </a:solidFill>
                              <a:latin typeface="Cambria Math" panose="02040503050406030204" pitchFamily="18" charset="0"/>
                            </a:rPr>
                            <m:t>𝑣</m:t>
                          </m:r>
                        </m:e>
                      </m:acc>
                      <m:r>
                        <a:rPr lang="es-ES" sz="1300" i="1">
                          <a:solidFill>
                            <a:srgbClr val="0070C0"/>
                          </a:solidFill>
                          <a:latin typeface="Cambria Math" panose="02040503050406030204" pitchFamily="18" charset="0"/>
                        </a:rPr>
                        <m:t>=</m:t>
                      </m:r>
                      <m:d>
                        <m:dPr>
                          <m:ctrlPr>
                            <a:rPr lang="es-ES" sz="1300" i="1">
                              <a:solidFill>
                                <a:srgbClr val="0070C0"/>
                              </a:solidFill>
                              <a:latin typeface="Cambria Math" panose="02040503050406030204" pitchFamily="18" charset="0"/>
                            </a:rPr>
                          </m:ctrlPr>
                        </m:dPr>
                        <m:e>
                          <m:r>
                            <a:rPr lang="es-ES" sz="1300" b="0" i="1" smtClean="0">
                              <a:solidFill>
                                <a:srgbClr val="0070C0"/>
                              </a:solidFill>
                              <a:latin typeface="Cambria Math" panose="02040503050406030204" pitchFamily="18" charset="0"/>
                            </a:rPr>
                            <m:t>4,−5</m:t>
                          </m:r>
                        </m:e>
                      </m:d>
                    </m:oMath>
                  </m:oMathPara>
                </a14:m>
                <a:endParaRPr lang="es-ES" sz="1300" dirty="0" smtClean="0">
                  <a:solidFill>
                    <a:schemeClr val="bg1"/>
                  </a:solidFill>
                </a:endParaRPr>
              </a:p>
            </p:txBody>
          </p:sp>
        </mc:Choice>
        <mc:Fallback xmlns="">
          <p:sp>
            <p:nvSpPr>
              <p:cNvPr id="9" name="Marcador de contenido 2"/>
              <p:cNvSpPr txBox="1">
                <a:spLocks noRot="1" noChangeAspect="1" noMove="1" noResize="1" noEditPoints="1" noAdjustHandles="1" noChangeArrowheads="1" noChangeShapeType="1" noTextEdit="1"/>
              </p:cNvSpPr>
              <p:nvPr/>
            </p:nvSpPr>
            <p:spPr>
              <a:xfrm>
                <a:off x="243842" y="2257214"/>
                <a:ext cx="1166947" cy="3716866"/>
              </a:xfrm>
              <a:prstGeom prst="rect">
                <a:avLst/>
              </a:prstGeom>
              <a:blipFill rotWithShape="0">
                <a:blip r:embed="rId4"/>
                <a:stretch>
                  <a:fillRect l="-524"/>
                </a:stretch>
              </a:blipFill>
            </p:spPr>
            <p:txBody>
              <a:bodyPr/>
              <a:lstStyle/>
              <a:p>
                <a:r>
                  <a:rPr lang="es-ES">
                    <a:noFill/>
                  </a:rPr>
                  <a:t> </a:t>
                </a:r>
              </a:p>
            </p:txBody>
          </p:sp>
        </mc:Fallback>
      </mc:AlternateContent>
      <p:sp>
        <p:nvSpPr>
          <p:cNvPr id="6" name="Flecha abajo 5"/>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9</a:t>
            </a:r>
            <a:endParaRPr lang="es-ES" dirty="0">
              <a:solidFill>
                <a:srgbClr val="0070C0"/>
              </a:solidFill>
            </a:endParaRPr>
          </a:p>
        </p:txBody>
      </p:sp>
    </p:spTree>
    <p:extLst>
      <p:ext uri="{BB962C8B-B14F-4D97-AF65-F5344CB8AC3E}">
        <p14:creationId xmlns:p14="http://schemas.microsoft.com/office/powerpoint/2010/main" val="11431225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10. RECTAS</a:t>
            </a:r>
            <a:endParaRPr lang="es-ES" dirty="0">
              <a:solidFill>
                <a:schemeClr val="bg1"/>
              </a:solidFill>
            </a:endParaRPr>
          </a:p>
        </p:txBody>
      </p:sp>
      <p:sp>
        <p:nvSpPr>
          <p:cNvPr id="16" name="Marcador de contenido 2"/>
          <p:cNvSpPr>
            <a:spLocks noGrp="1"/>
          </p:cNvSpPr>
          <p:nvPr>
            <p:ph idx="1"/>
          </p:nvPr>
        </p:nvSpPr>
        <p:spPr>
          <a:xfrm>
            <a:off x="243841" y="1725991"/>
            <a:ext cx="8638901" cy="584948"/>
          </a:xfrm>
          <a:solidFill>
            <a:schemeClr val="tx1">
              <a:lumMod val="95000"/>
            </a:schemeClr>
          </a:solidFill>
        </p:spPr>
        <p:txBody>
          <a:bodyPr>
            <a:normAutofit/>
          </a:bodyPr>
          <a:lstStyle/>
          <a:p>
            <a:pPr algn="just"/>
            <a:r>
              <a:rPr lang="es-ES" sz="2600" dirty="0" smtClean="0">
                <a:solidFill>
                  <a:schemeClr val="bg1"/>
                </a:solidFill>
              </a:rPr>
              <a:t>Ejercicios: ficha k</a:t>
            </a:r>
          </a:p>
        </p:txBody>
      </p:sp>
      <p:graphicFrame>
        <p:nvGraphicFramePr>
          <p:cNvPr id="4" name="Tabla 3"/>
          <p:cNvGraphicFramePr>
            <a:graphicFrameLocks noGrp="1"/>
          </p:cNvGraphicFramePr>
          <p:nvPr>
            <p:extLst>
              <p:ext uri="{D42A27DB-BD31-4B8C-83A1-F6EECF244321}">
                <p14:modId xmlns:p14="http://schemas.microsoft.com/office/powerpoint/2010/main" val="1282646064"/>
              </p:ext>
            </p:extLst>
          </p:nvPr>
        </p:nvGraphicFramePr>
        <p:xfrm>
          <a:off x="8285559" y="86360"/>
          <a:ext cx="857885" cy="677164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400" dirty="0" smtClean="0">
                          <a:solidFill>
                            <a:srgbClr val="0070C0"/>
                          </a:solidFill>
                        </a:rPr>
                        <a:t>Ficha K</a:t>
                      </a:r>
                      <a:endParaRPr lang="es-ES" sz="14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400" dirty="0" smtClean="0"/>
                        <a:t>1</a:t>
                      </a:r>
                      <a:endParaRPr lang="es-ES" sz="1400" dirty="0"/>
                    </a:p>
                  </a:txBody>
                  <a:tcPr>
                    <a:solidFill>
                      <a:schemeClr val="accent2"/>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1"/>
                  </a:ext>
                </a:extLst>
              </a:tr>
              <a:tr h="247324">
                <a:tc>
                  <a:txBody>
                    <a:bodyPr/>
                    <a:lstStyle/>
                    <a:p>
                      <a:pPr algn="r"/>
                      <a:r>
                        <a:rPr lang="es-ES" sz="1400" dirty="0" smtClean="0"/>
                        <a:t>2</a:t>
                      </a:r>
                      <a:endParaRPr lang="es-ES" sz="1400" dirty="0"/>
                    </a:p>
                  </a:txBody>
                  <a:tcPr>
                    <a:solidFill>
                      <a:schemeClr val="accent2"/>
                    </a:solidFill>
                  </a:tcPr>
                </a:tc>
                <a:tc>
                  <a:txBody>
                    <a:bodyPr/>
                    <a:lstStyle/>
                    <a:p>
                      <a:pPr algn="r"/>
                      <a:r>
                        <a:rPr lang="es-ES" sz="1400" dirty="0" smtClean="0"/>
                        <a:t>X</a:t>
                      </a:r>
                      <a:endParaRPr lang="es-ES" sz="1400" dirty="0"/>
                    </a:p>
                  </a:txBody>
                  <a:tcPr/>
                </a:tc>
                <a:extLst>
                  <a:ext uri="{0D108BD9-81ED-4DB2-BD59-A6C34878D82A}">
                    <a16:rowId xmlns:a16="http://schemas.microsoft.com/office/drawing/2014/main" val="10002"/>
                  </a:ext>
                </a:extLst>
              </a:tr>
              <a:tr h="0">
                <a:tc>
                  <a:txBody>
                    <a:bodyPr/>
                    <a:lstStyle/>
                    <a:p>
                      <a:pPr algn="r"/>
                      <a:r>
                        <a:rPr lang="es-ES" sz="1400" dirty="0" smtClean="0"/>
                        <a:t>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3"/>
                  </a:ext>
                </a:extLst>
              </a:tr>
              <a:tr h="0">
                <a:tc>
                  <a:txBody>
                    <a:bodyPr/>
                    <a:lstStyle/>
                    <a:p>
                      <a:pPr algn="r"/>
                      <a:r>
                        <a:rPr lang="es-ES" sz="1400" dirty="0" smtClean="0"/>
                        <a:t>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4"/>
                  </a:ext>
                </a:extLst>
              </a:tr>
              <a:tr h="0">
                <a:tc>
                  <a:txBody>
                    <a:bodyPr/>
                    <a:lstStyle/>
                    <a:p>
                      <a:pPr algn="r"/>
                      <a:r>
                        <a:rPr lang="es-ES" sz="1400" dirty="0" smtClean="0"/>
                        <a:t>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5"/>
                  </a:ext>
                </a:extLst>
              </a:tr>
              <a:tr h="0">
                <a:tc>
                  <a:txBody>
                    <a:bodyPr/>
                    <a:lstStyle/>
                    <a:p>
                      <a:pPr algn="r"/>
                      <a:r>
                        <a:rPr lang="es-ES" sz="1400" dirty="0" smtClean="0"/>
                        <a:t>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6"/>
                  </a:ext>
                </a:extLst>
              </a:tr>
              <a:tr h="0">
                <a:tc>
                  <a:txBody>
                    <a:bodyPr/>
                    <a:lstStyle/>
                    <a:p>
                      <a:pPr algn="r"/>
                      <a:r>
                        <a:rPr lang="es-ES" sz="1400" dirty="0" smtClean="0"/>
                        <a:t>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7"/>
                  </a:ext>
                </a:extLst>
              </a:tr>
              <a:tr h="0">
                <a:tc>
                  <a:txBody>
                    <a:bodyPr/>
                    <a:lstStyle/>
                    <a:p>
                      <a:pPr algn="r"/>
                      <a:r>
                        <a:rPr lang="es-ES" sz="1400" dirty="0" smtClean="0"/>
                        <a:t>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8"/>
                  </a:ext>
                </a:extLst>
              </a:tr>
              <a:tr h="0">
                <a:tc>
                  <a:txBody>
                    <a:bodyPr/>
                    <a:lstStyle/>
                    <a:p>
                      <a:pPr algn="r"/>
                      <a:r>
                        <a:rPr lang="es-ES" sz="1400" dirty="0" smtClean="0"/>
                        <a:t>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09"/>
                  </a:ext>
                </a:extLst>
              </a:tr>
              <a:tr h="0">
                <a:tc>
                  <a:txBody>
                    <a:bodyPr/>
                    <a:lstStyle/>
                    <a:p>
                      <a:pPr algn="r"/>
                      <a:r>
                        <a:rPr lang="es-ES" sz="1400" dirty="0" smtClean="0"/>
                        <a:t>10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0"/>
                  </a:ext>
                </a:extLst>
              </a:tr>
              <a:tr h="0">
                <a:tc>
                  <a:txBody>
                    <a:bodyPr/>
                    <a:lstStyle/>
                    <a:p>
                      <a:pPr algn="r"/>
                      <a:r>
                        <a:rPr lang="es-ES" sz="1400" dirty="0" smtClean="0"/>
                        <a:t>11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1"/>
                  </a:ext>
                </a:extLst>
              </a:tr>
              <a:tr h="0">
                <a:tc>
                  <a:txBody>
                    <a:bodyPr/>
                    <a:lstStyle/>
                    <a:p>
                      <a:pPr algn="r"/>
                      <a:r>
                        <a:rPr lang="es-ES" sz="1400" dirty="0" smtClean="0"/>
                        <a:t>12</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2"/>
                  </a:ext>
                </a:extLst>
              </a:tr>
              <a:tr h="0">
                <a:tc>
                  <a:txBody>
                    <a:bodyPr/>
                    <a:lstStyle/>
                    <a:p>
                      <a:pPr algn="r"/>
                      <a:r>
                        <a:rPr lang="es-ES" sz="1400" dirty="0" smtClean="0"/>
                        <a:t>13</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3"/>
                  </a:ext>
                </a:extLst>
              </a:tr>
              <a:tr h="0">
                <a:tc>
                  <a:txBody>
                    <a:bodyPr/>
                    <a:lstStyle/>
                    <a:p>
                      <a:pPr algn="r"/>
                      <a:r>
                        <a:rPr lang="es-ES" sz="1400" dirty="0" smtClean="0"/>
                        <a:t>14</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4"/>
                  </a:ext>
                </a:extLst>
              </a:tr>
              <a:tr h="0">
                <a:tc>
                  <a:txBody>
                    <a:bodyPr/>
                    <a:lstStyle/>
                    <a:p>
                      <a:pPr algn="r"/>
                      <a:r>
                        <a:rPr lang="es-ES" sz="1400" dirty="0" smtClean="0"/>
                        <a:t>15</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5"/>
                  </a:ext>
                </a:extLst>
              </a:tr>
              <a:tr h="0">
                <a:tc>
                  <a:txBody>
                    <a:bodyPr/>
                    <a:lstStyle/>
                    <a:p>
                      <a:pPr algn="r"/>
                      <a:r>
                        <a:rPr lang="es-ES" sz="1400" dirty="0" smtClean="0"/>
                        <a:t>16</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6"/>
                  </a:ext>
                </a:extLst>
              </a:tr>
              <a:tr h="0">
                <a:tc>
                  <a:txBody>
                    <a:bodyPr/>
                    <a:lstStyle/>
                    <a:p>
                      <a:pPr algn="r"/>
                      <a:r>
                        <a:rPr lang="es-ES" sz="1400" dirty="0" smtClean="0"/>
                        <a:t>17</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7"/>
                  </a:ext>
                </a:extLst>
              </a:tr>
              <a:tr h="0">
                <a:tc>
                  <a:txBody>
                    <a:bodyPr/>
                    <a:lstStyle/>
                    <a:p>
                      <a:pPr algn="r"/>
                      <a:r>
                        <a:rPr lang="es-ES" sz="1400" dirty="0" smtClean="0"/>
                        <a:t>18</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8"/>
                  </a:ext>
                </a:extLst>
              </a:tr>
              <a:tr h="0">
                <a:tc>
                  <a:txBody>
                    <a:bodyPr/>
                    <a:lstStyle/>
                    <a:p>
                      <a:pPr algn="r"/>
                      <a:r>
                        <a:rPr lang="es-ES" sz="1400" dirty="0" smtClean="0"/>
                        <a:t>19</a:t>
                      </a:r>
                      <a:endParaRPr lang="es-ES" sz="1400" dirty="0"/>
                    </a:p>
                  </a:txBody>
                  <a:tcPr/>
                </a:tc>
                <a:tc>
                  <a:txBody>
                    <a:bodyPr/>
                    <a:lstStyle/>
                    <a:p>
                      <a:pPr algn="r"/>
                      <a:endParaRPr lang="es-ES" sz="1400" dirty="0"/>
                    </a:p>
                  </a:txBody>
                  <a:tcPr/>
                </a:tc>
                <a:extLst>
                  <a:ext uri="{0D108BD9-81ED-4DB2-BD59-A6C34878D82A}">
                    <a16:rowId xmlns:a16="http://schemas.microsoft.com/office/drawing/2014/main" val="10019"/>
                  </a:ext>
                </a:extLst>
              </a:tr>
              <a:tr h="0">
                <a:tc>
                  <a:txBody>
                    <a:bodyPr/>
                    <a:lstStyle/>
                    <a:p>
                      <a:pPr algn="r"/>
                      <a:r>
                        <a:rPr lang="es-ES" sz="1400" dirty="0" smtClean="0"/>
                        <a:t>20</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0"/>
                  </a:ext>
                </a:extLst>
              </a:tr>
              <a:tr h="0">
                <a:tc>
                  <a:txBody>
                    <a:bodyPr/>
                    <a:lstStyle/>
                    <a:p>
                      <a:pPr algn="r"/>
                      <a:r>
                        <a:rPr lang="es-ES" sz="1400" dirty="0" smtClean="0"/>
                        <a:t>21</a:t>
                      </a:r>
                      <a:endParaRPr lang="es-ES" sz="1400" dirty="0"/>
                    </a:p>
                  </a:txBody>
                  <a:tcPr/>
                </a:tc>
                <a:tc>
                  <a:txBody>
                    <a:bodyPr/>
                    <a:lstStyle/>
                    <a:p>
                      <a:pPr algn="r"/>
                      <a:endParaRPr lang="es-ES" sz="1400" dirty="0"/>
                    </a:p>
                  </a:txBody>
                  <a:tcPr/>
                </a:tc>
                <a:extLst>
                  <a:ext uri="{0D108BD9-81ED-4DB2-BD59-A6C34878D82A}">
                    <a16:rowId xmlns:a16="http://schemas.microsoft.com/office/drawing/2014/main" val="10021"/>
                  </a:ext>
                </a:extLst>
              </a:tr>
            </a:tbl>
          </a:graphicData>
        </a:graphic>
      </p:graphicFrame>
      <p:sp>
        <p:nvSpPr>
          <p:cNvPr id="5" name="Flecha abajo 4"/>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8</a:t>
            </a:r>
            <a:endParaRPr lang="es-ES" dirty="0">
              <a:solidFill>
                <a:srgbClr val="0070C0"/>
              </a:solidFill>
            </a:endParaRPr>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4169978755"/>
                  </p:ext>
                </p:extLst>
              </p:nvPr>
            </p:nvGraphicFramePr>
            <p:xfrm>
              <a:off x="1356557" y="2690652"/>
              <a:ext cx="3963588" cy="1656080"/>
            </p:xfrm>
            <a:graphic>
              <a:graphicData uri="http://schemas.openxmlformats.org/drawingml/2006/table">
                <a:tbl>
                  <a:tblPr firstRow="1" bandRow="1">
                    <a:tableStyleId>{5C22544A-7EE6-4342-B048-85BDC9FD1C3A}</a:tableStyleId>
                  </a:tblPr>
                  <a:tblGrid>
                    <a:gridCol w="3963588">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370840">
                    <a:tc>
                      <a:txBody>
                        <a:bodyPr/>
                        <a:lstStyle/>
                        <a:p>
                          <a:r>
                            <a:rPr lang="es-ES" dirty="0" smtClean="0"/>
                            <a:t>Resuelve:</a:t>
                          </a:r>
                          <a:r>
                            <a:rPr lang="es-ES" baseline="0" dirty="0" smtClean="0"/>
                            <a:t> </a:t>
                          </a:r>
                          <a14:m>
                            <m:oMath xmlns:m="http://schemas.openxmlformats.org/officeDocument/2006/math">
                              <m:func>
                                <m:funcPr>
                                  <m:ctrlPr>
                                    <a:rPr lang="es-ES" b="0" i="1" baseline="0" smtClean="0">
                                      <a:latin typeface="Cambria Math" panose="02040503050406030204" pitchFamily="18" charset="0"/>
                                    </a:rPr>
                                  </m:ctrlPr>
                                </m:funcPr>
                                <m:fName>
                                  <m:sSub>
                                    <m:sSubPr>
                                      <m:ctrlPr>
                                        <a:rPr lang="es-ES" b="0" i="1" baseline="0" smtClean="0">
                                          <a:latin typeface="Cambria Math" panose="02040503050406030204" pitchFamily="18" charset="0"/>
                                        </a:rPr>
                                      </m:ctrlPr>
                                    </m:sSubPr>
                                    <m:e>
                                      <m:r>
                                        <m:rPr>
                                          <m:sty m:val="p"/>
                                        </m:rPr>
                                        <a:rPr lang="es-ES" b="0" i="0" baseline="0" smtClean="0">
                                          <a:latin typeface="Cambria Math" panose="02040503050406030204" pitchFamily="18" charset="0"/>
                                        </a:rPr>
                                        <m:t>log</m:t>
                                      </m:r>
                                    </m:e>
                                    <m:sub>
                                      <m:r>
                                        <a:rPr lang="es-ES" b="0" i="1" baseline="0" smtClean="0">
                                          <a:latin typeface="Cambria Math" panose="02040503050406030204" pitchFamily="18" charset="0"/>
                                        </a:rPr>
                                        <m:t>2</m:t>
                                      </m:r>
                                    </m:sub>
                                  </m:sSub>
                                </m:fName>
                                <m:e>
                                  <m:r>
                                    <a:rPr lang="es-ES" b="0" i="1" baseline="0" smtClean="0">
                                      <a:latin typeface="Cambria Math" panose="02040503050406030204" pitchFamily="18" charset="0"/>
                                    </a:rPr>
                                    <m:t>𝑥</m:t>
                                  </m:r>
                                </m:e>
                              </m:func>
                              <m:r>
                                <a:rPr lang="es-ES" b="0" i="1" baseline="0" smtClean="0">
                                  <a:latin typeface="Cambria Math" panose="02040503050406030204" pitchFamily="18" charset="0"/>
                                </a:rPr>
                                <m:t>=4</m:t>
                              </m:r>
                            </m:oMath>
                          </a14:m>
                          <a:endParaRPr lang="es-ES" dirty="0"/>
                        </a:p>
                      </a:txBody>
                      <a:tcPr/>
                    </a:tc>
                    <a:extLst>
                      <a:ext uri="{0D108BD9-81ED-4DB2-BD59-A6C34878D82A}">
                        <a16:rowId xmlns:a16="http://schemas.microsoft.com/office/drawing/2014/main" val="2708318785"/>
                      </a:ext>
                    </a:extLst>
                  </a:tr>
                  <a:tr h="370840">
                    <a:tc>
                      <a:txBody>
                        <a:bodyPr/>
                        <a:lstStyle/>
                        <a:p>
                          <a:r>
                            <a:rPr lang="es-ES" dirty="0" smtClean="0"/>
                            <a:t>Reduce:</a:t>
                          </a:r>
                        </a:p>
                        <a:p>
                          <a:pPr/>
                          <a14:m>
                            <m:oMathPara xmlns:m="http://schemas.openxmlformats.org/officeDocument/2006/math">
                              <m:oMathParaPr>
                                <m:jc m:val="centerGroup"/>
                              </m:oMathParaPr>
                              <m:oMath xmlns:m="http://schemas.openxmlformats.org/officeDocument/2006/math">
                                <m:f>
                                  <m:fPr>
                                    <m:ctrlPr>
                                      <a:rPr lang="es-ES" b="0" i="1" smtClean="0">
                                        <a:latin typeface="Cambria Math" panose="02040503050406030204" pitchFamily="18" charset="0"/>
                                      </a:rPr>
                                    </m:ctrlPr>
                                  </m:fPr>
                                  <m:num>
                                    <m:sSup>
                                      <m:sSupPr>
                                        <m:ctrlPr>
                                          <a:rPr lang="es-ES" b="0" i="1" smtClean="0">
                                            <a:latin typeface="Cambria Math" panose="02040503050406030204" pitchFamily="18" charset="0"/>
                                          </a:rPr>
                                        </m:ctrlPr>
                                      </m:sSupPr>
                                      <m:e>
                                        <m:r>
                                          <a:rPr lang="es-ES" b="0" i="1" smtClean="0">
                                            <a:latin typeface="Cambria Math" panose="02040503050406030204" pitchFamily="18" charset="0"/>
                                          </a:rPr>
                                          <m:t>4</m:t>
                                        </m:r>
                                      </m:e>
                                      <m:sup>
                                        <m:r>
                                          <a:rPr lang="es-ES" b="0" i="1" smtClean="0">
                                            <a:latin typeface="Cambria Math" panose="02040503050406030204" pitchFamily="18" charset="0"/>
                                          </a:rPr>
                                          <m:t>7</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2</m:t>
                                        </m:r>
                                      </m:e>
                                      <m:sup>
                                        <m:r>
                                          <a:rPr lang="es-ES" b="0" i="1" smtClean="0">
                                            <a:latin typeface="Cambria Math" panose="02040503050406030204" pitchFamily="18" charset="0"/>
                                          </a:rPr>
                                          <m:t>8</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6</m:t>
                                        </m:r>
                                      </m:e>
                                      <m:sup>
                                        <m:r>
                                          <a:rPr lang="es-ES" b="0" i="1" smtClean="0">
                                            <a:latin typeface="Cambria Math" panose="02040503050406030204" pitchFamily="18" charset="0"/>
                                          </a:rPr>
                                          <m:t>2</m:t>
                                        </m:r>
                                      </m:sup>
                                    </m:sSup>
                                  </m:num>
                                  <m:den>
                                    <m:sSup>
                                      <m:sSupPr>
                                        <m:ctrlPr>
                                          <a:rPr lang="es-ES" b="0" i="1" smtClean="0">
                                            <a:latin typeface="Cambria Math" panose="02040503050406030204" pitchFamily="18" charset="0"/>
                                          </a:rPr>
                                        </m:ctrlPr>
                                      </m:sSupPr>
                                      <m:e>
                                        <m:r>
                                          <a:rPr lang="es-ES" b="0" i="1" smtClean="0">
                                            <a:latin typeface="Cambria Math" panose="02040503050406030204" pitchFamily="18" charset="0"/>
                                          </a:rPr>
                                          <m:t>2</m:t>
                                        </m:r>
                                      </m:e>
                                      <m:sup>
                                        <m:r>
                                          <a:rPr lang="es-ES" b="0" i="1" smtClean="0">
                                            <a:latin typeface="Cambria Math" panose="02040503050406030204" pitchFamily="18" charset="0"/>
                                          </a:rPr>
                                          <m:t>10</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4</m:t>
                                        </m:r>
                                      </m:e>
                                      <m:sup>
                                        <m:r>
                                          <a:rPr lang="es-ES" b="0" i="1" smtClean="0">
                                            <a:latin typeface="Cambria Math" panose="02040503050406030204" pitchFamily="18" charset="0"/>
                                          </a:rPr>
                                          <m:t>−10</m:t>
                                        </m:r>
                                      </m:sup>
                                    </m:sSup>
                                  </m:den>
                                </m:f>
                              </m:oMath>
                            </m:oMathPara>
                          </a14:m>
                          <a:endParaRPr lang="es-ES" dirty="0"/>
                        </a:p>
                      </a:txBody>
                      <a:tcPr/>
                    </a:tc>
                    <a:extLst>
                      <a:ext uri="{0D108BD9-81ED-4DB2-BD59-A6C34878D82A}">
                        <a16:rowId xmlns:a16="http://schemas.microsoft.com/office/drawing/2014/main" val="2848876717"/>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4169978755"/>
                  </p:ext>
                </p:extLst>
              </p:nvPr>
            </p:nvGraphicFramePr>
            <p:xfrm>
              <a:off x="1356557" y="2690652"/>
              <a:ext cx="3963588" cy="1656080"/>
            </p:xfrm>
            <a:graphic>
              <a:graphicData uri="http://schemas.openxmlformats.org/drawingml/2006/table">
                <a:tbl>
                  <a:tblPr firstRow="1" bandRow="1">
                    <a:tableStyleId>{5C22544A-7EE6-4342-B048-85BDC9FD1C3A}</a:tableStyleId>
                  </a:tblPr>
                  <a:tblGrid>
                    <a:gridCol w="3963588">
                      <a:extLst>
                        <a:ext uri="{9D8B030D-6E8A-4147-A177-3AD203B41FA5}">
                          <a16:colId xmlns:a16="http://schemas.microsoft.com/office/drawing/2014/main" val="1708921572"/>
                        </a:ext>
                      </a:extLst>
                    </a:gridCol>
                  </a:tblGrid>
                  <a:tr h="370840">
                    <a:tc>
                      <a:txBody>
                        <a:bodyPr/>
                        <a:lstStyle/>
                        <a:p>
                          <a:r>
                            <a:rPr lang="es-ES" dirty="0" smtClean="0"/>
                            <a:t>Repaso</a:t>
                          </a:r>
                          <a:endParaRPr lang="es-ES" dirty="0"/>
                        </a:p>
                      </a:txBody>
                      <a:tcPr/>
                    </a:tc>
                    <a:extLst>
                      <a:ext uri="{0D108BD9-81ED-4DB2-BD59-A6C34878D82A}">
                        <a16:rowId xmlns:a16="http://schemas.microsoft.com/office/drawing/2014/main" val="257652332"/>
                      </a:ext>
                    </a:extLst>
                  </a:tr>
                  <a:tr h="370840">
                    <a:tc>
                      <a:txBody>
                        <a:bodyPr/>
                        <a:lstStyle/>
                        <a:p>
                          <a:endParaRPr lang="es-ES"/>
                        </a:p>
                      </a:txBody>
                      <a:tcPr>
                        <a:blipFill>
                          <a:blip r:embed="rId2"/>
                          <a:stretch>
                            <a:fillRect l="-154" t="-108197" r="-614" b="-250820"/>
                          </a:stretch>
                        </a:blipFill>
                      </a:tcPr>
                    </a:tc>
                    <a:extLst>
                      <a:ext uri="{0D108BD9-81ED-4DB2-BD59-A6C34878D82A}">
                        <a16:rowId xmlns:a16="http://schemas.microsoft.com/office/drawing/2014/main" val="2708318785"/>
                      </a:ext>
                    </a:extLst>
                  </a:tr>
                  <a:tr h="914400">
                    <a:tc>
                      <a:txBody>
                        <a:bodyPr/>
                        <a:lstStyle/>
                        <a:p>
                          <a:endParaRPr lang="es-ES"/>
                        </a:p>
                      </a:txBody>
                      <a:tcPr>
                        <a:blipFill>
                          <a:blip r:embed="rId2"/>
                          <a:stretch>
                            <a:fillRect l="-154" t="-84106" r="-614" b="-1325"/>
                          </a:stretch>
                        </a:blipFill>
                      </a:tcPr>
                    </a:tc>
                    <a:extLst>
                      <a:ext uri="{0D108BD9-81ED-4DB2-BD59-A6C34878D82A}">
                        <a16:rowId xmlns:a16="http://schemas.microsoft.com/office/drawing/2014/main" val="2848876717"/>
                      </a:ext>
                    </a:extLst>
                  </a:tr>
                </a:tbl>
              </a:graphicData>
            </a:graphic>
          </p:graphicFrame>
        </mc:Fallback>
      </mc:AlternateContent>
    </p:spTree>
    <p:extLst>
      <p:ext uri="{BB962C8B-B14F-4D97-AF65-F5344CB8AC3E}">
        <p14:creationId xmlns:p14="http://schemas.microsoft.com/office/powerpoint/2010/main" val="33914519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11. Posiciones relativas</a:t>
            </a:r>
            <a:endParaRPr lang="es-ES" dirty="0">
              <a:solidFill>
                <a:schemeClr val="bg1"/>
              </a:solidFill>
            </a:endParaRPr>
          </a:p>
        </p:txBody>
      </p:sp>
      <p:sp>
        <p:nvSpPr>
          <p:cNvPr id="16" name="Marcador de contenido 2"/>
          <p:cNvSpPr>
            <a:spLocks noGrp="1"/>
          </p:cNvSpPr>
          <p:nvPr>
            <p:ph idx="1"/>
          </p:nvPr>
        </p:nvSpPr>
        <p:spPr>
          <a:xfrm>
            <a:off x="243841" y="1725990"/>
            <a:ext cx="8638901" cy="581781"/>
          </a:xfrm>
          <a:solidFill>
            <a:schemeClr val="tx1">
              <a:lumMod val="95000"/>
            </a:schemeClr>
          </a:solidFill>
        </p:spPr>
        <p:txBody>
          <a:bodyPr>
            <a:normAutofit/>
          </a:bodyPr>
          <a:lstStyle/>
          <a:p>
            <a:pPr algn="just"/>
            <a:r>
              <a:rPr lang="es-ES" sz="2600" dirty="0" smtClean="0">
                <a:solidFill>
                  <a:schemeClr val="bg1"/>
                </a:solidFill>
              </a:rPr>
              <a:t>Dos rectas pueden encontrarse en 3 posiciones relativas</a:t>
            </a:r>
          </a:p>
        </p:txBody>
      </p:sp>
      <p:sp>
        <p:nvSpPr>
          <p:cNvPr id="4" name="Marcador de contenido 2"/>
          <p:cNvSpPr txBox="1">
            <a:spLocks/>
          </p:cNvSpPr>
          <p:nvPr/>
        </p:nvSpPr>
        <p:spPr>
          <a:xfrm>
            <a:off x="243840" y="2307771"/>
            <a:ext cx="8638901" cy="581781"/>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600" dirty="0" smtClean="0">
                <a:solidFill>
                  <a:schemeClr val="bg1"/>
                </a:solidFill>
              </a:rPr>
              <a:t>	Se cruzan (secantes)</a:t>
            </a:r>
          </a:p>
        </p:txBody>
      </p:sp>
      <p:sp>
        <p:nvSpPr>
          <p:cNvPr id="5" name="Marcador de contenido 2"/>
          <p:cNvSpPr txBox="1">
            <a:spLocks/>
          </p:cNvSpPr>
          <p:nvPr/>
        </p:nvSpPr>
        <p:spPr>
          <a:xfrm>
            <a:off x="251358" y="2889552"/>
            <a:ext cx="8638901" cy="581781"/>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600" dirty="0" smtClean="0">
                <a:solidFill>
                  <a:schemeClr val="bg1"/>
                </a:solidFill>
              </a:rPr>
              <a:t>	Son paralelas</a:t>
            </a:r>
          </a:p>
        </p:txBody>
      </p:sp>
      <p:sp>
        <p:nvSpPr>
          <p:cNvPr id="6" name="Marcador de contenido 2"/>
          <p:cNvSpPr txBox="1">
            <a:spLocks/>
          </p:cNvSpPr>
          <p:nvPr/>
        </p:nvSpPr>
        <p:spPr>
          <a:xfrm>
            <a:off x="243839" y="3471333"/>
            <a:ext cx="8638901" cy="581781"/>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600" dirty="0" smtClean="0">
                <a:solidFill>
                  <a:schemeClr val="bg1"/>
                </a:solidFill>
              </a:rPr>
              <a:t>	Son coincidentes</a:t>
            </a:r>
          </a:p>
        </p:txBody>
      </p:sp>
      <p:pic>
        <p:nvPicPr>
          <p:cNvPr id="6146" name="Picture 2" descr="http://t1.gstatic.com/images?q=tbn:ANd9GcQ7vc4YbwoogZI_vn7NZuneG925NKneS9t58df-vJg7VqlNU1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38" y="4159399"/>
            <a:ext cx="8633235" cy="2110771"/>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238938" y="4159399"/>
            <a:ext cx="2530388" cy="2110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2769326" y="4159399"/>
            <a:ext cx="3779520" cy="2110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6548845" y="4159399"/>
            <a:ext cx="2323327" cy="2110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abajo 10"/>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7</a:t>
            </a:r>
            <a:endParaRPr lang="es-ES" dirty="0">
              <a:solidFill>
                <a:srgbClr val="0070C0"/>
              </a:solidFill>
            </a:endParaRPr>
          </a:p>
        </p:txBody>
      </p:sp>
      <p:pic>
        <p:nvPicPr>
          <p:cNvPr id="12" name="Picture 4" descr="Resultado de imagen de nex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8782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xit" presetSubtype="0" fill="hold" grpId="0" nodeType="with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xit" presetSubtype="0" fill="hold" grpId="0" nodeType="withEffect">
                                  <p:stCondLst>
                                    <p:cond delay="0"/>
                                  </p:stCondLst>
                                  <p:childTnLst>
                                    <p:animEffect transition="out" filter="fade">
                                      <p:cBhvr>
                                        <p:cTn id="23" dur="1000"/>
                                        <p:tgtEl>
                                          <p:spTgt spid="9"/>
                                        </p:tgtEl>
                                      </p:cBhvr>
                                    </p:animEffect>
                                    <p:anim calcmode="lin" valueType="num">
                                      <p:cBhvr>
                                        <p:cTn id="24" dur="1000"/>
                                        <p:tgtEl>
                                          <p:spTgt spid="9"/>
                                        </p:tgtEl>
                                        <p:attrNameLst>
                                          <p:attrName>ppt_x</p:attrName>
                                        </p:attrNameLst>
                                      </p:cBhvr>
                                      <p:tavLst>
                                        <p:tav tm="0">
                                          <p:val>
                                            <p:strVal val="ppt_x"/>
                                          </p:val>
                                        </p:tav>
                                        <p:tav tm="100000">
                                          <p:val>
                                            <p:strVal val="ppt_x"/>
                                          </p:val>
                                        </p:tav>
                                      </p:tavLst>
                                    </p:anim>
                                    <p:anim calcmode="lin" valueType="num">
                                      <p:cBhvr>
                                        <p:cTn id="25" dur="1000"/>
                                        <p:tgtEl>
                                          <p:spTgt spid="9"/>
                                        </p:tgtEl>
                                        <p:attrNameLst>
                                          <p:attrName>ppt_y</p:attrName>
                                        </p:attrNameLst>
                                      </p:cBhvr>
                                      <p:tavLst>
                                        <p:tav tm="0">
                                          <p:val>
                                            <p:strVal val="ppt_y"/>
                                          </p:val>
                                        </p:tav>
                                        <p:tav tm="100000">
                                          <p:val>
                                            <p:strVal val="ppt_y+.1"/>
                                          </p:val>
                                        </p:tav>
                                      </p:tavLst>
                                    </p:anim>
                                    <p:set>
                                      <p:cBhvr>
                                        <p:cTn id="26" dur="1" fill="hold">
                                          <p:stCondLst>
                                            <p:cond delay="9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xit" presetSubtype="0" fill="hold" grpId="0" nodeType="withEffect">
                                  <p:stCondLst>
                                    <p:cond delay="0"/>
                                  </p:stCondLst>
                                  <p:childTnLst>
                                    <p:animEffect transition="out" filter="fade">
                                      <p:cBhvr>
                                        <p:cTn id="35" dur="1000"/>
                                        <p:tgtEl>
                                          <p:spTgt spid="10"/>
                                        </p:tgtEl>
                                      </p:cBhvr>
                                    </p:animEffect>
                                    <p:anim calcmode="lin" valueType="num">
                                      <p:cBhvr>
                                        <p:cTn id="36" dur="1000"/>
                                        <p:tgtEl>
                                          <p:spTgt spid="10"/>
                                        </p:tgtEl>
                                        <p:attrNameLst>
                                          <p:attrName>ppt_x</p:attrName>
                                        </p:attrNameLst>
                                      </p:cBhvr>
                                      <p:tavLst>
                                        <p:tav tm="0">
                                          <p:val>
                                            <p:strVal val="ppt_x"/>
                                          </p:val>
                                        </p:tav>
                                        <p:tav tm="100000">
                                          <p:val>
                                            <p:strVal val="ppt_x"/>
                                          </p:val>
                                        </p:tav>
                                      </p:tavLst>
                                    </p:anim>
                                    <p:anim calcmode="lin" valueType="num">
                                      <p:cBhvr>
                                        <p:cTn id="37" dur="1000"/>
                                        <p:tgtEl>
                                          <p:spTgt spid="10"/>
                                        </p:tgtEl>
                                        <p:attrNameLst>
                                          <p:attrName>ppt_y</p:attrName>
                                        </p:attrNameLst>
                                      </p:cBhvr>
                                      <p:tavLst>
                                        <p:tav tm="0">
                                          <p:val>
                                            <p:strVal val="ppt_y"/>
                                          </p:val>
                                        </p:tav>
                                        <p:tav tm="100000">
                                          <p:val>
                                            <p:strVal val="ppt_y+.1"/>
                                          </p:val>
                                        </p:tav>
                                      </p:tavLst>
                                    </p:anim>
                                    <p:set>
                                      <p:cBhvr>
                                        <p:cTn id="38" dur="1" fill="hold">
                                          <p:stCondLst>
                                            <p:cond delay="999"/>
                                          </p:stCondLst>
                                        </p:cTn>
                                        <p:tgtEl>
                                          <p:spTgt spid="10"/>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1000"/>
            <a:duotone>
              <a:schemeClr val="bg2">
                <a:shade val="88000"/>
                <a:hueMod val="106000"/>
                <a:satMod val="140000"/>
                <a:lumMod val="54000"/>
              </a:schemeClr>
              <a:schemeClr val="bg2">
                <a:tint val="98000"/>
                <a:hueMod val="90000"/>
                <a:satMod val="150000"/>
                <a:lumMod val="16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6790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r>
              <a:rPr lang="es-ES" dirty="0">
                <a:solidFill>
                  <a:schemeClr val="bg1"/>
                </a:solidFill>
              </a:rPr>
              <a:t>1. Vector. definición</a:t>
            </a:r>
          </a:p>
        </p:txBody>
      </p:sp>
      <p:sp>
        <p:nvSpPr>
          <p:cNvPr id="3" name="Marcador de contenido 2"/>
          <p:cNvSpPr>
            <a:spLocks noGrp="1"/>
          </p:cNvSpPr>
          <p:nvPr>
            <p:ph idx="1"/>
          </p:nvPr>
        </p:nvSpPr>
        <p:spPr>
          <a:xfrm>
            <a:off x="278674" y="1483132"/>
            <a:ext cx="8612777" cy="4847999"/>
          </a:xfrm>
          <a:solidFill>
            <a:schemeClr val="tx1">
              <a:lumMod val="85000"/>
            </a:schemeClr>
          </a:solidFill>
        </p:spPr>
        <p:txBody>
          <a:bodyPr>
            <a:normAutofit/>
          </a:bodyPr>
          <a:lstStyle/>
          <a:p>
            <a:r>
              <a:rPr lang="es-ES" sz="2600" u="sng" dirty="0" smtClean="0">
                <a:solidFill>
                  <a:schemeClr val="bg1"/>
                </a:solidFill>
              </a:rPr>
              <a:t>Vectores. Definición. Geometría plana</a:t>
            </a:r>
          </a:p>
          <a:p>
            <a:pPr lvl="1"/>
            <a:r>
              <a:rPr lang="es-ES" sz="2600" dirty="0" smtClean="0">
                <a:solidFill>
                  <a:schemeClr val="bg1"/>
                </a:solidFill>
              </a:rPr>
              <a:t>Vector definido por dos puntos</a:t>
            </a:r>
            <a:endParaRPr lang="es-ES" sz="2400" dirty="0" smtClean="0">
              <a:solidFill>
                <a:schemeClr val="bg1"/>
              </a:solidFill>
            </a:endParaRPr>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78674" y="2612571"/>
            <a:ext cx="4972166" cy="3718560"/>
          </a:xfrm>
          <a:prstGeom prst="rect">
            <a:avLst/>
          </a:prstGeom>
        </p:spPr>
      </p:pic>
      <p:cxnSp>
        <p:nvCxnSpPr>
          <p:cNvPr id="9" name="Conector recto de flecha 8"/>
          <p:cNvCxnSpPr/>
          <p:nvPr/>
        </p:nvCxnSpPr>
        <p:spPr>
          <a:xfrm>
            <a:off x="2211977" y="3370217"/>
            <a:ext cx="2159726" cy="5399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uadroTexto 6"/>
              <p:cNvSpPr txBox="1"/>
              <p:nvPr/>
            </p:nvSpPr>
            <p:spPr>
              <a:xfrm>
                <a:off x="5988944" y="2185852"/>
                <a:ext cx="1195199" cy="646331"/>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solidFill>
                            <a:schemeClr val="bg1"/>
                          </a:solidFill>
                          <a:latin typeface="Cambria Math" panose="02040503050406030204" pitchFamily="18" charset="0"/>
                        </a:rPr>
                        <m:t>𝐴</m:t>
                      </m:r>
                      <m:r>
                        <a:rPr lang="es-ES" i="1" dirty="0" smtClean="0">
                          <a:solidFill>
                            <a:schemeClr val="bg1"/>
                          </a:solidFill>
                          <a:latin typeface="Cambria Math" panose="02040503050406030204" pitchFamily="18" charset="0"/>
                        </a:rPr>
                        <m:t>=(3,4)</m:t>
                      </m:r>
                    </m:oMath>
                  </m:oMathPara>
                </a14:m>
                <a:endParaRPr lang="es-ES" dirty="0" smtClean="0">
                  <a:solidFill>
                    <a:schemeClr val="bg1"/>
                  </a:solidFill>
                </a:endParaRPr>
              </a:p>
              <a:p>
                <a:pPr/>
                <a14:m>
                  <m:oMathPara xmlns:m="http://schemas.openxmlformats.org/officeDocument/2006/math">
                    <m:oMathParaPr>
                      <m:jc m:val="centerGroup"/>
                    </m:oMathParaPr>
                    <m:oMath xmlns:m="http://schemas.openxmlformats.org/officeDocument/2006/math">
                      <m:r>
                        <a:rPr lang="es-ES" i="1" dirty="0" smtClean="0">
                          <a:solidFill>
                            <a:schemeClr val="bg1"/>
                          </a:solidFill>
                          <a:latin typeface="Cambria Math" panose="02040503050406030204" pitchFamily="18" charset="0"/>
                        </a:rPr>
                        <m:t>𝐵</m:t>
                      </m:r>
                      <m:r>
                        <a:rPr lang="es-ES"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7,3</m:t>
                          </m:r>
                        </m:e>
                      </m:d>
                    </m:oMath>
                  </m:oMathPara>
                </a14:m>
                <a:endParaRPr lang="es-ES" dirty="0">
                  <a:solidFill>
                    <a:schemeClr val="bg1"/>
                  </a:solidFill>
                </a:endParaRPr>
              </a:p>
            </p:txBody>
          </p:sp>
        </mc:Choice>
        <mc:Fallback xmlns="">
          <p:sp>
            <p:nvSpPr>
              <p:cNvPr id="7" name="CuadroTexto 6"/>
              <p:cNvSpPr txBox="1">
                <a:spLocks noRot="1" noChangeAspect="1" noMove="1" noResize="1" noEditPoints="1" noAdjustHandles="1" noChangeArrowheads="1" noChangeShapeType="1" noTextEdit="1"/>
              </p:cNvSpPr>
              <p:nvPr/>
            </p:nvSpPr>
            <p:spPr>
              <a:xfrm>
                <a:off x="5988944" y="2185852"/>
                <a:ext cx="1195199" cy="646331"/>
              </a:xfrm>
              <a:prstGeom prst="rect">
                <a:avLst/>
              </a:prstGeom>
              <a:blipFill rotWithShape="0">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CuadroTexto 12"/>
              <p:cNvSpPr txBox="1"/>
              <p:nvPr/>
            </p:nvSpPr>
            <p:spPr>
              <a:xfrm>
                <a:off x="6008486" y="3373623"/>
                <a:ext cx="986296" cy="404791"/>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i="1" dirty="0" smtClean="0">
                              <a:solidFill>
                                <a:schemeClr val="bg1"/>
                              </a:solidFill>
                              <a:latin typeface="Cambria Math" panose="02040503050406030204" pitchFamily="18" charset="0"/>
                            </a:rPr>
                            <m:t>𝑣</m:t>
                          </m:r>
                        </m:e>
                      </m:acc>
                      <m:r>
                        <a:rPr lang="es-ES" b="0" i="1" dirty="0" smtClean="0">
                          <a:solidFill>
                            <a:schemeClr val="bg1"/>
                          </a:solidFill>
                          <a:latin typeface="Cambria Math" panose="02040503050406030204" pitchFamily="18" charset="0"/>
                        </a:rPr>
                        <m:t>=</m:t>
                      </m:r>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𝐴𝐵</m:t>
                          </m:r>
                        </m:e>
                      </m:acc>
                    </m:oMath>
                  </m:oMathPara>
                </a14:m>
                <a:endParaRPr lang="es-ES" dirty="0">
                  <a:solidFill>
                    <a:schemeClr val="bg1"/>
                  </a:solidFill>
                </a:endParaRPr>
              </a:p>
            </p:txBody>
          </p:sp>
        </mc:Choice>
        <mc:Fallback xmlns="">
          <p:sp>
            <p:nvSpPr>
              <p:cNvPr id="13" name="CuadroTexto 12"/>
              <p:cNvSpPr txBox="1">
                <a:spLocks noRot="1" noChangeAspect="1" noMove="1" noResize="1" noEditPoints="1" noAdjustHandles="1" noChangeArrowheads="1" noChangeShapeType="1" noTextEdit="1"/>
              </p:cNvSpPr>
              <p:nvPr/>
            </p:nvSpPr>
            <p:spPr>
              <a:xfrm>
                <a:off x="6008486" y="3373623"/>
                <a:ext cx="986296" cy="404791"/>
              </a:xfrm>
              <a:prstGeom prst="rect">
                <a:avLst/>
              </a:prstGeom>
              <a:blipFill rotWithShape="0">
                <a:blip r:embed="rId10"/>
                <a:stretch>
                  <a:fillRect t="-1194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CuadroTexto 13"/>
              <p:cNvSpPr txBox="1"/>
              <p:nvPr/>
            </p:nvSpPr>
            <p:spPr>
              <a:xfrm>
                <a:off x="5967170" y="4030342"/>
                <a:ext cx="1444754" cy="369332"/>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i="1" dirty="0" smtClean="0">
                              <a:solidFill>
                                <a:schemeClr val="bg1"/>
                              </a:solidFill>
                              <a:latin typeface="Cambria Math" panose="02040503050406030204" pitchFamily="18" charset="0"/>
                            </a:rPr>
                            <m:t>𝑣</m:t>
                          </m:r>
                        </m:e>
                      </m:acc>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𝐵</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𝐴</m:t>
                      </m:r>
                      <m:r>
                        <a:rPr lang="es-ES" b="0" i="1" dirty="0" smtClean="0">
                          <a:solidFill>
                            <a:schemeClr val="bg1"/>
                          </a:solidFill>
                          <a:latin typeface="Cambria Math" panose="02040503050406030204" pitchFamily="18" charset="0"/>
                        </a:rPr>
                        <m:t>"</m:t>
                      </m:r>
                    </m:oMath>
                  </m:oMathPara>
                </a14:m>
                <a:endParaRPr lang="es-ES" dirty="0">
                  <a:solidFill>
                    <a:schemeClr val="bg1"/>
                  </a:solidFill>
                </a:endParaRPr>
              </a:p>
            </p:txBody>
          </p:sp>
        </mc:Choice>
        <mc:Fallback xmlns="">
          <p:sp>
            <p:nvSpPr>
              <p:cNvPr id="14" name="CuadroTexto 13"/>
              <p:cNvSpPr txBox="1">
                <a:spLocks noRot="1" noChangeAspect="1" noMove="1" noResize="1" noEditPoints="1" noAdjustHandles="1" noChangeArrowheads="1" noChangeShapeType="1" noTextEdit="1"/>
              </p:cNvSpPr>
              <p:nvPr/>
            </p:nvSpPr>
            <p:spPr>
              <a:xfrm>
                <a:off x="5967170" y="4030342"/>
                <a:ext cx="1444754" cy="369332"/>
              </a:xfrm>
              <a:prstGeom prst="rect">
                <a:avLst/>
              </a:prstGeom>
              <a:blipFill rotWithShape="0">
                <a:blip r:embed="rId11"/>
                <a:stretch>
                  <a:fillRect t="-2295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5904034" y="4649874"/>
                <a:ext cx="1985993" cy="369332"/>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i="1" dirty="0" smtClean="0">
                              <a:solidFill>
                                <a:schemeClr val="bg1"/>
                              </a:solidFill>
                              <a:latin typeface="Cambria Math" panose="02040503050406030204" pitchFamily="18" charset="0"/>
                            </a:rPr>
                            <m:t>𝑣</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7−3,3−4</m:t>
                          </m:r>
                        </m:e>
                      </m:d>
                    </m:oMath>
                  </m:oMathPara>
                </a14:m>
                <a:endParaRPr lang="es-ES" dirty="0">
                  <a:solidFill>
                    <a:schemeClr val="bg1"/>
                  </a:solidFill>
                </a:endParaRPr>
              </a:p>
            </p:txBody>
          </p:sp>
        </mc:Choice>
        <mc:Fallback xmlns="">
          <p:sp>
            <p:nvSpPr>
              <p:cNvPr id="15" name="CuadroTexto 14"/>
              <p:cNvSpPr txBox="1">
                <a:spLocks noRot="1" noChangeAspect="1" noMove="1" noResize="1" noEditPoints="1" noAdjustHandles="1" noChangeArrowheads="1" noChangeShapeType="1" noTextEdit="1"/>
              </p:cNvSpPr>
              <p:nvPr/>
            </p:nvSpPr>
            <p:spPr>
              <a:xfrm>
                <a:off x="5904034" y="4649874"/>
                <a:ext cx="1985993" cy="369332"/>
              </a:xfrm>
              <a:prstGeom prst="rect">
                <a:avLst/>
              </a:prstGeom>
              <a:blipFill rotWithShape="0">
                <a:blip r:embed="rId12"/>
                <a:stretch>
                  <a:fillRect t="-2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CuadroTexto 15"/>
              <p:cNvSpPr txBox="1"/>
              <p:nvPr/>
            </p:nvSpPr>
            <p:spPr>
              <a:xfrm>
                <a:off x="5967170" y="5124491"/>
                <a:ext cx="1389676" cy="369332"/>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i="1" dirty="0" smtClean="0">
                              <a:solidFill>
                                <a:schemeClr val="bg1"/>
                              </a:solidFill>
                              <a:latin typeface="Cambria Math" panose="02040503050406030204" pitchFamily="18" charset="0"/>
                            </a:rPr>
                            <m:t>𝑣</m:t>
                          </m:r>
                        </m:e>
                      </m:acc>
                      <m:r>
                        <a:rPr lang="es-ES" b="0" i="1" dirty="0" smtClean="0">
                          <a:solidFill>
                            <a:schemeClr val="bg1"/>
                          </a:solidFill>
                          <a:latin typeface="Cambria Math" panose="02040503050406030204" pitchFamily="18" charset="0"/>
                        </a:rPr>
                        <m:t>=</m:t>
                      </m:r>
                      <m:d>
                        <m:dPr>
                          <m:ctrlPr>
                            <a:rPr lang="es-ES" b="0" i="1" dirty="0" smtClean="0">
                              <a:solidFill>
                                <a:schemeClr val="bg1"/>
                              </a:solidFill>
                              <a:latin typeface="Cambria Math" panose="02040503050406030204" pitchFamily="18" charset="0"/>
                            </a:rPr>
                          </m:ctrlPr>
                        </m:dPr>
                        <m:e>
                          <m:r>
                            <a:rPr lang="es-ES" b="0" i="1" dirty="0" smtClean="0">
                              <a:solidFill>
                                <a:schemeClr val="bg1"/>
                              </a:solidFill>
                              <a:latin typeface="Cambria Math" panose="02040503050406030204" pitchFamily="18" charset="0"/>
                            </a:rPr>
                            <m:t>4,−1</m:t>
                          </m:r>
                        </m:e>
                      </m:d>
                    </m:oMath>
                  </m:oMathPara>
                </a14:m>
                <a:endParaRPr lang="es-ES" dirty="0">
                  <a:solidFill>
                    <a:schemeClr val="bg1"/>
                  </a:solidFill>
                </a:endParaRPr>
              </a:p>
            </p:txBody>
          </p:sp>
        </mc:Choice>
        <mc:Fallback xmlns="">
          <p:sp>
            <p:nvSpPr>
              <p:cNvPr id="16" name="CuadroTexto 15"/>
              <p:cNvSpPr txBox="1">
                <a:spLocks noRot="1" noChangeAspect="1" noMove="1" noResize="1" noEditPoints="1" noAdjustHandles="1" noChangeArrowheads="1" noChangeShapeType="1" noTextEdit="1"/>
              </p:cNvSpPr>
              <p:nvPr/>
            </p:nvSpPr>
            <p:spPr>
              <a:xfrm>
                <a:off x="5967170" y="5124491"/>
                <a:ext cx="1389676" cy="369332"/>
              </a:xfrm>
              <a:prstGeom prst="rect">
                <a:avLst/>
              </a:prstGeom>
              <a:blipFill rotWithShape="0">
                <a:blip r:embed="rId13"/>
                <a:stretch>
                  <a:fillRect t="-23333"/>
                </a:stretch>
              </a:blipFill>
            </p:spPr>
            <p:txBody>
              <a:bodyPr/>
              <a:lstStyle/>
              <a:p>
                <a:r>
                  <a:rPr lang="es-ES">
                    <a:noFill/>
                  </a:rPr>
                  <a:t> </a:t>
                </a:r>
              </a:p>
            </p:txBody>
          </p:sp>
        </mc:Fallback>
      </mc:AlternateContent>
      <p:sp>
        <p:nvSpPr>
          <p:cNvPr id="11" name="Estrella de 7 puntas 10"/>
          <p:cNvSpPr/>
          <p:nvPr/>
        </p:nvSpPr>
        <p:spPr>
          <a:xfrm>
            <a:off x="8293185" y="0"/>
            <a:ext cx="850815" cy="85081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4</a:t>
            </a:r>
            <a:endParaRPr lang="es-ES" b="1" dirty="0">
              <a:solidFill>
                <a:schemeClr val="bg1"/>
              </a:solidFill>
            </a:endParaRPr>
          </a:p>
        </p:txBody>
      </p:sp>
      <p:cxnSp>
        <p:nvCxnSpPr>
          <p:cNvPr id="12" name="Conector recto de flecha 11"/>
          <p:cNvCxnSpPr/>
          <p:nvPr/>
        </p:nvCxnSpPr>
        <p:spPr>
          <a:xfrm>
            <a:off x="1158241" y="4471851"/>
            <a:ext cx="2159726" cy="5399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CuadroTexto 16"/>
              <p:cNvSpPr txBox="1"/>
              <p:nvPr/>
            </p:nvSpPr>
            <p:spPr>
              <a:xfrm>
                <a:off x="5904034" y="5814259"/>
                <a:ext cx="2180340" cy="369332"/>
              </a:xfrm>
              <a:prstGeom prst="rect">
                <a:avLst/>
              </a:prstGeom>
              <a:solidFill>
                <a:schemeClr val="tx1">
                  <a:lumMod val="95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solidFill>
                            <a:schemeClr val="bg1"/>
                          </a:solidFill>
                          <a:latin typeface="Cambria Math" panose="02040503050406030204" pitchFamily="18" charset="0"/>
                        </a:rPr>
                        <m:t>𝑂𝐽𝑂</m:t>
                      </m:r>
                      <m:r>
                        <a:rPr lang="es-ES" b="0" i="1" dirty="0" smtClean="0">
                          <a:solidFill>
                            <a:schemeClr val="bg1"/>
                          </a:solidFill>
                          <a:latin typeface="Cambria Math" panose="02040503050406030204" pitchFamily="18" charset="0"/>
                        </a:rPr>
                        <m:t>:¿</m:t>
                      </m:r>
                      <m:r>
                        <a:rPr lang="es-ES" b="0" i="1" dirty="0" smtClean="0">
                          <a:solidFill>
                            <a:schemeClr val="bg1"/>
                          </a:solidFill>
                          <a:latin typeface="Cambria Math" panose="02040503050406030204" pitchFamily="18" charset="0"/>
                        </a:rPr>
                        <m:t>𝑠𝑜𝑛</m:t>
                      </m:r>
                      <m:r>
                        <a:rPr lang="es-ES" b="0" i="1" dirty="0" smtClean="0">
                          <a:solidFill>
                            <a:schemeClr val="bg1"/>
                          </a:solidFill>
                          <a:latin typeface="Cambria Math" panose="02040503050406030204" pitchFamily="18" charset="0"/>
                        </a:rPr>
                        <m:t> </m:t>
                      </m:r>
                      <m:r>
                        <a:rPr lang="es-ES" b="0" i="1" dirty="0" smtClean="0">
                          <a:solidFill>
                            <a:schemeClr val="bg1"/>
                          </a:solidFill>
                          <a:latin typeface="Cambria Math" panose="02040503050406030204" pitchFamily="18" charset="0"/>
                        </a:rPr>
                        <m:t>𝑖𝑔𝑢𝑎𝑙𝑒𝑠</m:t>
                      </m:r>
                      <m:r>
                        <a:rPr lang="es-ES" b="0" i="1" dirty="0" smtClean="0">
                          <a:solidFill>
                            <a:schemeClr val="bg1"/>
                          </a:solidFill>
                          <a:latin typeface="Cambria Math" panose="02040503050406030204" pitchFamily="18" charset="0"/>
                        </a:rPr>
                        <m:t>?</m:t>
                      </m:r>
                    </m:oMath>
                  </m:oMathPara>
                </a14:m>
                <a:endParaRPr lang="es-ES" dirty="0">
                  <a:solidFill>
                    <a:schemeClr val="bg1"/>
                  </a:solidFill>
                </a:endParaRPr>
              </a:p>
            </p:txBody>
          </p:sp>
        </mc:Choice>
        <mc:Fallback xmlns="">
          <p:sp>
            <p:nvSpPr>
              <p:cNvPr id="17" name="CuadroTexto 16"/>
              <p:cNvSpPr txBox="1">
                <a:spLocks noRot="1" noChangeAspect="1" noMove="1" noResize="1" noEditPoints="1" noAdjustHandles="1" noChangeArrowheads="1" noChangeShapeType="1" noTextEdit="1"/>
              </p:cNvSpPr>
              <p:nvPr/>
            </p:nvSpPr>
            <p:spPr>
              <a:xfrm>
                <a:off x="5904034" y="5814259"/>
                <a:ext cx="2180340" cy="369332"/>
              </a:xfrm>
              <a:prstGeom prst="rect">
                <a:avLst/>
              </a:prstGeom>
              <a:blipFill rotWithShape="0">
                <a:blip r:embed="rId14"/>
                <a:stretch>
                  <a:fillRect b="-13333"/>
                </a:stretch>
              </a:blipFill>
            </p:spPr>
            <p:txBody>
              <a:bodyPr/>
              <a:lstStyle/>
              <a:p>
                <a:r>
                  <a:rPr lang="es-ES">
                    <a:noFill/>
                  </a:rPr>
                  <a:t> </a:t>
                </a:r>
              </a:p>
            </p:txBody>
          </p:sp>
        </mc:Fallback>
      </mc:AlternateContent>
      <p:pic>
        <p:nvPicPr>
          <p:cNvPr id="18" name="Picture 2" descr="Resultado de imagen de death note"/>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90154" y="1297577"/>
            <a:ext cx="1601297" cy="8935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de nex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8755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11. Posiciones relativas</a:t>
            </a:r>
            <a:endParaRPr lang="es-ES" dirty="0">
              <a:solidFill>
                <a:schemeClr val="bg1"/>
              </a:solidFill>
            </a:endParaRPr>
          </a:p>
        </p:txBody>
      </p:sp>
      <p:sp>
        <p:nvSpPr>
          <p:cNvPr id="16" name="Marcador de contenido 2"/>
          <p:cNvSpPr>
            <a:spLocks noGrp="1"/>
          </p:cNvSpPr>
          <p:nvPr>
            <p:ph idx="1"/>
          </p:nvPr>
        </p:nvSpPr>
        <p:spPr>
          <a:xfrm>
            <a:off x="243841" y="1725990"/>
            <a:ext cx="8638901" cy="581781"/>
          </a:xfrm>
          <a:solidFill>
            <a:schemeClr val="tx1">
              <a:lumMod val="95000"/>
            </a:schemeClr>
          </a:solidFill>
        </p:spPr>
        <p:txBody>
          <a:bodyPr>
            <a:normAutofit/>
          </a:bodyPr>
          <a:lstStyle/>
          <a:p>
            <a:pPr algn="just"/>
            <a:r>
              <a:rPr lang="es-ES" sz="2600" dirty="0" smtClean="0">
                <a:solidFill>
                  <a:schemeClr val="bg1"/>
                </a:solidFill>
              </a:rPr>
              <a:t>Dadas dos rectas analíticamente ¿cómo saber cómo son?</a:t>
            </a:r>
          </a:p>
        </p:txBody>
      </p:sp>
      <mc:AlternateContent xmlns:mc="http://schemas.openxmlformats.org/markup-compatibility/2006" xmlns:a14="http://schemas.microsoft.com/office/drawing/2010/main">
        <mc:Choice Requires="a14">
          <p:sp>
            <p:nvSpPr>
              <p:cNvPr id="4" name="Marcador de contenido 2"/>
              <p:cNvSpPr txBox="1">
                <a:spLocks/>
              </p:cNvSpPr>
              <p:nvPr/>
            </p:nvSpPr>
            <p:spPr>
              <a:xfrm>
                <a:off x="243840" y="2307771"/>
                <a:ext cx="8638901" cy="1057277"/>
              </a:xfrm>
              <a:prstGeom prst="rect">
                <a:avLst/>
              </a:prstGeom>
              <a:solidFill>
                <a:schemeClr val="tx1">
                  <a:lumMod val="95000"/>
                </a:schemeClr>
              </a:solidFill>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2600" b="0" i="1" dirty="0" smtClean="0">
                              <a:solidFill>
                                <a:schemeClr val="bg1"/>
                              </a:solidFill>
                              <a:latin typeface="Cambria Math" panose="02040503050406030204" pitchFamily="18" charset="0"/>
                            </a:rPr>
                          </m:ctrlPr>
                        </m:mPr>
                        <m:mr>
                          <m:e>
                            <m:r>
                              <a:rPr lang="es-ES" sz="2600" i="1" dirty="0">
                                <a:solidFill>
                                  <a:schemeClr val="bg1"/>
                                </a:solidFill>
                                <a:latin typeface="Cambria Math" panose="02040503050406030204" pitchFamily="18" charset="0"/>
                              </a:rPr>
                              <m:t>𝑟</m:t>
                            </m:r>
                            <m:r>
                              <a:rPr lang="es-ES" sz="2600" i="1" dirty="0">
                                <a:solidFill>
                                  <a:schemeClr val="bg1"/>
                                </a:solidFill>
                                <a:latin typeface="Cambria Math" panose="02040503050406030204" pitchFamily="18" charset="0"/>
                                <a:ea typeface="Cambria Math" panose="02040503050406030204" pitchFamily="18" charset="0"/>
                              </a:rPr>
                              <m:t>≡</m:t>
                            </m:r>
                            <m:r>
                              <a:rPr lang="es-ES" sz="2600" i="1" dirty="0">
                                <a:solidFill>
                                  <a:schemeClr val="bg1"/>
                                </a:solidFill>
                                <a:latin typeface="Cambria Math" panose="02040503050406030204" pitchFamily="18" charset="0"/>
                              </a:rPr>
                              <m:t>𝑦</m:t>
                            </m:r>
                            <m:r>
                              <a:rPr lang="es-ES" sz="2600" i="1" dirty="0">
                                <a:solidFill>
                                  <a:schemeClr val="bg1"/>
                                </a:solidFill>
                                <a:latin typeface="Cambria Math" panose="02040503050406030204" pitchFamily="18" charset="0"/>
                              </a:rPr>
                              <m:t>=3</m:t>
                            </m:r>
                            <m:r>
                              <a:rPr lang="es-ES" sz="2600" i="1" dirty="0">
                                <a:solidFill>
                                  <a:schemeClr val="bg1"/>
                                </a:solidFill>
                                <a:latin typeface="Cambria Math" panose="02040503050406030204" pitchFamily="18" charset="0"/>
                              </a:rPr>
                              <m:t>𝑥</m:t>
                            </m:r>
                            <m:r>
                              <a:rPr lang="es-ES" sz="2600" i="1" dirty="0">
                                <a:solidFill>
                                  <a:schemeClr val="bg1"/>
                                </a:solidFill>
                                <a:latin typeface="Cambria Math" panose="02040503050406030204" pitchFamily="18" charset="0"/>
                              </a:rPr>
                              <m:t>−2</m:t>
                            </m:r>
                            <m:r>
                              <m:rPr>
                                <m:nor/>
                              </m:rPr>
                              <a:rPr lang="es-ES" sz="2600" dirty="0">
                                <a:solidFill>
                                  <a:schemeClr val="bg1"/>
                                </a:solidFill>
                              </a:rPr>
                              <m:t> </m:t>
                            </m:r>
                          </m:e>
                          <m:e/>
                          <m:e>
                            <m:r>
                              <a:rPr lang="es-ES" sz="2600" b="0" i="1" dirty="0" smtClean="0">
                                <a:solidFill>
                                  <a:schemeClr val="bg1"/>
                                </a:solidFill>
                                <a:latin typeface="Cambria Math" panose="02040503050406030204" pitchFamily="18" charset="0"/>
                              </a:rPr>
                              <m:t>𝑠</m:t>
                            </m:r>
                            <m:r>
                              <a:rPr lang="es-ES" sz="2600" b="0" i="1" dirty="0" smtClean="0">
                                <a:solidFill>
                                  <a:schemeClr val="bg1"/>
                                </a:solidFill>
                                <a:latin typeface="Cambria Math" panose="02040503050406030204" pitchFamily="18" charset="0"/>
                                <a:ea typeface="Cambria Math" panose="02040503050406030204" pitchFamily="18" charset="0"/>
                              </a:rPr>
                              <m:t>≡</m:t>
                            </m:r>
                            <m:d>
                              <m:dPr>
                                <m:begChr m:val="{"/>
                                <m:endChr m:val=""/>
                                <m:ctrlPr>
                                  <a:rPr lang="es-ES" sz="2600" b="0" i="1" dirty="0" smtClean="0">
                                    <a:solidFill>
                                      <a:schemeClr val="bg1"/>
                                    </a:solidFill>
                                    <a:latin typeface="Cambria Math" panose="02040503050406030204" pitchFamily="18" charset="0"/>
                                    <a:ea typeface="Cambria Math" panose="02040503050406030204" pitchFamily="18" charset="0"/>
                                  </a:rPr>
                                </m:ctrlPr>
                              </m:dPr>
                              <m:e>
                                <m:m>
                                  <m:mPr>
                                    <m:mcs>
                                      <m:mc>
                                        <m:mcPr>
                                          <m:count m:val="1"/>
                                          <m:mcJc m:val="center"/>
                                        </m:mcPr>
                                      </m:mc>
                                    </m:mcs>
                                    <m:ctrlPr>
                                      <a:rPr lang="es-ES" sz="2600" b="0" i="1" dirty="0" smtClean="0">
                                        <a:solidFill>
                                          <a:schemeClr val="bg1"/>
                                        </a:solidFill>
                                        <a:latin typeface="Cambria Math" panose="02040503050406030204" pitchFamily="18" charset="0"/>
                                        <a:ea typeface="Cambria Math" panose="02040503050406030204" pitchFamily="18" charset="0"/>
                                      </a:rPr>
                                    </m:ctrlPr>
                                  </m:mPr>
                                  <m:mr>
                                    <m:e>
                                      <m:r>
                                        <m:rPr>
                                          <m:brk m:alnAt="7"/>
                                        </m:rPr>
                                        <a:rPr lang="es-ES" sz="2600" b="0" i="1" dirty="0" smtClean="0">
                                          <a:solidFill>
                                            <a:schemeClr val="bg1"/>
                                          </a:solidFill>
                                          <a:latin typeface="Cambria Math" panose="02040503050406030204" pitchFamily="18" charset="0"/>
                                          <a:ea typeface="Cambria Math" panose="02040503050406030204" pitchFamily="18" charset="0"/>
                                        </a:rPr>
                                        <m:t>𝑥</m:t>
                                      </m:r>
                                      <m:r>
                                        <a:rPr lang="es-ES" sz="2600" b="0" i="1" dirty="0" smtClean="0">
                                          <a:solidFill>
                                            <a:schemeClr val="bg1"/>
                                          </a:solidFill>
                                          <a:latin typeface="Cambria Math" panose="02040503050406030204" pitchFamily="18" charset="0"/>
                                          <a:ea typeface="Cambria Math" panose="02040503050406030204" pitchFamily="18" charset="0"/>
                                        </a:rPr>
                                        <m:t>=2−2</m:t>
                                      </m:r>
                                      <m:r>
                                        <a:rPr lang="es-ES" sz="2600" b="0" i="1" dirty="0" smtClean="0">
                                          <a:solidFill>
                                            <a:schemeClr val="bg1"/>
                                          </a:solidFill>
                                          <a:latin typeface="Cambria Math" panose="02040503050406030204" pitchFamily="18" charset="0"/>
                                          <a:ea typeface="Cambria Math" panose="02040503050406030204" pitchFamily="18" charset="0"/>
                                        </a:rPr>
                                        <m:t>𝜆</m:t>
                                      </m:r>
                                    </m:e>
                                  </m:mr>
                                  <m:mr>
                                    <m:e>
                                      <m:r>
                                        <a:rPr lang="es-ES" sz="2600" b="0" i="1" dirty="0" smtClean="0">
                                          <a:solidFill>
                                            <a:schemeClr val="bg1"/>
                                          </a:solidFill>
                                          <a:latin typeface="Cambria Math" panose="02040503050406030204" pitchFamily="18" charset="0"/>
                                          <a:ea typeface="Cambria Math" panose="02040503050406030204" pitchFamily="18" charset="0"/>
                                        </a:rPr>
                                        <m:t>𝑦</m:t>
                                      </m:r>
                                      <m:r>
                                        <a:rPr lang="es-ES" sz="2600" b="0" i="1" dirty="0" smtClean="0">
                                          <a:solidFill>
                                            <a:schemeClr val="bg1"/>
                                          </a:solidFill>
                                          <a:latin typeface="Cambria Math" panose="02040503050406030204" pitchFamily="18" charset="0"/>
                                          <a:ea typeface="Cambria Math" panose="02040503050406030204" pitchFamily="18" charset="0"/>
                                        </a:rPr>
                                        <m:t>=3+</m:t>
                                      </m:r>
                                      <m:r>
                                        <a:rPr lang="es-ES" sz="2600" b="0" i="1" dirty="0" smtClean="0">
                                          <a:solidFill>
                                            <a:schemeClr val="bg1"/>
                                          </a:solidFill>
                                          <a:latin typeface="Cambria Math" panose="02040503050406030204" pitchFamily="18" charset="0"/>
                                          <a:ea typeface="Cambria Math" panose="02040503050406030204" pitchFamily="18" charset="0"/>
                                        </a:rPr>
                                        <m:t>𝜆</m:t>
                                      </m:r>
                                    </m:e>
                                  </m:mr>
                                </m:m>
                              </m:e>
                            </m:d>
                          </m:e>
                        </m:mr>
                      </m:m>
                    </m:oMath>
                  </m:oMathPara>
                </a14:m>
                <a:endParaRPr lang="es-ES" sz="2600" dirty="0" smtClean="0">
                  <a:solidFill>
                    <a:schemeClr val="bg1"/>
                  </a:solidFill>
                </a:endParaRPr>
              </a:p>
            </p:txBody>
          </p:sp>
        </mc:Choice>
        <mc:Fallback xmlns="">
          <p:sp>
            <p:nvSpPr>
              <p:cNvPr id="4" name="Marcador de contenido 2"/>
              <p:cNvSpPr txBox="1">
                <a:spLocks noRot="1" noChangeAspect="1" noMove="1" noResize="1" noEditPoints="1" noAdjustHandles="1" noChangeArrowheads="1" noChangeShapeType="1" noTextEdit="1"/>
              </p:cNvSpPr>
              <p:nvPr/>
            </p:nvSpPr>
            <p:spPr>
              <a:xfrm>
                <a:off x="243840" y="2307771"/>
                <a:ext cx="8638901" cy="1057277"/>
              </a:xfrm>
              <a:prstGeom prst="rect">
                <a:avLst/>
              </a:prstGeom>
              <a:blipFill rotWithShape="0">
                <a:blip r:embed="rId2"/>
                <a:stretch>
                  <a:fillRect/>
                </a:stretch>
              </a:blipFill>
            </p:spPr>
            <p:txBody>
              <a:bodyPr/>
              <a:lstStyle/>
              <a:p>
                <a:r>
                  <a:rPr lang="es-ES">
                    <a:noFill/>
                  </a:rPr>
                  <a:t> </a:t>
                </a:r>
              </a:p>
            </p:txBody>
          </p:sp>
        </mc:Fallback>
      </mc:AlternateContent>
      <p:sp>
        <p:nvSpPr>
          <p:cNvPr id="6" name="Marcador de contenido 2"/>
          <p:cNvSpPr txBox="1">
            <a:spLocks/>
          </p:cNvSpPr>
          <p:nvPr/>
        </p:nvSpPr>
        <p:spPr>
          <a:xfrm>
            <a:off x="243839" y="3471333"/>
            <a:ext cx="8638901" cy="581781"/>
          </a:xfrm>
          <a:prstGeom prst="rect">
            <a:avLst/>
          </a:prstGeom>
          <a:solidFill>
            <a:schemeClr val="tx1">
              <a:lumMod val="95000"/>
            </a:schemeClr>
          </a:solidFill>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600" dirty="0" smtClean="0">
                <a:solidFill>
                  <a:schemeClr val="bg1"/>
                </a:solidFill>
              </a:rPr>
              <a:t>Paso 1: colocar las rectas en su forma general, identificando A, B y C</a:t>
            </a:r>
          </a:p>
        </p:txBody>
      </p:sp>
      <mc:AlternateContent xmlns:mc="http://schemas.openxmlformats.org/markup-compatibility/2006" xmlns:a14="http://schemas.microsoft.com/office/drawing/2010/main">
        <mc:Choice Requires="a14">
          <p:sp>
            <p:nvSpPr>
              <p:cNvPr id="12" name="Marcador de contenido 2"/>
              <p:cNvSpPr txBox="1">
                <a:spLocks/>
              </p:cNvSpPr>
              <p:nvPr/>
            </p:nvSpPr>
            <p:spPr>
              <a:xfrm>
                <a:off x="251358" y="4159399"/>
                <a:ext cx="8638901" cy="1057277"/>
              </a:xfrm>
              <a:prstGeom prst="rect">
                <a:avLst/>
              </a:prstGeom>
              <a:solidFill>
                <a:schemeClr val="tx1">
                  <a:lumMod val="95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2600" b="0" i="1" dirty="0" smtClean="0">
                              <a:solidFill>
                                <a:srgbClr val="0070C0"/>
                              </a:solidFill>
                              <a:latin typeface="Cambria Math" panose="02040503050406030204" pitchFamily="18" charset="0"/>
                            </a:rPr>
                          </m:ctrlPr>
                        </m:mPr>
                        <m:mr>
                          <m:e>
                            <m:r>
                              <a:rPr lang="es-ES" sz="2600" i="1" dirty="0">
                                <a:solidFill>
                                  <a:srgbClr val="0070C0"/>
                                </a:solidFill>
                                <a:latin typeface="Cambria Math" panose="02040503050406030204" pitchFamily="18" charset="0"/>
                              </a:rPr>
                              <m:t>𝑟</m:t>
                            </m:r>
                            <m:r>
                              <a:rPr lang="es-ES" sz="2600" i="1" dirty="0">
                                <a:solidFill>
                                  <a:srgbClr val="0070C0"/>
                                </a:solidFill>
                                <a:latin typeface="Cambria Math" panose="02040503050406030204" pitchFamily="18" charset="0"/>
                                <a:ea typeface="Cambria Math" panose="02040503050406030204" pitchFamily="18" charset="0"/>
                              </a:rPr>
                              <m:t>≡</m:t>
                            </m:r>
                            <m:r>
                              <a:rPr lang="es-ES" sz="2600" i="1" dirty="0">
                                <a:solidFill>
                                  <a:srgbClr val="0070C0"/>
                                </a:solidFill>
                                <a:latin typeface="Cambria Math" panose="02040503050406030204" pitchFamily="18" charset="0"/>
                              </a:rPr>
                              <m:t>3</m:t>
                            </m:r>
                            <m:r>
                              <a:rPr lang="es-ES" sz="2600" i="1" dirty="0">
                                <a:solidFill>
                                  <a:srgbClr val="0070C0"/>
                                </a:solidFill>
                                <a:latin typeface="Cambria Math" panose="02040503050406030204" pitchFamily="18" charset="0"/>
                              </a:rPr>
                              <m:t>𝑥</m:t>
                            </m:r>
                            <m:r>
                              <a:rPr lang="es-ES" sz="2600" b="0" i="1" dirty="0" smtClean="0">
                                <a:solidFill>
                                  <a:srgbClr val="0070C0"/>
                                </a:solidFill>
                                <a:latin typeface="Cambria Math" panose="02040503050406030204" pitchFamily="18" charset="0"/>
                              </a:rPr>
                              <m:t>−</m:t>
                            </m:r>
                            <m:r>
                              <a:rPr lang="es-ES" sz="2600" b="0" i="1" dirty="0" smtClean="0">
                                <a:solidFill>
                                  <a:srgbClr val="0070C0"/>
                                </a:solidFill>
                                <a:latin typeface="Cambria Math" panose="02040503050406030204" pitchFamily="18" charset="0"/>
                              </a:rPr>
                              <m:t>𝑦</m:t>
                            </m:r>
                            <m:r>
                              <a:rPr lang="es-ES" sz="2600" i="1" dirty="0">
                                <a:solidFill>
                                  <a:srgbClr val="0070C0"/>
                                </a:solidFill>
                                <a:latin typeface="Cambria Math" panose="02040503050406030204" pitchFamily="18" charset="0"/>
                              </a:rPr>
                              <m:t>−2</m:t>
                            </m:r>
                            <m:r>
                              <a:rPr lang="es-ES" sz="2600" b="0" i="1" dirty="0" smtClean="0">
                                <a:solidFill>
                                  <a:srgbClr val="0070C0"/>
                                </a:solidFill>
                                <a:latin typeface="Cambria Math" panose="02040503050406030204" pitchFamily="18" charset="0"/>
                              </a:rPr>
                              <m:t>=0</m:t>
                            </m:r>
                            <m:r>
                              <m:rPr>
                                <m:nor/>
                              </m:rPr>
                              <a:rPr lang="es-ES" sz="2600" dirty="0">
                                <a:solidFill>
                                  <a:srgbClr val="0070C0"/>
                                </a:solidFill>
                              </a:rPr>
                              <m:t> </m:t>
                            </m:r>
                          </m:e>
                          <m:e/>
                          <m:e>
                            <m:r>
                              <a:rPr lang="es-ES" sz="2600" b="0" i="1" dirty="0" smtClean="0">
                                <a:solidFill>
                                  <a:srgbClr val="0070C0"/>
                                </a:solidFill>
                                <a:latin typeface="Cambria Math" panose="02040503050406030204" pitchFamily="18" charset="0"/>
                              </a:rPr>
                              <m:t>𝑠</m:t>
                            </m:r>
                            <m:r>
                              <a:rPr lang="es-ES" sz="2600" b="0" i="1" dirty="0" smtClean="0">
                                <a:solidFill>
                                  <a:srgbClr val="0070C0"/>
                                </a:solidFill>
                                <a:latin typeface="Cambria Math" panose="02040503050406030204" pitchFamily="18" charset="0"/>
                                <a:ea typeface="Cambria Math" panose="02040503050406030204" pitchFamily="18" charset="0"/>
                              </a:rPr>
                              <m:t>≡</m:t>
                            </m:r>
                            <m:f>
                              <m:fPr>
                                <m:ctrlPr>
                                  <a:rPr lang="es-ES" sz="2600" i="1" dirty="0">
                                    <a:solidFill>
                                      <a:srgbClr val="0070C0"/>
                                    </a:solidFill>
                                    <a:latin typeface="Cambria Math" panose="02040503050406030204" pitchFamily="18" charset="0"/>
                                    <a:ea typeface="Cambria Math" panose="02040503050406030204" pitchFamily="18" charset="0"/>
                                  </a:rPr>
                                </m:ctrlPr>
                              </m:fPr>
                              <m:num>
                                <m:r>
                                  <m:rPr>
                                    <m:brk m:alnAt="7"/>
                                  </m:rPr>
                                  <a:rPr lang="es-ES" sz="2600" i="1" dirty="0">
                                    <a:solidFill>
                                      <a:srgbClr val="0070C0"/>
                                    </a:solidFill>
                                    <a:latin typeface="Cambria Math" panose="02040503050406030204" pitchFamily="18" charset="0"/>
                                    <a:ea typeface="Cambria Math" panose="02040503050406030204" pitchFamily="18" charset="0"/>
                                  </a:rPr>
                                  <m:t>𝑥</m:t>
                                </m:r>
                                <m:r>
                                  <a:rPr lang="es-ES" sz="2600" i="1" dirty="0">
                                    <a:solidFill>
                                      <a:srgbClr val="0070C0"/>
                                    </a:solidFill>
                                    <a:latin typeface="Cambria Math" panose="02040503050406030204" pitchFamily="18" charset="0"/>
                                    <a:ea typeface="Cambria Math" panose="02040503050406030204" pitchFamily="18" charset="0"/>
                                  </a:rPr>
                                  <m:t>−2</m:t>
                                </m:r>
                              </m:num>
                              <m:den>
                                <m:r>
                                  <a:rPr lang="es-ES" sz="2600" i="1" dirty="0">
                                    <a:solidFill>
                                      <a:srgbClr val="0070C0"/>
                                    </a:solidFill>
                                    <a:latin typeface="Cambria Math" panose="02040503050406030204" pitchFamily="18" charset="0"/>
                                    <a:ea typeface="Cambria Math" panose="02040503050406030204" pitchFamily="18" charset="0"/>
                                  </a:rPr>
                                  <m:t>−2</m:t>
                                </m:r>
                              </m:den>
                            </m:f>
                            <m:r>
                              <m:rPr>
                                <m:brk m:alnAt="7"/>
                              </m:rPr>
                              <a:rPr lang="es-ES" sz="2600" i="1" dirty="0">
                                <a:solidFill>
                                  <a:srgbClr val="0070C0"/>
                                </a:solidFill>
                                <a:latin typeface="Cambria Math" panose="02040503050406030204" pitchFamily="18" charset="0"/>
                                <a:ea typeface="Cambria Math" panose="02040503050406030204" pitchFamily="18" charset="0"/>
                              </a:rPr>
                              <m:t>=</m:t>
                            </m:r>
                            <m:f>
                              <m:fPr>
                                <m:ctrlPr>
                                  <a:rPr lang="es-ES" sz="2600" i="1" dirty="0">
                                    <a:solidFill>
                                      <a:srgbClr val="0070C0"/>
                                    </a:solidFill>
                                    <a:latin typeface="Cambria Math" panose="02040503050406030204" pitchFamily="18" charset="0"/>
                                    <a:ea typeface="Cambria Math" panose="02040503050406030204" pitchFamily="18" charset="0"/>
                                  </a:rPr>
                                </m:ctrlPr>
                              </m:fPr>
                              <m:num>
                                <m:r>
                                  <a:rPr lang="es-ES" sz="2600" i="1" dirty="0">
                                    <a:solidFill>
                                      <a:srgbClr val="0070C0"/>
                                    </a:solidFill>
                                    <a:latin typeface="Cambria Math" panose="02040503050406030204" pitchFamily="18" charset="0"/>
                                    <a:ea typeface="Cambria Math" panose="02040503050406030204" pitchFamily="18" charset="0"/>
                                  </a:rPr>
                                  <m:t>𝑦</m:t>
                                </m:r>
                                <m:r>
                                  <a:rPr lang="es-ES" sz="2600" i="1" dirty="0">
                                    <a:solidFill>
                                      <a:srgbClr val="0070C0"/>
                                    </a:solidFill>
                                    <a:latin typeface="Cambria Math" panose="02040503050406030204" pitchFamily="18" charset="0"/>
                                    <a:ea typeface="Cambria Math" panose="02040503050406030204" pitchFamily="18" charset="0"/>
                                  </a:rPr>
                                  <m:t>−3</m:t>
                                </m:r>
                              </m:num>
                              <m:den>
                                <m:r>
                                  <a:rPr lang="es-ES" sz="2600" i="1" dirty="0">
                                    <a:solidFill>
                                      <a:srgbClr val="0070C0"/>
                                    </a:solidFill>
                                    <a:latin typeface="Cambria Math" panose="02040503050406030204" pitchFamily="18" charset="0"/>
                                    <a:ea typeface="Cambria Math" panose="02040503050406030204" pitchFamily="18" charset="0"/>
                                  </a:rPr>
                                  <m:t>1</m:t>
                                </m:r>
                              </m:den>
                            </m:f>
                            <m:r>
                              <a:rPr lang="es-ES" sz="2600" b="0" i="1" dirty="0" smtClean="0">
                                <a:solidFill>
                                  <a:srgbClr val="0070C0"/>
                                </a:solidFill>
                                <a:latin typeface="Cambria Math" panose="02040503050406030204" pitchFamily="18" charset="0"/>
                                <a:ea typeface="Cambria Math" panose="02040503050406030204" pitchFamily="18" charset="0"/>
                              </a:rPr>
                              <m:t>⇒</m:t>
                            </m:r>
                            <m:r>
                              <a:rPr lang="es-ES" sz="2600" b="0" i="1" dirty="0" smtClean="0">
                                <a:solidFill>
                                  <a:srgbClr val="0070C0"/>
                                </a:solidFill>
                                <a:latin typeface="Cambria Math" panose="02040503050406030204" pitchFamily="18" charset="0"/>
                                <a:ea typeface="Cambria Math" panose="02040503050406030204" pitchFamily="18" charset="0"/>
                              </a:rPr>
                              <m:t>𝑥</m:t>
                            </m:r>
                            <m:r>
                              <a:rPr lang="es-ES" sz="2600" b="0" i="1" dirty="0" smtClean="0">
                                <a:solidFill>
                                  <a:srgbClr val="0070C0"/>
                                </a:solidFill>
                                <a:latin typeface="Cambria Math" panose="02040503050406030204" pitchFamily="18" charset="0"/>
                                <a:ea typeface="Cambria Math" panose="02040503050406030204" pitchFamily="18" charset="0"/>
                              </a:rPr>
                              <m:t>−2=−2</m:t>
                            </m:r>
                            <m:r>
                              <a:rPr lang="es-ES" sz="2600" b="0" i="1" dirty="0" smtClean="0">
                                <a:solidFill>
                                  <a:srgbClr val="0070C0"/>
                                </a:solidFill>
                                <a:latin typeface="Cambria Math" panose="02040503050406030204" pitchFamily="18" charset="0"/>
                                <a:ea typeface="Cambria Math" panose="02040503050406030204" pitchFamily="18" charset="0"/>
                              </a:rPr>
                              <m:t>𝑦</m:t>
                            </m:r>
                            <m:r>
                              <a:rPr lang="es-ES" sz="2600" b="0" i="1" dirty="0" smtClean="0">
                                <a:solidFill>
                                  <a:srgbClr val="0070C0"/>
                                </a:solidFill>
                                <a:latin typeface="Cambria Math" panose="02040503050406030204" pitchFamily="18" charset="0"/>
                                <a:ea typeface="Cambria Math" panose="02040503050406030204" pitchFamily="18" charset="0"/>
                              </a:rPr>
                              <m:t>+6⇒</m:t>
                            </m:r>
                            <m:r>
                              <a:rPr lang="es-ES" sz="2600" b="0" i="1" dirty="0" smtClean="0">
                                <a:solidFill>
                                  <a:srgbClr val="0070C0"/>
                                </a:solidFill>
                                <a:latin typeface="Cambria Math" panose="02040503050406030204" pitchFamily="18" charset="0"/>
                                <a:ea typeface="Cambria Math" panose="02040503050406030204" pitchFamily="18" charset="0"/>
                              </a:rPr>
                              <m:t>𝑥</m:t>
                            </m:r>
                            <m:r>
                              <a:rPr lang="es-ES" sz="2600" b="0" i="1" dirty="0" smtClean="0">
                                <a:solidFill>
                                  <a:srgbClr val="0070C0"/>
                                </a:solidFill>
                                <a:latin typeface="Cambria Math" panose="02040503050406030204" pitchFamily="18" charset="0"/>
                                <a:ea typeface="Cambria Math" panose="02040503050406030204" pitchFamily="18" charset="0"/>
                              </a:rPr>
                              <m:t>+2</m:t>
                            </m:r>
                            <m:r>
                              <a:rPr lang="es-ES" sz="2600" b="0" i="1" dirty="0" smtClean="0">
                                <a:solidFill>
                                  <a:srgbClr val="0070C0"/>
                                </a:solidFill>
                                <a:latin typeface="Cambria Math" panose="02040503050406030204" pitchFamily="18" charset="0"/>
                                <a:ea typeface="Cambria Math" panose="02040503050406030204" pitchFamily="18" charset="0"/>
                              </a:rPr>
                              <m:t>𝑦</m:t>
                            </m:r>
                            <m:r>
                              <a:rPr lang="es-ES" sz="2600" b="0" i="1" dirty="0" smtClean="0">
                                <a:solidFill>
                                  <a:srgbClr val="0070C0"/>
                                </a:solidFill>
                                <a:latin typeface="Cambria Math" panose="02040503050406030204" pitchFamily="18" charset="0"/>
                                <a:ea typeface="Cambria Math" panose="02040503050406030204" pitchFamily="18" charset="0"/>
                              </a:rPr>
                              <m:t>−8=0</m:t>
                            </m:r>
                          </m:e>
                        </m:mr>
                      </m:m>
                    </m:oMath>
                  </m:oMathPara>
                </a14:m>
                <a:endParaRPr lang="es-ES" sz="2600" dirty="0" smtClean="0">
                  <a:solidFill>
                    <a:srgbClr val="0070C0"/>
                  </a:solidFill>
                </a:endParaRPr>
              </a:p>
            </p:txBody>
          </p:sp>
        </mc:Choice>
        <mc:Fallback xmlns="">
          <p:sp>
            <p:nvSpPr>
              <p:cNvPr id="12" name="Marcador de contenido 2"/>
              <p:cNvSpPr txBox="1">
                <a:spLocks noRot="1" noChangeAspect="1" noMove="1" noResize="1" noEditPoints="1" noAdjustHandles="1" noChangeArrowheads="1" noChangeShapeType="1" noTextEdit="1"/>
              </p:cNvSpPr>
              <p:nvPr/>
            </p:nvSpPr>
            <p:spPr>
              <a:xfrm>
                <a:off x="251358" y="4159399"/>
                <a:ext cx="8638901" cy="1057277"/>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Marcador de contenido 2"/>
              <p:cNvSpPr txBox="1">
                <a:spLocks/>
              </p:cNvSpPr>
              <p:nvPr/>
            </p:nvSpPr>
            <p:spPr>
              <a:xfrm>
                <a:off x="243838" y="5322961"/>
                <a:ext cx="8638901" cy="1057277"/>
              </a:xfrm>
              <a:prstGeom prst="rect">
                <a:avLst/>
              </a:prstGeom>
              <a:solidFill>
                <a:schemeClr val="tx1">
                  <a:lumMod val="95000"/>
                </a:schemeClr>
              </a:solidFill>
            </p:spPr>
            <p:txBody>
              <a:bodyPr vert="horz" lIns="91440" tIns="45720" rIns="91440" bIns="45720" rtlCol="0">
                <a:normAutofit fontScale="6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2600" b="0" i="1" dirty="0" smtClean="0">
                              <a:solidFill>
                                <a:srgbClr val="0070C0"/>
                              </a:solidFill>
                              <a:latin typeface="Cambria Math" panose="02040503050406030204" pitchFamily="18" charset="0"/>
                            </a:rPr>
                          </m:ctrlPr>
                        </m:mPr>
                        <m:mr>
                          <m:e>
                            <m:r>
                              <a:rPr lang="es-ES" sz="2600" i="1" dirty="0">
                                <a:solidFill>
                                  <a:srgbClr val="0070C0"/>
                                </a:solidFill>
                                <a:latin typeface="Cambria Math" panose="02040503050406030204" pitchFamily="18" charset="0"/>
                              </a:rPr>
                              <m:t>𝑟</m:t>
                            </m:r>
                            <m:r>
                              <a:rPr lang="es-ES" sz="2600" i="1" dirty="0">
                                <a:solidFill>
                                  <a:srgbClr val="0070C0"/>
                                </a:solidFill>
                                <a:latin typeface="Cambria Math" panose="02040503050406030204" pitchFamily="18" charset="0"/>
                                <a:ea typeface="Cambria Math" panose="02040503050406030204" pitchFamily="18" charset="0"/>
                              </a:rPr>
                              <m:t>≡</m:t>
                            </m:r>
                            <m:d>
                              <m:dPr>
                                <m:begChr m:val="{"/>
                                <m:endChr m:val=""/>
                                <m:ctrlPr>
                                  <a:rPr lang="es-ES" sz="2600" i="1" dirty="0" smtClean="0">
                                    <a:solidFill>
                                      <a:srgbClr val="0070C0"/>
                                    </a:solidFill>
                                    <a:latin typeface="Cambria Math" panose="02040503050406030204" pitchFamily="18" charset="0"/>
                                    <a:ea typeface="Cambria Math" panose="02040503050406030204" pitchFamily="18" charset="0"/>
                                  </a:rPr>
                                </m:ctrlPr>
                              </m:dPr>
                              <m:e>
                                <m:m>
                                  <m:mPr>
                                    <m:mcs>
                                      <m:mc>
                                        <m:mcPr>
                                          <m:count m:val="1"/>
                                          <m:mcJc m:val="center"/>
                                        </m:mcPr>
                                      </m:mc>
                                    </m:mcs>
                                    <m:ctrlPr>
                                      <a:rPr lang="es-ES" sz="2600" i="1" dirty="0" smtClean="0">
                                        <a:solidFill>
                                          <a:srgbClr val="0070C0"/>
                                        </a:solidFill>
                                        <a:latin typeface="Cambria Math" panose="02040503050406030204" pitchFamily="18" charset="0"/>
                                        <a:ea typeface="Cambria Math" panose="02040503050406030204" pitchFamily="18" charset="0"/>
                                      </a:rPr>
                                    </m:ctrlPr>
                                  </m:mPr>
                                  <m:mr>
                                    <m:e>
                                      <m:r>
                                        <m:rPr>
                                          <m:brk m:alnAt="7"/>
                                        </m:rPr>
                                        <a:rPr lang="es-ES" sz="2600" b="0" i="1" dirty="0" smtClean="0">
                                          <a:solidFill>
                                            <a:srgbClr val="0070C0"/>
                                          </a:solidFill>
                                          <a:latin typeface="Cambria Math" panose="02040503050406030204" pitchFamily="18" charset="0"/>
                                          <a:ea typeface="Cambria Math" panose="02040503050406030204" pitchFamily="18" charset="0"/>
                                        </a:rPr>
                                        <m:t>𝐴</m:t>
                                      </m:r>
                                      <m:r>
                                        <a:rPr lang="es-ES" sz="2600" b="0" i="1" dirty="0" smtClean="0">
                                          <a:solidFill>
                                            <a:srgbClr val="0070C0"/>
                                          </a:solidFill>
                                          <a:latin typeface="Cambria Math" panose="02040503050406030204" pitchFamily="18" charset="0"/>
                                          <a:ea typeface="Cambria Math" panose="02040503050406030204" pitchFamily="18" charset="0"/>
                                        </a:rPr>
                                        <m:t>=3</m:t>
                                      </m:r>
                                    </m:e>
                                  </m:mr>
                                  <m:mr>
                                    <m:e>
                                      <m:r>
                                        <a:rPr lang="es-ES" sz="2600" b="0" i="1" dirty="0" smtClean="0">
                                          <a:solidFill>
                                            <a:srgbClr val="0070C0"/>
                                          </a:solidFill>
                                          <a:latin typeface="Cambria Math" panose="02040503050406030204" pitchFamily="18" charset="0"/>
                                          <a:ea typeface="Cambria Math" panose="02040503050406030204" pitchFamily="18" charset="0"/>
                                        </a:rPr>
                                        <m:t>𝐵</m:t>
                                      </m:r>
                                      <m:r>
                                        <a:rPr lang="es-ES" sz="2600" b="0" i="1" dirty="0" smtClean="0">
                                          <a:solidFill>
                                            <a:srgbClr val="0070C0"/>
                                          </a:solidFill>
                                          <a:latin typeface="Cambria Math" panose="02040503050406030204" pitchFamily="18" charset="0"/>
                                          <a:ea typeface="Cambria Math" panose="02040503050406030204" pitchFamily="18" charset="0"/>
                                        </a:rPr>
                                        <m:t>=−1</m:t>
                                      </m:r>
                                    </m:e>
                                  </m:mr>
                                  <m:mr>
                                    <m:e>
                                      <m:r>
                                        <a:rPr lang="es-ES" sz="2600" b="0" i="1" dirty="0" smtClean="0">
                                          <a:solidFill>
                                            <a:srgbClr val="0070C0"/>
                                          </a:solidFill>
                                          <a:latin typeface="Cambria Math" panose="02040503050406030204" pitchFamily="18" charset="0"/>
                                          <a:ea typeface="Cambria Math" panose="02040503050406030204" pitchFamily="18" charset="0"/>
                                        </a:rPr>
                                        <m:t>𝐶</m:t>
                                      </m:r>
                                      <m:r>
                                        <a:rPr lang="es-ES" sz="2600" b="0" i="1" dirty="0" smtClean="0">
                                          <a:solidFill>
                                            <a:srgbClr val="0070C0"/>
                                          </a:solidFill>
                                          <a:latin typeface="Cambria Math" panose="02040503050406030204" pitchFamily="18" charset="0"/>
                                          <a:ea typeface="Cambria Math" panose="02040503050406030204" pitchFamily="18" charset="0"/>
                                        </a:rPr>
                                        <m:t>=−2</m:t>
                                      </m:r>
                                    </m:e>
                                  </m:mr>
                                </m:m>
                              </m:e>
                            </m:d>
                          </m:e>
                          <m:e/>
                          <m:e>
                            <m:r>
                              <a:rPr lang="es-ES" sz="2600" b="0" i="1" dirty="0" smtClean="0">
                                <a:solidFill>
                                  <a:srgbClr val="0070C0"/>
                                </a:solidFill>
                                <a:latin typeface="Cambria Math" panose="02040503050406030204" pitchFamily="18" charset="0"/>
                              </a:rPr>
                              <m:t>𝑠</m:t>
                            </m:r>
                            <m:r>
                              <a:rPr lang="es-ES" sz="2600" b="0" i="1" dirty="0" smtClean="0">
                                <a:solidFill>
                                  <a:srgbClr val="0070C0"/>
                                </a:solidFill>
                                <a:latin typeface="Cambria Math" panose="02040503050406030204" pitchFamily="18" charset="0"/>
                                <a:ea typeface="Cambria Math" panose="02040503050406030204" pitchFamily="18" charset="0"/>
                              </a:rPr>
                              <m:t>≡</m:t>
                            </m:r>
                            <m:d>
                              <m:dPr>
                                <m:begChr m:val="{"/>
                                <m:endChr m:val=""/>
                                <m:ctrlPr>
                                  <a:rPr lang="es-ES" sz="2600" b="0" i="1" dirty="0" smtClean="0">
                                    <a:solidFill>
                                      <a:srgbClr val="0070C0"/>
                                    </a:solidFill>
                                    <a:latin typeface="Cambria Math" panose="02040503050406030204" pitchFamily="18" charset="0"/>
                                    <a:ea typeface="Cambria Math" panose="02040503050406030204" pitchFamily="18" charset="0"/>
                                  </a:rPr>
                                </m:ctrlPr>
                              </m:dPr>
                              <m:e>
                                <m:m>
                                  <m:mPr>
                                    <m:mcs>
                                      <m:mc>
                                        <m:mcPr>
                                          <m:count m:val="1"/>
                                          <m:mcJc m:val="center"/>
                                        </m:mcPr>
                                      </m:mc>
                                    </m:mcs>
                                    <m:ctrlPr>
                                      <a:rPr lang="es-ES" sz="2600" b="0" i="1" dirty="0" smtClean="0">
                                        <a:solidFill>
                                          <a:srgbClr val="0070C0"/>
                                        </a:solidFill>
                                        <a:latin typeface="Cambria Math" panose="02040503050406030204" pitchFamily="18" charset="0"/>
                                        <a:ea typeface="Cambria Math" panose="02040503050406030204" pitchFamily="18" charset="0"/>
                                      </a:rPr>
                                    </m:ctrlPr>
                                  </m:mPr>
                                  <m:mr>
                                    <m:e>
                                      <m:sSup>
                                        <m:sSupPr>
                                          <m:ctrlPr>
                                            <a:rPr lang="es-ES" sz="2600" b="0" i="1" dirty="0" smtClean="0">
                                              <a:solidFill>
                                                <a:srgbClr val="0070C0"/>
                                              </a:solidFill>
                                              <a:latin typeface="Cambria Math" panose="02040503050406030204" pitchFamily="18" charset="0"/>
                                              <a:ea typeface="Cambria Math" panose="02040503050406030204" pitchFamily="18" charset="0"/>
                                            </a:rPr>
                                          </m:ctrlPr>
                                        </m:sSupPr>
                                        <m:e>
                                          <m:r>
                                            <m:rPr>
                                              <m:brk m:alnAt="7"/>
                                            </m:rPr>
                                            <a:rPr lang="es-ES" sz="2600" b="0" i="1" dirty="0" smtClean="0">
                                              <a:solidFill>
                                                <a:srgbClr val="0070C0"/>
                                              </a:solidFill>
                                              <a:latin typeface="Cambria Math" panose="02040503050406030204" pitchFamily="18" charset="0"/>
                                              <a:ea typeface="Cambria Math" panose="02040503050406030204" pitchFamily="18" charset="0"/>
                                            </a:rPr>
                                            <m:t>𝐴</m:t>
                                          </m:r>
                                        </m:e>
                                        <m:sup>
                                          <m:r>
                                            <a:rPr lang="es-ES" sz="2600" b="0" i="1" dirty="0" smtClean="0">
                                              <a:solidFill>
                                                <a:srgbClr val="0070C0"/>
                                              </a:solidFill>
                                              <a:latin typeface="Cambria Math" panose="02040503050406030204" pitchFamily="18" charset="0"/>
                                              <a:ea typeface="Cambria Math" panose="02040503050406030204" pitchFamily="18" charset="0"/>
                                            </a:rPr>
                                            <m:t>′</m:t>
                                          </m:r>
                                        </m:sup>
                                      </m:sSup>
                                      <m:r>
                                        <m:rPr>
                                          <m:brk m:alnAt="7"/>
                                        </m:rPr>
                                        <a:rPr lang="es-ES" sz="2600" b="0" i="1" dirty="0" smtClean="0">
                                          <a:solidFill>
                                            <a:srgbClr val="0070C0"/>
                                          </a:solidFill>
                                          <a:latin typeface="Cambria Math" panose="02040503050406030204" pitchFamily="18" charset="0"/>
                                          <a:ea typeface="Cambria Math" panose="02040503050406030204" pitchFamily="18" charset="0"/>
                                        </a:rPr>
                                        <m:t>=</m:t>
                                      </m:r>
                                      <m:r>
                                        <a:rPr lang="es-ES" sz="2600" b="0" i="1" dirty="0" smtClean="0">
                                          <a:solidFill>
                                            <a:srgbClr val="0070C0"/>
                                          </a:solidFill>
                                          <a:latin typeface="Cambria Math" panose="02040503050406030204" pitchFamily="18" charset="0"/>
                                          <a:ea typeface="Cambria Math" panose="02040503050406030204" pitchFamily="18" charset="0"/>
                                        </a:rPr>
                                        <m:t>1</m:t>
                                      </m:r>
                                    </m:e>
                                  </m:mr>
                                  <m:mr>
                                    <m:e>
                                      <m:sSup>
                                        <m:sSupPr>
                                          <m:ctrlPr>
                                            <a:rPr lang="es-ES" sz="2600" b="0" i="1" dirty="0" smtClean="0">
                                              <a:solidFill>
                                                <a:srgbClr val="0070C0"/>
                                              </a:solidFill>
                                              <a:latin typeface="Cambria Math" panose="02040503050406030204" pitchFamily="18" charset="0"/>
                                              <a:ea typeface="Cambria Math" panose="02040503050406030204" pitchFamily="18" charset="0"/>
                                            </a:rPr>
                                          </m:ctrlPr>
                                        </m:sSupPr>
                                        <m:e>
                                          <m:r>
                                            <a:rPr lang="es-ES" sz="2600" b="0" i="1" dirty="0" smtClean="0">
                                              <a:solidFill>
                                                <a:srgbClr val="0070C0"/>
                                              </a:solidFill>
                                              <a:latin typeface="Cambria Math" panose="02040503050406030204" pitchFamily="18" charset="0"/>
                                              <a:ea typeface="Cambria Math" panose="02040503050406030204" pitchFamily="18" charset="0"/>
                                            </a:rPr>
                                            <m:t>𝐵</m:t>
                                          </m:r>
                                        </m:e>
                                        <m:sup>
                                          <m:r>
                                            <a:rPr lang="es-ES" sz="2600" b="0" i="1" dirty="0" smtClean="0">
                                              <a:solidFill>
                                                <a:srgbClr val="0070C0"/>
                                              </a:solidFill>
                                              <a:latin typeface="Cambria Math" panose="02040503050406030204" pitchFamily="18" charset="0"/>
                                              <a:ea typeface="Cambria Math" panose="02040503050406030204" pitchFamily="18" charset="0"/>
                                            </a:rPr>
                                            <m:t>′</m:t>
                                          </m:r>
                                        </m:sup>
                                      </m:sSup>
                                      <m:r>
                                        <a:rPr lang="es-ES" sz="2600" b="0" i="1" dirty="0" smtClean="0">
                                          <a:solidFill>
                                            <a:srgbClr val="0070C0"/>
                                          </a:solidFill>
                                          <a:latin typeface="Cambria Math" panose="02040503050406030204" pitchFamily="18" charset="0"/>
                                          <a:ea typeface="Cambria Math" panose="02040503050406030204" pitchFamily="18" charset="0"/>
                                        </a:rPr>
                                        <m:t>=2</m:t>
                                      </m:r>
                                    </m:e>
                                  </m:mr>
                                  <m:mr>
                                    <m:e>
                                      <m:sSup>
                                        <m:sSupPr>
                                          <m:ctrlPr>
                                            <a:rPr lang="es-ES" sz="2600" b="0" i="1" dirty="0" smtClean="0">
                                              <a:solidFill>
                                                <a:srgbClr val="0070C0"/>
                                              </a:solidFill>
                                              <a:latin typeface="Cambria Math" panose="02040503050406030204" pitchFamily="18" charset="0"/>
                                              <a:ea typeface="Cambria Math" panose="02040503050406030204" pitchFamily="18" charset="0"/>
                                            </a:rPr>
                                          </m:ctrlPr>
                                        </m:sSupPr>
                                        <m:e>
                                          <m:r>
                                            <a:rPr lang="es-ES" sz="2600" b="0" i="1" dirty="0" smtClean="0">
                                              <a:solidFill>
                                                <a:srgbClr val="0070C0"/>
                                              </a:solidFill>
                                              <a:latin typeface="Cambria Math" panose="02040503050406030204" pitchFamily="18" charset="0"/>
                                              <a:ea typeface="Cambria Math" panose="02040503050406030204" pitchFamily="18" charset="0"/>
                                            </a:rPr>
                                            <m:t>𝐶</m:t>
                                          </m:r>
                                        </m:e>
                                        <m:sup>
                                          <m:r>
                                            <a:rPr lang="es-ES" sz="2600" b="0" i="1" dirty="0" smtClean="0">
                                              <a:solidFill>
                                                <a:srgbClr val="0070C0"/>
                                              </a:solidFill>
                                              <a:latin typeface="Cambria Math" panose="02040503050406030204" pitchFamily="18" charset="0"/>
                                              <a:ea typeface="Cambria Math" panose="02040503050406030204" pitchFamily="18" charset="0"/>
                                            </a:rPr>
                                            <m:t>′</m:t>
                                          </m:r>
                                        </m:sup>
                                      </m:sSup>
                                      <m:r>
                                        <a:rPr lang="es-ES" sz="2600" b="0" i="1" dirty="0" smtClean="0">
                                          <a:solidFill>
                                            <a:srgbClr val="0070C0"/>
                                          </a:solidFill>
                                          <a:latin typeface="Cambria Math" panose="02040503050406030204" pitchFamily="18" charset="0"/>
                                          <a:ea typeface="Cambria Math" panose="02040503050406030204" pitchFamily="18" charset="0"/>
                                        </a:rPr>
                                        <m:t>=−8</m:t>
                                      </m:r>
                                    </m:e>
                                  </m:mr>
                                </m:m>
                              </m:e>
                            </m:d>
                          </m:e>
                        </m:mr>
                      </m:m>
                    </m:oMath>
                  </m:oMathPara>
                </a14:m>
                <a:endParaRPr lang="es-ES" sz="2600" dirty="0" smtClean="0">
                  <a:solidFill>
                    <a:srgbClr val="0070C0"/>
                  </a:solidFill>
                </a:endParaRPr>
              </a:p>
            </p:txBody>
          </p:sp>
        </mc:Choice>
        <mc:Fallback xmlns="">
          <p:sp>
            <p:nvSpPr>
              <p:cNvPr id="13" name="Marcador de contenido 2"/>
              <p:cNvSpPr txBox="1">
                <a:spLocks noRot="1" noChangeAspect="1" noMove="1" noResize="1" noEditPoints="1" noAdjustHandles="1" noChangeArrowheads="1" noChangeShapeType="1" noTextEdit="1"/>
              </p:cNvSpPr>
              <p:nvPr/>
            </p:nvSpPr>
            <p:spPr>
              <a:xfrm>
                <a:off x="243838" y="5322961"/>
                <a:ext cx="8638901" cy="1057277"/>
              </a:xfrm>
              <a:prstGeom prst="rect">
                <a:avLst/>
              </a:prstGeom>
              <a:blipFill rotWithShape="0">
                <a:blip r:embed="rId4"/>
                <a:stretch>
                  <a:fillRect/>
                </a:stretch>
              </a:blipFill>
            </p:spPr>
            <p:txBody>
              <a:bodyPr/>
              <a:lstStyle/>
              <a:p>
                <a:r>
                  <a:rPr lang="es-ES">
                    <a:noFill/>
                  </a:rPr>
                  <a:t> </a:t>
                </a:r>
              </a:p>
            </p:txBody>
          </p:sp>
        </mc:Fallback>
      </mc:AlternateContent>
      <p:sp>
        <p:nvSpPr>
          <p:cNvPr id="8" name="Flecha abajo 7"/>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6</a:t>
            </a:r>
            <a:endParaRPr lang="es-ES" dirty="0">
              <a:solidFill>
                <a:srgbClr val="0070C0"/>
              </a:solidFill>
            </a:endParaRPr>
          </a:p>
        </p:txBody>
      </p:sp>
      <p:pic>
        <p:nvPicPr>
          <p:cNvPr id="9"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336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429499"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s-ES" dirty="0" smtClean="0">
                <a:solidFill>
                  <a:schemeClr val="bg1"/>
                </a:solidFill>
              </a:rPr>
              <a:t>11. Posiciones relativas</a:t>
            </a:r>
            <a:endParaRPr lang="es-ES" dirty="0">
              <a:solidFill>
                <a:schemeClr val="bg1"/>
              </a:solidFill>
            </a:endParaRPr>
          </a:p>
        </p:txBody>
      </p:sp>
      <p:sp>
        <p:nvSpPr>
          <p:cNvPr id="16" name="Marcador de contenido 2"/>
          <p:cNvSpPr>
            <a:spLocks noGrp="1"/>
          </p:cNvSpPr>
          <p:nvPr>
            <p:ph idx="1"/>
          </p:nvPr>
        </p:nvSpPr>
        <p:spPr>
          <a:xfrm>
            <a:off x="243841" y="1725990"/>
            <a:ext cx="8638901" cy="581781"/>
          </a:xfrm>
          <a:solidFill>
            <a:schemeClr val="tx1">
              <a:lumMod val="95000"/>
            </a:schemeClr>
          </a:solidFill>
        </p:spPr>
        <p:txBody>
          <a:bodyPr>
            <a:normAutofit/>
          </a:bodyPr>
          <a:lstStyle/>
          <a:p>
            <a:pPr algn="just"/>
            <a:r>
              <a:rPr lang="es-ES" sz="2600" dirty="0" smtClean="0">
                <a:solidFill>
                  <a:schemeClr val="bg1"/>
                </a:solidFill>
              </a:rPr>
              <a:t>Pueden ocurrir tres cosas</a:t>
            </a:r>
          </a:p>
        </p:txBody>
      </p:sp>
      <mc:AlternateContent xmlns:mc="http://schemas.openxmlformats.org/markup-compatibility/2006" xmlns:a14="http://schemas.microsoft.com/office/drawing/2010/main">
        <mc:Choice Requires="a14">
          <p:sp>
            <p:nvSpPr>
              <p:cNvPr id="13" name="Marcador de contenido 2"/>
              <p:cNvSpPr txBox="1">
                <a:spLocks/>
              </p:cNvSpPr>
              <p:nvPr/>
            </p:nvSpPr>
            <p:spPr>
              <a:xfrm>
                <a:off x="243838" y="4929051"/>
                <a:ext cx="8638901" cy="1928949"/>
              </a:xfrm>
              <a:prstGeom prst="rect">
                <a:avLst/>
              </a:prstGeom>
              <a:solidFill>
                <a:schemeClr val="tx1">
                  <a:lumMod val="95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s-ES" sz="2600" b="0" i="1" dirty="0" smtClean="0">
                    <a:solidFill>
                      <a:schemeClr val="bg1"/>
                    </a:solidFill>
                    <a:latin typeface="Cambria Math" panose="02040503050406030204" pitchFamily="18" charset="0"/>
                  </a:rPr>
                  <a:t>En este caso:</a:t>
                </a:r>
              </a:p>
              <a:p>
                <a:pPr marL="0" indent="0" algn="just">
                  <a:buNone/>
                </a:pPr>
                <a14:m>
                  <m:oMathPara xmlns:m="http://schemas.openxmlformats.org/officeDocument/2006/math">
                    <m:oMathParaPr>
                      <m:jc m:val="centerGroup"/>
                    </m:oMathParaPr>
                    <m:oMath xmlns:m="http://schemas.openxmlformats.org/officeDocument/2006/math">
                      <m:m>
                        <m:mPr>
                          <m:mcs>
                            <m:mc>
                              <m:mcPr>
                                <m:count m:val="5"/>
                                <m:mcJc m:val="center"/>
                              </m:mcPr>
                            </m:mc>
                          </m:mcs>
                          <m:ctrlPr>
                            <a:rPr lang="es-ES" sz="2600" b="0" i="1" dirty="0" smtClean="0">
                              <a:solidFill>
                                <a:srgbClr val="0070C0"/>
                              </a:solidFill>
                              <a:latin typeface="Cambria Math" panose="02040503050406030204" pitchFamily="18" charset="0"/>
                            </a:rPr>
                          </m:ctrlPr>
                        </m:mPr>
                        <m:mr>
                          <m:e>
                            <m:r>
                              <a:rPr lang="es-ES" sz="2600" i="1" dirty="0">
                                <a:solidFill>
                                  <a:srgbClr val="0070C0"/>
                                </a:solidFill>
                                <a:latin typeface="Cambria Math" panose="02040503050406030204" pitchFamily="18" charset="0"/>
                              </a:rPr>
                              <m:t>𝑟</m:t>
                            </m:r>
                            <m:r>
                              <a:rPr lang="es-ES" sz="2600" i="1" dirty="0">
                                <a:solidFill>
                                  <a:srgbClr val="0070C0"/>
                                </a:solidFill>
                                <a:latin typeface="Cambria Math" panose="02040503050406030204" pitchFamily="18" charset="0"/>
                                <a:ea typeface="Cambria Math" panose="02040503050406030204" pitchFamily="18" charset="0"/>
                              </a:rPr>
                              <m:t>≡</m:t>
                            </m:r>
                            <m:d>
                              <m:dPr>
                                <m:begChr m:val="{"/>
                                <m:endChr m:val=""/>
                                <m:ctrlPr>
                                  <a:rPr lang="es-ES" sz="2600" i="1" dirty="0" smtClean="0">
                                    <a:solidFill>
                                      <a:srgbClr val="0070C0"/>
                                    </a:solidFill>
                                    <a:latin typeface="Cambria Math" panose="02040503050406030204" pitchFamily="18" charset="0"/>
                                    <a:ea typeface="Cambria Math" panose="02040503050406030204" pitchFamily="18" charset="0"/>
                                  </a:rPr>
                                </m:ctrlPr>
                              </m:dPr>
                              <m:e>
                                <m:m>
                                  <m:mPr>
                                    <m:mcs>
                                      <m:mc>
                                        <m:mcPr>
                                          <m:count m:val="1"/>
                                          <m:mcJc m:val="center"/>
                                        </m:mcPr>
                                      </m:mc>
                                    </m:mcs>
                                    <m:ctrlPr>
                                      <a:rPr lang="es-ES" sz="2600" i="1" dirty="0" smtClean="0">
                                        <a:solidFill>
                                          <a:srgbClr val="0070C0"/>
                                        </a:solidFill>
                                        <a:latin typeface="Cambria Math" panose="02040503050406030204" pitchFamily="18" charset="0"/>
                                        <a:ea typeface="Cambria Math" panose="02040503050406030204" pitchFamily="18" charset="0"/>
                                      </a:rPr>
                                    </m:ctrlPr>
                                  </m:mPr>
                                  <m:mr>
                                    <m:e>
                                      <m:r>
                                        <m:rPr>
                                          <m:brk m:alnAt="7"/>
                                        </m:rPr>
                                        <a:rPr lang="es-ES" sz="2600" b="0" i="1" dirty="0" smtClean="0">
                                          <a:solidFill>
                                            <a:srgbClr val="0070C0"/>
                                          </a:solidFill>
                                          <a:latin typeface="Cambria Math" panose="02040503050406030204" pitchFamily="18" charset="0"/>
                                          <a:ea typeface="Cambria Math" panose="02040503050406030204" pitchFamily="18" charset="0"/>
                                        </a:rPr>
                                        <m:t>𝐴</m:t>
                                      </m:r>
                                      <m:r>
                                        <a:rPr lang="es-ES" sz="2600" b="0" i="1" dirty="0" smtClean="0">
                                          <a:solidFill>
                                            <a:srgbClr val="0070C0"/>
                                          </a:solidFill>
                                          <a:latin typeface="Cambria Math" panose="02040503050406030204" pitchFamily="18" charset="0"/>
                                          <a:ea typeface="Cambria Math" panose="02040503050406030204" pitchFamily="18" charset="0"/>
                                        </a:rPr>
                                        <m:t>=3</m:t>
                                      </m:r>
                                    </m:e>
                                  </m:mr>
                                  <m:mr>
                                    <m:e>
                                      <m:r>
                                        <a:rPr lang="es-ES" sz="2600" b="0" i="1" dirty="0" smtClean="0">
                                          <a:solidFill>
                                            <a:srgbClr val="0070C0"/>
                                          </a:solidFill>
                                          <a:latin typeface="Cambria Math" panose="02040503050406030204" pitchFamily="18" charset="0"/>
                                          <a:ea typeface="Cambria Math" panose="02040503050406030204" pitchFamily="18" charset="0"/>
                                        </a:rPr>
                                        <m:t>𝐵</m:t>
                                      </m:r>
                                      <m:r>
                                        <a:rPr lang="es-ES" sz="2600" b="0" i="1" dirty="0" smtClean="0">
                                          <a:solidFill>
                                            <a:srgbClr val="0070C0"/>
                                          </a:solidFill>
                                          <a:latin typeface="Cambria Math" panose="02040503050406030204" pitchFamily="18" charset="0"/>
                                          <a:ea typeface="Cambria Math" panose="02040503050406030204" pitchFamily="18" charset="0"/>
                                        </a:rPr>
                                        <m:t>=−1</m:t>
                                      </m:r>
                                    </m:e>
                                  </m:mr>
                                  <m:mr>
                                    <m:e>
                                      <m:r>
                                        <a:rPr lang="es-ES" sz="2600" b="0" i="1" dirty="0" smtClean="0">
                                          <a:solidFill>
                                            <a:srgbClr val="0070C0"/>
                                          </a:solidFill>
                                          <a:latin typeface="Cambria Math" panose="02040503050406030204" pitchFamily="18" charset="0"/>
                                          <a:ea typeface="Cambria Math" panose="02040503050406030204" pitchFamily="18" charset="0"/>
                                        </a:rPr>
                                        <m:t>𝐶</m:t>
                                      </m:r>
                                      <m:r>
                                        <a:rPr lang="es-ES" sz="2600" b="0" i="1" dirty="0" smtClean="0">
                                          <a:solidFill>
                                            <a:srgbClr val="0070C0"/>
                                          </a:solidFill>
                                          <a:latin typeface="Cambria Math" panose="02040503050406030204" pitchFamily="18" charset="0"/>
                                          <a:ea typeface="Cambria Math" panose="02040503050406030204" pitchFamily="18" charset="0"/>
                                        </a:rPr>
                                        <m:t>=−2</m:t>
                                      </m:r>
                                    </m:e>
                                  </m:mr>
                                </m:m>
                              </m:e>
                            </m:d>
                          </m:e>
                          <m:e/>
                          <m:e>
                            <m:r>
                              <a:rPr lang="es-ES" sz="2600" b="0" i="1" dirty="0" smtClean="0">
                                <a:solidFill>
                                  <a:srgbClr val="0070C0"/>
                                </a:solidFill>
                                <a:latin typeface="Cambria Math" panose="02040503050406030204" pitchFamily="18" charset="0"/>
                              </a:rPr>
                              <m:t>𝑠</m:t>
                            </m:r>
                            <m:r>
                              <a:rPr lang="es-ES" sz="2600" b="0" i="1" dirty="0" smtClean="0">
                                <a:solidFill>
                                  <a:srgbClr val="0070C0"/>
                                </a:solidFill>
                                <a:latin typeface="Cambria Math" panose="02040503050406030204" pitchFamily="18" charset="0"/>
                                <a:ea typeface="Cambria Math" panose="02040503050406030204" pitchFamily="18" charset="0"/>
                              </a:rPr>
                              <m:t>≡</m:t>
                            </m:r>
                            <m:d>
                              <m:dPr>
                                <m:begChr m:val="{"/>
                                <m:endChr m:val=""/>
                                <m:ctrlPr>
                                  <a:rPr lang="es-ES" sz="2600" b="0" i="1" dirty="0" smtClean="0">
                                    <a:solidFill>
                                      <a:srgbClr val="0070C0"/>
                                    </a:solidFill>
                                    <a:latin typeface="Cambria Math" panose="02040503050406030204" pitchFamily="18" charset="0"/>
                                    <a:ea typeface="Cambria Math" panose="02040503050406030204" pitchFamily="18" charset="0"/>
                                  </a:rPr>
                                </m:ctrlPr>
                              </m:dPr>
                              <m:e>
                                <m:m>
                                  <m:mPr>
                                    <m:mcs>
                                      <m:mc>
                                        <m:mcPr>
                                          <m:count m:val="1"/>
                                          <m:mcJc m:val="center"/>
                                        </m:mcPr>
                                      </m:mc>
                                    </m:mcs>
                                    <m:ctrlPr>
                                      <a:rPr lang="es-ES" sz="2600" b="0" i="1" dirty="0" smtClean="0">
                                        <a:solidFill>
                                          <a:srgbClr val="0070C0"/>
                                        </a:solidFill>
                                        <a:latin typeface="Cambria Math" panose="02040503050406030204" pitchFamily="18" charset="0"/>
                                        <a:ea typeface="Cambria Math" panose="02040503050406030204" pitchFamily="18" charset="0"/>
                                      </a:rPr>
                                    </m:ctrlPr>
                                  </m:mPr>
                                  <m:mr>
                                    <m:e>
                                      <m:sSup>
                                        <m:sSupPr>
                                          <m:ctrlPr>
                                            <a:rPr lang="es-ES" sz="2600" b="0" i="1" dirty="0" smtClean="0">
                                              <a:solidFill>
                                                <a:srgbClr val="0070C0"/>
                                              </a:solidFill>
                                              <a:latin typeface="Cambria Math" panose="02040503050406030204" pitchFamily="18" charset="0"/>
                                              <a:ea typeface="Cambria Math" panose="02040503050406030204" pitchFamily="18" charset="0"/>
                                            </a:rPr>
                                          </m:ctrlPr>
                                        </m:sSupPr>
                                        <m:e>
                                          <m:r>
                                            <m:rPr>
                                              <m:brk m:alnAt="7"/>
                                            </m:rPr>
                                            <a:rPr lang="es-ES" sz="2600" b="0" i="1" dirty="0" smtClean="0">
                                              <a:solidFill>
                                                <a:srgbClr val="0070C0"/>
                                              </a:solidFill>
                                              <a:latin typeface="Cambria Math" panose="02040503050406030204" pitchFamily="18" charset="0"/>
                                              <a:ea typeface="Cambria Math" panose="02040503050406030204" pitchFamily="18" charset="0"/>
                                            </a:rPr>
                                            <m:t>𝐴</m:t>
                                          </m:r>
                                        </m:e>
                                        <m:sup>
                                          <m:r>
                                            <a:rPr lang="es-ES" sz="2600" b="0" i="1" dirty="0" smtClean="0">
                                              <a:solidFill>
                                                <a:srgbClr val="0070C0"/>
                                              </a:solidFill>
                                              <a:latin typeface="Cambria Math" panose="02040503050406030204" pitchFamily="18" charset="0"/>
                                              <a:ea typeface="Cambria Math" panose="02040503050406030204" pitchFamily="18" charset="0"/>
                                            </a:rPr>
                                            <m:t>′</m:t>
                                          </m:r>
                                        </m:sup>
                                      </m:sSup>
                                      <m:r>
                                        <m:rPr>
                                          <m:brk m:alnAt="7"/>
                                        </m:rPr>
                                        <a:rPr lang="es-ES" sz="2600" b="0" i="1" dirty="0" smtClean="0">
                                          <a:solidFill>
                                            <a:srgbClr val="0070C0"/>
                                          </a:solidFill>
                                          <a:latin typeface="Cambria Math" panose="02040503050406030204" pitchFamily="18" charset="0"/>
                                          <a:ea typeface="Cambria Math" panose="02040503050406030204" pitchFamily="18" charset="0"/>
                                        </a:rPr>
                                        <m:t>=</m:t>
                                      </m:r>
                                      <m:r>
                                        <a:rPr lang="es-ES" sz="2600" b="0" i="1" dirty="0" smtClean="0">
                                          <a:solidFill>
                                            <a:srgbClr val="0070C0"/>
                                          </a:solidFill>
                                          <a:latin typeface="Cambria Math" panose="02040503050406030204" pitchFamily="18" charset="0"/>
                                          <a:ea typeface="Cambria Math" panose="02040503050406030204" pitchFamily="18" charset="0"/>
                                        </a:rPr>
                                        <m:t>1</m:t>
                                      </m:r>
                                    </m:e>
                                  </m:mr>
                                  <m:mr>
                                    <m:e>
                                      <m:sSup>
                                        <m:sSupPr>
                                          <m:ctrlPr>
                                            <a:rPr lang="es-ES" sz="2600" b="0" i="1" dirty="0" smtClean="0">
                                              <a:solidFill>
                                                <a:srgbClr val="0070C0"/>
                                              </a:solidFill>
                                              <a:latin typeface="Cambria Math" panose="02040503050406030204" pitchFamily="18" charset="0"/>
                                              <a:ea typeface="Cambria Math" panose="02040503050406030204" pitchFamily="18" charset="0"/>
                                            </a:rPr>
                                          </m:ctrlPr>
                                        </m:sSupPr>
                                        <m:e>
                                          <m:r>
                                            <a:rPr lang="es-ES" sz="2600" b="0" i="1" dirty="0" smtClean="0">
                                              <a:solidFill>
                                                <a:srgbClr val="0070C0"/>
                                              </a:solidFill>
                                              <a:latin typeface="Cambria Math" panose="02040503050406030204" pitchFamily="18" charset="0"/>
                                              <a:ea typeface="Cambria Math" panose="02040503050406030204" pitchFamily="18" charset="0"/>
                                            </a:rPr>
                                            <m:t>𝐵</m:t>
                                          </m:r>
                                        </m:e>
                                        <m:sup>
                                          <m:r>
                                            <a:rPr lang="es-ES" sz="2600" b="0" i="1" dirty="0" smtClean="0">
                                              <a:solidFill>
                                                <a:srgbClr val="0070C0"/>
                                              </a:solidFill>
                                              <a:latin typeface="Cambria Math" panose="02040503050406030204" pitchFamily="18" charset="0"/>
                                              <a:ea typeface="Cambria Math" panose="02040503050406030204" pitchFamily="18" charset="0"/>
                                            </a:rPr>
                                            <m:t>′</m:t>
                                          </m:r>
                                        </m:sup>
                                      </m:sSup>
                                      <m:r>
                                        <a:rPr lang="es-ES" sz="2600" b="0" i="1" dirty="0" smtClean="0">
                                          <a:solidFill>
                                            <a:srgbClr val="0070C0"/>
                                          </a:solidFill>
                                          <a:latin typeface="Cambria Math" panose="02040503050406030204" pitchFamily="18" charset="0"/>
                                          <a:ea typeface="Cambria Math" panose="02040503050406030204" pitchFamily="18" charset="0"/>
                                        </a:rPr>
                                        <m:t>=2</m:t>
                                      </m:r>
                                    </m:e>
                                  </m:mr>
                                  <m:mr>
                                    <m:e>
                                      <m:sSup>
                                        <m:sSupPr>
                                          <m:ctrlPr>
                                            <a:rPr lang="es-ES" sz="2600" b="0" i="1" dirty="0" smtClean="0">
                                              <a:solidFill>
                                                <a:srgbClr val="0070C0"/>
                                              </a:solidFill>
                                              <a:latin typeface="Cambria Math" panose="02040503050406030204" pitchFamily="18" charset="0"/>
                                              <a:ea typeface="Cambria Math" panose="02040503050406030204" pitchFamily="18" charset="0"/>
                                            </a:rPr>
                                          </m:ctrlPr>
                                        </m:sSupPr>
                                        <m:e>
                                          <m:r>
                                            <a:rPr lang="es-ES" sz="2600" b="0" i="1" dirty="0" smtClean="0">
                                              <a:solidFill>
                                                <a:srgbClr val="0070C0"/>
                                              </a:solidFill>
                                              <a:latin typeface="Cambria Math" panose="02040503050406030204" pitchFamily="18" charset="0"/>
                                              <a:ea typeface="Cambria Math" panose="02040503050406030204" pitchFamily="18" charset="0"/>
                                            </a:rPr>
                                            <m:t>𝐶</m:t>
                                          </m:r>
                                        </m:e>
                                        <m:sup>
                                          <m:r>
                                            <a:rPr lang="es-ES" sz="2600" b="0" i="1" dirty="0" smtClean="0">
                                              <a:solidFill>
                                                <a:srgbClr val="0070C0"/>
                                              </a:solidFill>
                                              <a:latin typeface="Cambria Math" panose="02040503050406030204" pitchFamily="18" charset="0"/>
                                              <a:ea typeface="Cambria Math" panose="02040503050406030204" pitchFamily="18" charset="0"/>
                                            </a:rPr>
                                            <m:t>′</m:t>
                                          </m:r>
                                        </m:sup>
                                      </m:sSup>
                                      <m:r>
                                        <a:rPr lang="es-ES" sz="2600" b="0" i="1" dirty="0" smtClean="0">
                                          <a:solidFill>
                                            <a:srgbClr val="0070C0"/>
                                          </a:solidFill>
                                          <a:latin typeface="Cambria Math" panose="02040503050406030204" pitchFamily="18" charset="0"/>
                                          <a:ea typeface="Cambria Math" panose="02040503050406030204" pitchFamily="18" charset="0"/>
                                        </a:rPr>
                                        <m:t>=−8</m:t>
                                      </m:r>
                                    </m:e>
                                  </m:mr>
                                </m:m>
                              </m:e>
                            </m:d>
                          </m:e>
                          <m:e/>
                          <m:e>
                            <m:f>
                              <m:fPr>
                                <m:ctrlPr>
                                  <a:rPr lang="es-ES" sz="2600" b="0" i="1" dirty="0" smtClean="0">
                                    <a:solidFill>
                                      <a:srgbClr val="0070C0"/>
                                    </a:solidFill>
                                    <a:latin typeface="Cambria Math" panose="02040503050406030204" pitchFamily="18" charset="0"/>
                                    <a:ea typeface="Cambria Math" panose="02040503050406030204" pitchFamily="18" charset="0"/>
                                  </a:rPr>
                                </m:ctrlPr>
                              </m:fPr>
                              <m:num>
                                <m:r>
                                  <a:rPr lang="es-ES" sz="2600" b="0" i="1" dirty="0" smtClean="0">
                                    <a:solidFill>
                                      <a:srgbClr val="0070C0"/>
                                    </a:solidFill>
                                    <a:latin typeface="Cambria Math" panose="02040503050406030204" pitchFamily="18" charset="0"/>
                                    <a:ea typeface="Cambria Math" panose="02040503050406030204" pitchFamily="18" charset="0"/>
                                  </a:rPr>
                                  <m:t>𝐴</m:t>
                                </m:r>
                              </m:num>
                              <m:den>
                                <m:sSup>
                                  <m:sSupPr>
                                    <m:ctrlPr>
                                      <a:rPr lang="es-ES" sz="2600" b="0" i="1" dirty="0" smtClean="0">
                                        <a:solidFill>
                                          <a:srgbClr val="0070C0"/>
                                        </a:solidFill>
                                        <a:latin typeface="Cambria Math" panose="02040503050406030204" pitchFamily="18" charset="0"/>
                                        <a:ea typeface="Cambria Math" panose="02040503050406030204" pitchFamily="18" charset="0"/>
                                      </a:rPr>
                                    </m:ctrlPr>
                                  </m:sSupPr>
                                  <m:e>
                                    <m:r>
                                      <a:rPr lang="es-ES" sz="2600" b="0" i="1" dirty="0" smtClean="0">
                                        <a:solidFill>
                                          <a:srgbClr val="0070C0"/>
                                        </a:solidFill>
                                        <a:latin typeface="Cambria Math" panose="02040503050406030204" pitchFamily="18" charset="0"/>
                                        <a:ea typeface="Cambria Math" panose="02040503050406030204" pitchFamily="18" charset="0"/>
                                      </a:rPr>
                                      <m:t>𝐴</m:t>
                                    </m:r>
                                  </m:e>
                                  <m:sup>
                                    <m:r>
                                      <a:rPr lang="es-ES" sz="2600" b="0" i="1" dirty="0" smtClean="0">
                                        <a:solidFill>
                                          <a:srgbClr val="0070C0"/>
                                        </a:solidFill>
                                        <a:latin typeface="Cambria Math" panose="02040503050406030204" pitchFamily="18" charset="0"/>
                                        <a:ea typeface="Cambria Math" panose="02040503050406030204" pitchFamily="18" charset="0"/>
                                      </a:rPr>
                                      <m:t>′</m:t>
                                    </m:r>
                                  </m:sup>
                                </m:sSup>
                              </m:den>
                            </m:f>
                            <m:r>
                              <a:rPr lang="es-ES" sz="2600" b="0" i="1" dirty="0" smtClean="0">
                                <a:solidFill>
                                  <a:srgbClr val="0070C0"/>
                                </a:solidFill>
                                <a:latin typeface="Cambria Math" panose="02040503050406030204" pitchFamily="18" charset="0"/>
                                <a:ea typeface="Cambria Math" panose="02040503050406030204" pitchFamily="18" charset="0"/>
                              </a:rPr>
                              <m:t>=</m:t>
                            </m:r>
                            <m:f>
                              <m:fPr>
                                <m:ctrlPr>
                                  <a:rPr lang="es-ES" sz="2600" b="0" i="1" dirty="0" smtClean="0">
                                    <a:solidFill>
                                      <a:srgbClr val="0070C0"/>
                                    </a:solidFill>
                                    <a:latin typeface="Cambria Math" panose="02040503050406030204" pitchFamily="18" charset="0"/>
                                    <a:ea typeface="Cambria Math" panose="02040503050406030204" pitchFamily="18" charset="0"/>
                                  </a:rPr>
                                </m:ctrlPr>
                              </m:fPr>
                              <m:num>
                                <m:r>
                                  <a:rPr lang="es-ES" sz="2600" b="0" i="1" dirty="0" smtClean="0">
                                    <a:solidFill>
                                      <a:srgbClr val="0070C0"/>
                                    </a:solidFill>
                                    <a:latin typeface="Cambria Math" panose="02040503050406030204" pitchFamily="18" charset="0"/>
                                    <a:ea typeface="Cambria Math" panose="02040503050406030204" pitchFamily="18" charset="0"/>
                                  </a:rPr>
                                  <m:t>3</m:t>
                                </m:r>
                              </m:num>
                              <m:den>
                                <m:r>
                                  <a:rPr lang="es-ES" sz="2600" b="0" i="1" dirty="0" smtClean="0">
                                    <a:solidFill>
                                      <a:srgbClr val="0070C0"/>
                                    </a:solidFill>
                                    <a:latin typeface="Cambria Math" panose="02040503050406030204" pitchFamily="18" charset="0"/>
                                    <a:ea typeface="Cambria Math" panose="02040503050406030204" pitchFamily="18" charset="0"/>
                                  </a:rPr>
                                  <m:t>1</m:t>
                                </m:r>
                              </m:den>
                            </m:f>
                            <m:r>
                              <a:rPr lang="es-ES" sz="2600" b="0" i="1" dirty="0" smtClean="0">
                                <a:solidFill>
                                  <a:srgbClr val="0070C0"/>
                                </a:solidFill>
                                <a:latin typeface="Cambria Math" panose="02040503050406030204" pitchFamily="18" charset="0"/>
                                <a:ea typeface="Cambria Math" panose="02040503050406030204" pitchFamily="18" charset="0"/>
                              </a:rPr>
                              <m:t>; </m:t>
                            </m:r>
                            <m:f>
                              <m:fPr>
                                <m:ctrlPr>
                                  <a:rPr lang="es-ES" sz="2600" b="0" i="1" dirty="0" smtClean="0">
                                    <a:solidFill>
                                      <a:srgbClr val="0070C0"/>
                                    </a:solidFill>
                                    <a:latin typeface="Cambria Math" panose="02040503050406030204" pitchFamily="18" charset="0"/>
                                    <a:ea typeface="Cambria Math" panose="02040503050406030204" pitchFamily="18" charset="0"/>
                                  </a:rPr>
                                </m:ctrlPr>
                              </m:fPr>
                              <m:num>
                                <m:r>
                                  <a:rPr lang="es-ES" sz="2600" b="0" i="1" dirty="0" smtClean="0">
                                    <a:solidFill>
                                      <a:srgbClr val="0070C0"/>
                                    </a:solidFill>
                                    <a:latin typeface="Cambria Math" panose="02040503050406030204" pitchFamily="18" charset="0"/>
                                    <a:ea typeface="Cambria Math" panose="02040503050406030204" pitchFamily="18" charset="0"/>
                                  </a:rPr>
                                  <m:t>𝐵</m:t>
                                </m:r>
                              </m:num>
                              <m:den>
                                <m:sSup>
                                  <m:sSupPr>
                                    <m:ctrlPr>
                                      <a:rPr lang="es-ES" sz="2600" b="0" i="1" dirty="0" smtClean="0">
                                        <a:solidFill>
                                          <a:srgbClr val="0070C0"/>
                                        </a:solidFill>
                                        <a:latin typeface="Cambria Math" panose="02040503050406030204" pitchFamily="18" charset="0"/>
                                        <a:ea typeface="Cambria Math" panose="02040503050406030204" pitchFamily="18" charset="0"/>
                                      </a:rPr>
                                    </m:ctrlPr>
                                  </m:sSupPr>
                                  <m:e>
                                    <m:r>
                                      <a:rPr lang="es-ES" sz="2600" b="0" i="1" dirty="0" smtClean="0">
                                        <a:solidFill>
                                          <a:srgbClr val="0070C0"/>
                                        </a:solidFill>
                                        <a:latin typeface="Cambria Math" panose="02040503050406030204" pitchFamily="18" charset="0"/>
                                        <a:ea typeface="Cambria Math" panose="02040503050406030204" pitchFamily="18" charset="0"/>
                                      </a:rPr>
                                      <m:t>𝐵</m:t>
                                    </m:r>
                                  </m:e>
                                  <m:sup>
                                    <m:r>
                                      <a:rPr lang="es-ES" sz="2600" b="0" i="1" dirty="0" smtClean="0">
                                        <a:solidFill>
                                          <a:srgbClr val="0070C0"/>
                                        </a:solidFill>
                                        <a:latin typeface="Cambria Math" panose="02040503050406030204" pitchFamily="18" charset="0"/>
                                        <a:ea typeface="Cambria Math" panose="02040503050406030204" pitchFamily="18" charset="0"/>
                                      </a:rPr>
                                      <m:t>′</m:t>
                                    </m:r>
                                  </m:sup>
                                </m:sSup>
                              </m:den>
                            </m:f>
                            <m:r>
                              <a:rPr lang="es-ES" sz="2600" b="0" i="1" dirty="0" smtClean="0">
                                <a:solidFill>
                                  <a:srgbClr val="0070C0"/>
                                </a:solidFill>
                                <a:latin typeface="Cambria Math" panose="02040503050406030204" pitchFamily="18" charset="0"/>
                                <a:ea typeface="Cambria Math" panose="02040503050406030204" pitchFamily="18" charset="0"/>
                              </a:rPr>
                              <m:t>=−</m:t>
                            </m:r>
                            <m:f>
                              <m:fPr>
                                <m:ctrlPr>
                                  <a:rPr lang="es-ES" sz="2600" b="0" i="1" dirty="0" smtClean="0">
                                    <a:solidFill>
                                      <a:srgbClr val="0070C0"/>
                                    </a:solidFill>
                                    <a:latin typeface="Cambria Math" panose="02040503050406030204" pitchFamily="18" charset="0"/>
                                    <a:ea typeface="Cambria Math" panose="02040503050406030204" pitchFamily="18" charset="0"/>
                                  </a:rPr>
                                </m:ctrlPr>
                              </m:fPr>
                              <m:num>
                                <m:r>
                                  <a:rPr lang="es-ES" sz="2600" b="0" i="1" dirty="0" smtClean="0">
                                    <a:solidFill>
                                      <a:srgbClr val="0070C0"/>
                                    </a:solidFill>
                                    <a:latin typeface="Cambria Math" panose="02040503050406030204" pitchFamily="18" charset="0"/>
                                    <a:ea typeface="Cambria Math" panose="02040503050406030204" pitchFamily="18" charset="0"/>
                                  </a:rPr>
                                  <m:t>1</m:t>
                                </m:r>
                              </m:num>
                              <m:den>
                                <m:r>
                                  <a:rPr lang="es-ES" sz="2600" b="0" i="1" dirty="0" smtClean="0">
                                    <a:solidFill>
                                      <a:srgbClr val="0070C0"/>
                                    </a:solidFill>
                                    <a:latin typeface="Cambria Math" panose="02040503050406030204" pitchFamily="18" charset="0"/>
                                    <a:ea typeface="Cambria Math" panose="02040503050406030204" pitchFamily="18" charset="0"/>
                                  </a:rPr>
                                  <m:t>2</m:t>
                                </m:r>
                              </m:den>
                            </m:f>
                          </m:e>
                        </m:mr>
                      </m:m>
                    </m:oMath>
                  </m:oMathPara>
                </a14:m>
                <a:endParaRPr lang="es-ES" sz="2600" b="0" dirty="0" smtClean="0">
                  <a:solidFill>
                    <a:srgbClr val="0070C0"/>
                  </a:solidFill>
                </a:endParaRPr>
              </a:p>
              <a:p>
                <a:pPr marL="0" indent="0" algn="just">
                  <a:buNone/>
                </a:pPr>
                <a:r>
                  <a:rPr lang="es-ES" sz="2600" dirty="0" smtClean="0">
                    <a:solidFill>
                      <a:srgbClr val="FF0000"/>
                    </a:solidFill>
                  </a:rPr>
                  <a:t>Secantes</a:t>
                </a:r>
              </a:p>
            </p:txBody>
          </p:sp>
        </mc:Choice>
        <mc:Fallback xmlns="">
          <p:sp>
            <p:nvSpPr>
              <p:cNvPr id="13" name="Marcador de contenido 2"/>
              <p:cNvSpPr txBox="1">
                <a:spLocks noRot="1" noChangeAspect="1" noMove="1" noResize="1" noEditPoints="1" noAdjustHandles="1" noChangeArrowheads="1" noChangeShapeType="1" noTextEdit="1"/>
              </p:cNvSpPr>
              <p:nvPr/>
            </p:nvSpPr>
            <p:spPr>
              <a:xfrm>
                <a:off x="243838" y="4929051"/>
                <a:ext cx="8638901" cy="1928949"/>
              </a:xfrm>
              <a:prstGeom prst="rect">
                <a:avLst/>
              </a:prstGeom>
              <a:blipFill rotWithShape="0">
                <a:blip r:embed="rId2"/>
                <a:stretch>
                  <a:fillRect l="-565" t="-221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3224111911"/>
                  </p:ext>
                </p:extLst>
              </p:nvPr>
            </p:nvGraphicFramePr>
            <p:xfrm>
              <a:off x="600891" y="2442028"/>
              <a:ext cx="5443855" cy="2365103"/>
            </p:xfrm>
            <a:graphic>
              <a:graphicData uri="http://schemas.openxmlformats.org/drawingml/2006/table">
                <a:tbl>
                  <a:tblPr firstRow="1" bandRow="1">
                    <a:tableStyleId>{69CF1AB2-1976-4502-BF36-3FF5EA218861}</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1379855">
                      <a:extLst>
                        <a:ext uri="{9D8B030D-6E8A-4147-A177-3AD203B41FA5}">
                          <a16:colId xmlns:a16="http://schemas.microsoft.com/office/drawing/2014/main" val="20002"/>
                        </a:ext>
                      </a:extLst>
                    </a:gridCol>
                  </a:tblGrid>
                  <a:tr h="448827">
                    <a:tc>
                      <a:txBody>
                        <a:bodyPr/>
                        <a:lstStyle/>
                        <a:p>
                          <a:r>
                            <a:rPr lang="es-ES" dirty="0" smtClean="0"/>
                            <a:t>Si</a:t>
                          </a:r>
                          <a:endParaRPr lang="es-ES" dirty="0"/>
                        </a:p>
                      </a:txBody>
                      <a:tcPr>
                        <a:solidFill>
                          <a:srgbClr val="92D050"/>
                        </a:solidFill>
                      </a:tcPr>
                    </a:tc>
                    <a:tc>
                      <a:txBody>
                        <a:bodyPr/>
                        <a:lstStyle/>
                        <a:p>
                          <a:r>
                            <a:rPr lang="es-ES" dirty="0" smtClean="0"/>
                            <a:t>Si</a:t>
                          </a:r>
                          <a:endParaRPr lang="es-ES" dirty="0"/>
                        </a:p>
                      </a:txBody>
                      <a:tcPr>
                        <a:solidFill>
                          <a:srgbClr val="92D050"/>
                        </a:solidFill>
                      </a:tcPr>
                    </a:tc>
                    <a:tc>
                      <a:txBody>
                        <a:bodyPr/>
                        <a:lstStyle/>
                        <a:p>
                          <a:r>
                            <a:rPr lang="es-ES" dirty="0" smtClean="0"/>
                            <a:t>Entonces</a:t>
                          </a:r>
                          <a:endParaRPr lang="es-ES" dirty="0"/>
                        </a:p>
                      </a:txBody>
                      <a:tcPr>
                        <a:solidFill>
                          <a:srgbClr val="92D050"/>
                        </a:solidFill>
                      </a:tcPr>
                    </a:tc>
                    <a:extLst>
                      <a:ext uri="{0D108BD9-81ED-4DB2-BD59-A6C34878D82A}">
                        <a16:rowId xmlns:a16="http://schemas.microsoft.com/office/drawing/2014/main" val="10000"/>
                      </a:ext>
                    </a:extLst>
                  </a:tr>
                  <a:tr h="732264">
                    <a:tc gridSpan="2">
                      <a:txBody>
                        <a:bodyPr/>
                        <a:lstStyle/>
                        <a:p>
                          <a:pPr/>
                          <a14:m>
                            <m:oMathPara xmlns:m="http://schemas.openxmlformats.org/officeDocument/2006/math">
                              <m:oMathParaPr>
                                <m:jc m:val="centerGroup"/>
                              </m:oMathParaPr>
                              <m:oMath xmlns:m="http://schemas.openxmlformats.org/officeDocument/2006/math">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𝐴</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𝐴</m:t>
                                        </m:r>
                                      </m:e>
                                      <m:sup>
                                        <m:r>
                                          <a:rPr lang="es-ES" sz="1800" dirty="0" smtClean="0">
                                            <a:latin typeface="Cambria Math" panose="02040503050406030204" pitchFamily="18" charset="0"/>
                                          </a:rPr>
                                          <m:t>′</m:t>
                                        </m:r>
                                      </m:sup>
                                    </m:sSup>
                                  </m:den>
                                </m:f>
                                <m:r>
                                  <a:rPr lang="es-ES" sz="1800" dirty="0" smtClean="0">
                                    <a:latin typeface="Cambria Math" panose="02040503050406030204" pitchFamily="18" charset="0"/>
                                  </a:rPr>
                                  <m:t>≠</m:t>
                                </m:r>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𝐵</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𝐵</m:t>
                                        </m:r>
                                      </m:e>
                                      <m:sup>
                                        <m:r>
                                          <a:rPr lang="es-ES" sz="1800" dirty="0" smtClean="0">
                                            <a:latin typeface="Cambria Math" panose="02040503050406030204" pitchFamily="18" charset="0"/>
                                          </a:rPr>
                                          <m:t>′</m:t>
                                        </m:r>
                                      </m:sup>
                                    </m:sSup>
                                  </m:den>
                                </m:f>
                              </m:oMath>
                            </m:oMathPara>
                          </a14:m>
                          <a:endParaRPr lang="es-ES" dirty="0"/>
                        </a:p>
                      </a:txBody>
                      <a:tcPr/>
                    </a:tc>
                    <a:tc hMerge="1">
                      <a:txBody>
                        <a:bodyPr/>
                        <a:lstStyle/>
                        <a:p>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Secantes</a:t>
                          </a:r>
                        </a:p>
                      </a:txBody>
                      <a:tcPr/>
                    </a:tc>
                    <a:extLst>
                      <a:ext uri="{0D108BD9-81ED-4DB2-BD59-A6C34878D82A}">
                        <a16:rowId xmlns:a16="http://schemas.microsoft.com/office/drawing/2014/main" val="10001"/>
                      </a:ext>
                    </a:extLst>
                  </a:tr>
                  <a:tr h="513538">
                    <a:tc rowSpan="3">
                      <a:txBody>
                        <a:bodyPr/>
                        <a:lstStyle/>
                        <a:p>
                          <a:pPr/>
                          <a14:m>
                            <m:oMathPara xmlns:m="http://schemas.openxmlformats.org/officeDocument/2006/math">
                              <m:oMathParaPr>
                                <m:jc m:val="centerGroup"/>
                              </m:oMathParaPr>
                              <m:oMath xmlns:m="http://schemas.openxmlformats.org/officeDocument/2006/math">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𝐴</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𝐴</m:t>
                                        </m:r>
                                      </m:e>
                                      <m:sup>
                                        <m:r>
                                          <a:rPr lang="es-ES" sz="1800" dirty="0" smtClean="0">
                                            <a:latin typeface="Cambria Math" panose="02040503050406030204" pitchFamily="18" charset="0"/>
                                          </a:rPr>
                                          <m:t>′</m:t>
                                        </m:r>
                                      </m:sup>
                                    </m:sSup>
                                  </m:den>
                                </m:f>
                                <m:r>
                                  <a:rPr lang="es-ES" sz="1800" dirty="0" smtClean="0">
                                    <a:latin typeface="Cambria Math" panose="02040503050406030204" pitchFamily="18" charset="0"/>
                                  </a:rPr>
                                  <m:t>=</m:t>
                                </m:r>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𝐵</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𝐵</m:t>
                                        </m:r>
                                      </m:e>
                                      <m:sup>
                                        <m:r>
                                          <a:rPr lang="es-ES" sz="1800" dirty="0" smtClean="0">
                                            <a:latin typeface="Cambria Math" panose="02040503050406030204" pitchFamily="18" charset="0"/>
                                          </a:rPr>
                                          <m:t>′</m:t>
                                        </m:r>
                                      </m:sup>
                                    </m:sSup>
                                  </m:den>
                                </m:f>
                              </m:oMath>
                            </m:oMathPara>
                          </a14:m>
                          <a:endParaRPr lang="es-ES" dirty="0"/>
                        </a:p>
                      </a:txBody>
                      <a:tcPr/>
                    </a:tc>
                    <a:tc rowSpan="2">
                      <a:txBody>
                        <a:bodyPr/>
                        <a:lstStyle/>
                        <a:p>
                          <a:r>
                            <a:rPr lang="es-ES" dirty="0" smtClean="0"/>
                            <a:t>Si </a:t>
                          </a:r>
                          <a14:m>
                            <m:oMath xmlns:m="http://schemas.openxmlformats.org/officeDocument/2006/math">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𝐴</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𝐴</m:t>
                                      </m:r>
                                    </m:e>
                                    <m:sup>
                                      <m:r>
                                        <a:rPr lang="es-ES" sz="1800" dirty="0" smtClean="0">
                                          <a:latin typeface="Cambria Math" panose="02040503050406030204" pitchFamily="18" charset="0"/>
                                        </a:rPr>
                                        <m:t>′</m:t>
                                      </m:r>
                                    </m:sup>
                                  </m:sSup>
                                </m:den>
                              </m:f>
                              <m:r>
                                <a:rPr lang="es-ES" sz="1800" dirty="0" smtClean="0">
                                  <a:latin typeface="Cambria Math" panose="02040503050406030204" pitchFamily="18" charset="0"/>
                                </a:rPr>
                                <m:t>=</m:t>
                              </m:r>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𝐵</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𝐵</m:t>
                                      </m:r>
                                    </m:e>
                                    <m:sup>
                                      <m:r>
                                        <a:rPr lang="es-ES" sz="1800" dirty="0" smtClean="0">
                                          <a:latin typeface="Cambria Math" panose="02040503050406030204" pitchFamily="18" charset="0"/>
                                        </a:rPr>
                                        <m:t>′</m:t>
                                      </m:r>
                                    </m:sup>
                                  </m:sSup>
                                </m:den>
                              </m:f>
                              <m:r>
                                <a:rPr lang="es-ES" sz="1800" dirty="0" smtClean="0">
                                  <a:latin typeface="Cambria Math" panose="02040503050406030204" pitchFamily="18" charset="0"/>
                                </a:rPr>
                                <m:t>≠</m:t>
                              </m:r>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𝐶</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𝐶</m:t>
                                      </m:r>
                                    </m:e>
                                    <m:sup>
                                      <m:r>
                                        <a:rPr lang="es-ES" sz="1800" dirty="0" smtClean="0">
                                          <a:latin typeface="Cambria Math" panose="02040503050406030204" pitchFamily="18" charset="0"/>
                                        </a:rPr>
                                        <m:t>′</m:t>
                                      </m:r>
                                    </m:sup>
                                  </m:sSup>
                                </m:den>
                              </m:f>
                            </m:oMath>
                          </a14:m>
                          <a:endParaRPr lang="es-ES" dirty="0"/>
                        </a:p>
                      </a:txBody>
                      <a:tcPr/>
                    </a:tc>
                    <a:tc>
                      <a:txBody>
                        <a:bodyPr/>
                        <a:lstStyle/>
                        <a:p>
                          <a:r>
                            <a:rPr lang="es-ES" dirty="0" smtClean="0"/>
                            <a:t>Paralelas</a:t>
                          </a:r>
                          <a:endParaRPr lang="es-ES" dirty="0"/>
                        </a:p>
                      </a:txBody>
                      <a:tcPr/>
                    </a:tc>
                    <a:extLst>
                      <a:ext uri="{0D108BD9-81ED-4DB2-BD59-A6C34878D82A}">
                        <a16:rowId xmlns:a16="http://schemas.microsoft.com/office/drawing/2014/main" val="10002"/>
                      </a:ext>
                    </a:extLst>
                  </a:tr>
                  <a:tr h="86076">
                    <a:tc vMerge="1">
                      <a:txBody>
                        <a:bodyPr/>
                        <a:lstStyle/>
                        <a:p>
                          <a:endParaRPr lang="es-ES"/>
                        </a:p>
                      </a:txBody>
                      <a:tcPr/>
                    </a:tc>
                    <a:tc vMerge="1">
                      <a:txBody>
                        <a:bodyPr/>
                        <a:lstStyle/>
                        <a:p>
                          <a:endParaRPr lang="es-ES"/>
                        </a:p>
                      </a:txBody>
                      <a:tcPr/>
                    </a:tc>
                    <a:tc rowSpan="2">
                      <a:txBody>
                        <a:bodyPr/>
                        <a:lstStyle/>
                        <a:p>
                          <a:r>
                            <a:rPr lang="es-ES" dirty="0" smtClean="0"/>
                            <a:t>Coincidentes</a:t>
                          </a:r>
                          <a:endParaRPr lang="es-ES" dirty="0"/>
                        </a:p>
                      </a:txBody>
                      <a:tcPr/>
                    </a:tc>
                    <a:extLst>
                      <a:ext uri="{0D108BD9-81ED-4DB2-BD59-A6C34878D82A}">
                        <a16:rowId xmlns:a16="http://schemas.microsoft.com/office/drawing/2014/main" val="10003"/>
                      </a:ext>
                    </a:extLst>
                  </a:tr>
                  <a:tr h="584398">
                    <a:tc vMerge="1">
                      <a:txBody>
                        <a:bodyPr/>
                        <a:lstStyle/>
                        <a:p>
                          <a:endParaRPr lang="es-ES"/>
                        </a:p>
                      </a:txBody>
                      <a:tcPr/>
                    </a:tc>
                    <a:tc>
                      <a:txBody>
                        <a:bodyPr/>
                        <a:lstStyle/>
                        <a:p>
                          <a:r>
                            <a:rPr lang="es-ES" dirty="0" smtClean="0"/>
                            <a:t>Si </a:t>
                          </a:r>
                          <a14:m>
                            <m:oMath xmlns:m="http://schemas.openxmlformats.org/officeDocument/2006/math">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𝐴</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𝐴</m:t>
                                      </m:r>
                                    </m:e>
                                    <m:sup>
                                      <m:r>
                                        <a:rPr lang="es-ES" sz="1800" dirty="0" smtClean="0">
                                          <a:latin typeface="Cambria Math" panose="02040503050406030204" pitchFamily="18" charset="0"/>
                                        </a:rPr>
                                        <m:t>′</m:t>
                                      </m:r>
                                    </m:sup>
                                  </m:sSup>
                                </m:den>
                              </m:f>
                              <m:r>
                                <a:rPr lang="es-ES" sz="1800" dirty="0" smtClean="0">
                                  <a:latin typeface="Cambria Math" panose="02040503050406030204" pitchFamily="18" charset="0"/>
                                </a:rPr>
                                <m:t>=</m:t>
                              </m:r>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𝐵</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𝐵</m:t>
                                      </m:r>
                                    </m:e>
                                    <m:sup>
                                      <m:r>
                                        <a:rPr lang="es-ES" sz="1800" dirty="0" smtClean="0">
                                          <a:latin typeface="Cambria Math" panose="02040503050406030204" pitchFamily="18" charset="0"/>
                                        </a:rPr>
                                        <m:t>′</m:t>
                                      </m:r>
                                    </m:sup>
                                  </m:sSup>
                                </m:den>
                              </m:f>
                              <m:r>
                                <a:rPr lang="es-ES" sz="1800" dirty="0" smtClean="0">
                                  <a:latin typeface="Cambria Math" panose="02040503050406030204" pitchFamily="18" charset="0"/>
                                </a:rPr>
                                <m:t>=</m:t>
                              </m:r>
                              <m:f>
                                <m:fPr>
                                  <m:ctrlPr>
                                    <a:rPr lang="es-ES" sz="1800" i="1" dirty="0" smtClean="0">
                                      <a:latin typeface="Cambria Math" panose="02040503050406030204" pitchFamily="18" charset="0"/>
                                    </a:rPr>
                                  </m:ctrlPr>
                                </m:fPr>
                                <m:num>
                                  <m:r>
                                    <a:rPr lang="es-ES" sz="1800" dirty="0" smtClean="0">
                                      <a:latin typeface="Cambria Math" panose="02040503050406030204" pitchFamily="18" charset="0"/>
                                    </a:rPr>
                                    <m:t>𝐶</m:t>
                                  </m:r>
                                </m:num>
                                <m:den>
                                  <m:sSup>
                                    <m:sSupPr>
                                      <m:ctrlPr>
                                        <a:rPr lang="es-ES" sz="1800" i="1" dirty="0" smtClean="0">
                                          <a:latin typeface="Cambria Math" panose="02040503050406030204" pitchFamily="18" charset="0"/>
                                        </a:rPr>
                                      </m:ctrlPr>
                                    </m:sSupPr>
                                    <m:e>
                                      <m:r>
                                        <a:rPr lang="es-ES" sz="1800" dirty="0" smtClean="0">
                                          <a:latin typeface="Cambria Math" panose="02040503050406030204" pitchFamily="18" charset="0"/>
                                        </a:rPr>
                                        <m:t>𝐶</m:t>
                                      </m:r>
                                    </m:e>
                                    <m:sup>
                                      <m:r>
                                        <a:rPr lang="es-ES" sz="1800" dirty="0" smtClean="0">
                                          <a:latin typeface="Cambria Math" panose="02040503050406030204" pitchFamily="18" charset="0"/>
                                        </a:rPr>
                                        <m:t>′</m:t>
                                      </m:r>
                                    </m:sup>
                                  </m:sSup>
                                </m:den>
                              </m:f>
                            </m:oMath>
                          </a14:m>
                          <a:endParaRPr lang="es-ES" dirty="0"/>
                        </a:p>
                      </a:txBody>
                      <a:tcPr/>
                    </a:tc>
                    <a:tc vMerge="1">
                      <a:txBody>
                        <a:bodyPr/>
                        <a:lstStyle/>
                        <a:p>
                          <a:endParaRPr lang="es-ES"/>
                        </a:p>
                      </a:txBody>
                      <a:tcPr/>
                    </a:tc>
                    <a:extLst>
                      <a:ext uri="{0D108BD9-81ED-4DB2-BD59-A6C34878D82A}">
                        <a16:rowId xmlns:a16="http://schemas.microsoft.com/office/drawing/2014/main" val="10004"/>
                      </a:ext>
                    </a:extLst>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3224111911"/>
                  </p:ext>
                </p:extLst>
              </p:nvPr>
            </p:nvGraphicFramePr>
            <p:xfrm>
              <a:off x="600891" y="2442028"/>
              <a:ext cx="5443855" cy="2365103"/>
            </p:xfrm>
            <a:graphic>
              <a:graphicData uri="http://schemas.openxmlformats.org/drawingml/2006/table">
                <a:tbl>
                  <a:tblPr firstRow="1" bandRow="1">
                    <a:tableStyleId>{69CF1AB2-1976-4502-BF36-3FF5EA218861}</a:tableStyleId>
                  </a:tblPr>
                  <a:tblGrid>
                    <a:gridCol w="2032000"/>
                    <a:gridCol w="2032000"/>
                    <a:gridCol w="1379855"/>
                  </a:tblGrid>
                  <a:tr h="448827">
                    <a:tc>
                      <a:txBody>
                        <a:bodyPr/>
                        <a:lstStyle/>
                        <a:p>
                          <a:r>
                            <a:rPr lang="es-ES" dirty="0" smtClean="0"/>
                            <a:t>Si</a:t>
                          </a:r>
                          <a:endParaRPr lang="es-ES" dirty="0"/>
                        </a:p>
                      </a:txBody>
                      <a:tcPr>
                        <a:solidFill>
                          <a:srgbClr val="92D050"/>
                        </a:solidFill>
                      </a:tcPr>
                    </a:tc>
                    <a:tc>
                      <a:txBody>
                        <a:bodyPr/>
                        <a:lstStyle/>
                        <a:p>
                          <a:r>
                            <a:rPr lang="es-ES" dirty="0" smtClean="0"/>
                            <a:t>Si</a:t>
                          </a:r>
                          <a:endParaRPr lang="es-ES" dirty="0"/>
                        </a:p>
                      </a:txBody>
                      <a:tcPr>
                        <a:solidFill>
                          <a:srgbClr val="92D050"/>
                        </a:solidFill>
                      </a:tcPr>
                    </a:tc>
                    <a:tc>
                      <a:txBody>
                        <a:bodyPr/>
                        <a:lstStyle/>
                        <a:p>
                          <a:r>
                            <a:rPr lang="es-ES" dirty="0" smtClean="0"/>
                            <a:t>Entonces</a:t>
                          </a:r>
                          <a:endParaRPr lang="es-ES" dirty="0"/>
                        </a:p>
                      </a:txBody>
                      <a:tcPr>
                        <a:solidFill>
                          <a:srgbClr val="92D050"/>
                        </a:solidFill>
                      </a:tcPr>
                    </a:tc>
                  </a:tr>
                  <a:tr h="732264">
                    <a:tc gridSpan="2">
                      <a:txBody>
                        <a:bodyPr/>
                        <a:lstStyle/>
                        <a:p>
                          <a:endParaRPr lang="es-ES"/>
                        </a:p>
                      </a:txBody>
                      <a:tcPr>
                        <a:blipFill rotWithShape="0">
                          <a:blip r:embed="rId3"/>
                          <a:stretch>
                            <a:fillRect l="-150" t="-65833" r="-34333" b="-164167"/>
                          </a:stretch>
                        </a:blipFill>
                      </a:tcPr>
                    </a:tc>
                    <a:tc hMerge="1">
                      <a:txBody>
                        <a:bodyPr/>
                        <a:lstStyle/>
                        <a:p>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Secantes</a:t>
                          </a:r>
                        </a:p>
                      </a:txBody>
                      <a:tcPr/>
                    </a:tc>
                  </a:tr>
                  <a:tr h="513538">
                    <a:tc rowSpan="3">
                      <a:txBody>
                        <a:bodyPr/>
                        <a:lstStyle/>
                        <a:p>
                          <a:endParaRPr lang="es-ES"/>
                        </a:p>
                      </a:txBody>
                      <a:tcPr>
                        <a:blipFill rotWithShape="0">
                          <a:blip r:embed="rId3"/>
                          <a:stretch>
                            <a:fillRect l="-299" t="-102051" r="-168263" b="-1026"/>
                          </a:stretch>
                        </a:blipFill>
                      </a:tcPr>
                    </a:tc>
                    <a:tc rowSpan="2">
                      <a:txBody>
                        <a:bodyPr/>
                        <a:lstStyle/>
                        <a:p>
                          <a:endParaRPr lang="es-ES"/>
                        </a:p>
                      </a:txBody>
                      <a:tcPr>
                        <a:blipFill rotWithShape="0">
                          <a:blip r:embed="rId3"/>
                          <a:stretch>
                            <a:fillRect l="-100601" t="-201010" r="-68769" b="-98990"/>
                          </a:stretch>
                        </a:blipFill>
                      </a:tcPr>
                    </a:tc>
                    <a:tc>
                      <a:txBody>
                        <a:bodyPr/>
                        <a:lstStyle/>
                        <a:p>
                          <a:r>
                            <a:rPr lang="es-ES" dirty="0" smtClean="0"/>
                            <a:t>Paralelas</a:t>
                          </a:r>
                          <a:endParaRPr lang="es-ES" dirty="0"/>
                        </a:p>
                      </a:txBody>
                      <a:tcPr/>
                    </a:tc>
                  </a:tr>
                  <a:tr h="86076">
                    <a:tc vMerge="1">
                      <a:txBody>
                        <a:bodyPr/>
                        <a:lstStyle/>
                        <a:p>
                          <a:endParaRPr lang="es-ES"/>
                        </a:p>
                      </a:txBody>
                      <a:tcPr/>
                    </a:tc>
                    <a:tc vMerge="1">
                      <a:txBody>
                        <a:bodyPr/>
                        <a:lstStyle/>
                        <a:p>
                          <a:endParaRPr lang="es-ES"/>
                        </a:p>
                      </a:txBody>
                      <a:tcPr/>
                    </a:tc>
                    <a:tc rowSpan="2">
                      <a:txBody>
                        <a:bodyPr/>
                        <a:lstStyle/>
                        <a:p>
                          <a:r>
                            <a:rPr lang="es-ES" dirty="0" smtClean="0"/>
                            <a:t>Coincidentes</a:t>
                          </a:r>
                          <a:endParaRPr lang="es-ES" dirty="0"/>
                        </a:p>
                      </a:txBody>
                      <a:tcPr/>
                    </a:tc>
                  </a:tr>
                  <a:tr h="584398">
                    <a:tc vMerge="1">
                      <a:txBody>
                        <a:bodyPr/>
                        <a:lstStyle/>
                        <a:p>
                          <a:endParaRPr lang="es-ES"/>
                        </a:p>
                      </a:txBody>
                      <a:tcPr/>
                    </a:tc>
                    <a:tc>
                      <a:txBody>
                        <a:bodyPr/>
                        <a:lstStyle/>
                        <a:p>
                          <a:endParaRPr lang="es-ES"/>
                        </a:p>
                      </a:txBody>
                      <a:tcPr>
                        <a:blipFill rotWithShape="0">
                          <a:blip r:embed="rId3"/>
                          <a:stretch>
                            <a:fillRect l="-100601" t="-310417" r="-68769" b="-2083"/>
                          </a:stretch>
                        </a:blipFill>
                      </a:tcPr>
                    </a:tc>
                    <a:tc vMerge="1">
                      <a:txBody>
                        <a:bodyPr/>
                        <a:lstStyle/>
                        <a:p>
                          <a:endParaRPr lang="es-ES"/>
                        </a:p>
                      </a:txBody>
                      <a:tcPr/>
                    </a:tc>
                  </a:tr>
                </a:tbl>
              </a:graphicData>
            </a:graphic>
          </p:graphicFrame>
        </mc:Fallback>
      </mc:AlternateContent>
      <p:sp>
        <p:nvSpPr>
          <p:cNvPr id="6" name="Flecha abajo 5"/>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5</a:t>
            </a:r>
            <a:endParaRPr lang="es-ES" dirty="0">
              <a:solidFill>
                <a:srgbClr val="0070C0"/>
              </a:solidFill>
            </a:endParaRPr>
          </a:p>
        </p:txBody>
      </p:sp>
      <p:pic>
        <p:nvPicPr>
          <p:cNvPr id="7" name="Picture 4" descr="Resultado de imagen de nex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4030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887346"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ES" dirty="0" smtClean="0">
                <a:solidFill>
                  <a:schemeClr val="bg1"/>
                </a:solidFill>
              </a:rPr>
              <a:t>11. Rectas paralelas y perpendiculares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1" y="1725990"/>
                <a:ext cx="8638901" cy="1966444"/>
              </a:xfrm>
              <a:solidFill>
                <a:schemeClr val="tx1">
                  <a:lumMod val="95000"/>
                </a:schemeClr>
              </a:solidFill>
            </p:spPr>
            <p:txBody>
              <a:bodyPr>
                <a:normAutofit fontScale="77500" lnSpcReduction="20000"/>
              </a:bodyPr>
              <a:lstStyle/>
              <a:p>
                <a:pPr algn="just"/>
                <a:r>
                  <a:rPr lang="es-ES" sz="2600" dirty="0" smtClean="0">
                    <a:solidFill>
                      <a:schemeClr val="bg1"/>
                    </a:solidFill>
                  </a:rPr>
                  <a:t>Dos rectas son paralelas si sus pendientes son iguales:</a:t>
                </a:r>
              </a:p>
              <a:p>
                <a:pPr marL="0" indent="0" algn="just">
                  <a:buNone/>
                </a:pPr>
                <a14:m>
                  <m:oMathPara xmlns:m="http://schemas.openxmlformats.org/officeDocument/2006/math">
                    <m:oMathParaPr>
                      <m:jc m:val="centerGroup"/>
                    </m:oMathParaPr>
                    <m:oMath xmlns:m="http://schemas.openxmlformats.org/officeDocument/2006/math">
                      <m:sSub>
                        <m:sSubPr>
                          <m:ctrlPr>
                            <a:rPr lang="es-ES" sz="2600" b="0" i="1" smtClean="0">
                              <a:solidFill>
                                <a:schemeClr val="bg1"/>
                              </a:solidFill>
                              <a:latin typeface="Cambria Math" panose="02040503050406030204" pitchFamily="18" charset="0"/>
                            </a:rPr>
                          </m:ctrlPr>
                        </m:sSubPr>
                        <m:e>
                          <m:r>
                            <a:rPr lang="es-ES" sz="2600" b="0" i="1" smtClean="0">
                              <a:solidFill>
                                <a:schemeClr val="bg1"/>
                              </a:solidFill>
                              <a:latin typeface="Cambria Math" panose="02040503050406030204" pitchFamily="18" charset="0"/>
                            </a:rPr>
                            <m:t>𝑚</m:t>
                          </m:r>
                        </m:e>
                        <m:sub>
                          <m:r>
                            <a:rPr lang="es-ES" sz="2600" b="0" i="1" smtClean="0">
                              <a:solidFill>
                                <a:schemeClr val="bg1"/>
                              </a:solidFill>
                              <a:latin typeface="Cambria Math" panose="02040503050406030204" pitchFamily="18" charset="0"/>
                              <a:ea typeface="Cambria Math" panose="02040503050406030204" pitchFamily="18" charset="0"/>
                            </a:rPr>
                            <m:t>∥</m:t>
                          </m:r>
                        </m:sub>
                      </m:sSub>
                      <m:r>
                        <a:rPr lang="es-ES" sz="2600" b="0" i="1" smtClean="0">
                          <a:solidFill>
                            <a:schemeClr val="bg1"/>
                          </a:solidFill>
                          <a:latin typeface="Cambria Math" panose="02040503050406030204" pitchFamily="18" charset="0"/>
                        </a:rPr>
                        <m:t>=</m:t>
                      </m:r>
                      <m:r>
                        <a:rPr lang="es-ES" sz="2600" b="0" i="1" smtClean="0">
                          <a:solidFill>
                            <a:schemeClr val="bg1"/>
                          </a:solidFill>
                          <a:latin typeface="Cambria Math" panose="02040503050406030204" pitchFamily="18" charset="0"/>
                        </a:rPr>
                        <m:t>𝑚</m:t>
                      </m:r>
                    </m:oMath>
                  </m:oMathPara>
                </a14:m>
                <a:endParaRPr lang="es-ES" sz="2600" dirty="0" smtClean="0">
                  <a:solidFill>
                    <a:schemeClr val="bg1"/>
                  </a:solidFill>
                </a:endParaRPr>
              </a:p>
              <a:p>
                <a:pPr algn="just"/>
                <a:r>
                  <a:rPr lang="es-ES" sz="2600" dirty="0" smtClean="0">
                    <a:solidFill>
                      <a:schemeClr val="bg1"/>
                    </a:solidFill>
                  </a:rPr>
                  <a:t>Dos rectas son perpendiculares si sus pendientes tienen la siguiente relación:</a:t>
                </a:r>
              </a:p>
              <a:p>
                <a:pPr marL="0" indent="0" algn="just">
                  <a:buNone/>
                </a:pPr>
                <a14:m>
                  <m:oMathPara xmlns:m="http://schemas.openxmlformats.org/officeDocument/2006/math">
                    <m:oMathParaPr>
                      <m:jc m:val="centerGroup"/>
                    </m:oMathParaPr>
                    <m:oMath xmlns:m="http://schemas.openxmlformats.org/officeDocument/2006/math">
                      <m:sSub>
                        <m:sSubPr>
                          <m:ctrlPr>
                            <a:rPr lang="es-ES" sz="2600" b="0" i="1" smtClean="0">
                              <a:solidFill>
                                <a:schemeClr val="bg1"/>
                              </a:solidFill>
                              <a:latin typeface="Cambria Math" panose="02040503050406030204" pitchFamily="18" charset="0"/>
                            </a:rPr>
                          </m:ctrlPr>
                        </m:sSubPr>
                        <m:e>
                          <m:r>
                            <a:rPr lang="es-ES" sz="2600" b="0" i="1" smtClean="0">
                              <a:solidFill>
                                <a:schemeClr val="bg1"/>
                              </a:solidFill>
                              <a:latin typeface="Cambria Math" panose="02040503050406030204" pitchFamily="18" charset="0"/>
                            </a:rPr>
                            <m:t>𝑚</m:t>
                          </m:r>
                        </m:e>
                        <m:sub>
                          <m:r>
                            <a:rPr lang="es-ES" sz="2600" b="0" i="1" smtClean="0">
                              <a:solidFill>
                                <a:schemeClr val="bg1"/>
                              </a:solidFill>
                              <a:latin typeface="Cambria Math" panose="02040503050406030204" pitchFamily="18" charset="0"/>
                              <a:ea typeface="Cambria Math" panose="02040503050406030204" pitchFamily="18" charset="0"/>
                            </a:rPr>
                            <m:t>⊥</m:t>
                          </m:r>
                        </m:sub>
                      </m:sSub>
                      <m:r>
                        <a:rPr lang="es-ES" sz="2600" b="0" i="1" smtClean="0">
                          <a:solidFill>
                            <a:schemeClr val="bg1"/>
                          </a:solidFill>
                          <a:latin typeface="Cambria Math" panose="02040503050406030204" pitchFamily="18" charset="0"/>
                        </a:rPr>
                        <m:t>=−</m:t>
                      </m:r>
                      <m:f>
                        <m:fPr>
                          <m:ctrlPr>
                            <a:rPr lang="es-ES" sz="2600" b="0" i="1" smtClean="0">
                              <a:solidFill>
                                <a:schemeClr val="bg1"/>
                              </a:solidFill>
                              <a:latin typeface="Cambria Math" panose="02040503050406030204" pitchFamily="18" charset="0"/>
                            </a:rPr>
                          </m:ctrlPr>
                        </m:fPr>
                        <m:num>
                          <m:r>
                            <a:rPr lang="es-ES" sz="2600" b="0" i="1" smtClean="0">
                              <a:solidFill>
                                <a:schemeClr val="bg1"/>
                              </a:solidFill>
                              <a:latin typeface="Cambria Math" panose="02040503050406030204" pitchFamily="18" charset="0"/>
                            </a:rPr>
                            <m:t>1</m:t>
                          </m:r>
                        </m:num>
                        <m:den>
                          <m:r>
                            <a:rPr lang="es-ES" sz="2600" b="0" i="1" smtClean="0">
                              <a:solidFill>
                                <a:schemeClr val="bg1"/>
                              </a:solidFill>
                              <a:latin typeface="Cambria Math" panose="02040503050406030204" pitchFamily="18" charset="0"/>
                            </a:rPr>
                            <m:t>𝑚</m:t>
                          </m:r>
                        </m:den>
                      </m:f>
                    </m:oMath>
                  </m:oMathPara>
                </a14:m>
                <a:endParaRPr lang="es-ES" sz="2600" dirty="0" smtClean="0">
                  <a:solidFill>
                    <a:schemeClr val="bg1"/>
                  </a:solidFill>
                </a:endParaRPr>
              </a:p>
              <a:p>
                <a:pPr algn="just"/>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1" y="1725990"/>
                <a:ext cx="8638901" cy="1966444"/>
              </a:xfrm>
              <a:blipFill rotWithShape="0">
                <a:blip r:embed="rId2"/>
                <a:stretch>
                  <a:fillRect l="-988" t="-4644"/>
                </a:stretch>
              </a:blipFill>
            </p:spPr>
            <p:txBody>
              <a:bodyPr/>
              <a:lstStyle/>
              <a:p>
                <a:r>
                  <a:rPr lang="es-ES">
                    <a:noFill/>
                  </a:rPr>
                  <a:t> </a:t>
                </a:r>
              </a:p>
            </p:txBody>
          </p:sp>
        </mc:Fallback>
      </mc:AlternateContent>
      <p:pic>
        <p:nvPicPr>
          <p:cNvPr id="1026" name="Picture 2" descr="http://t0.gstatic.com/images?q=tbn:ANd9GcQBXNlpnzOFHEffH3ZJa4K4yuhQlzfGuaZYKBk0Fjr8KFDJeQ3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98" y="4158206"/>
            <a:ext cx="2676525" cy="1704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atematicasies.com/IMG/png/perpendicular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733" y="4096294"/>
            <a:ext cx="2667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bajo 5"/>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4</a:t>
            </a:r>
            <a:endParaRPr lang="es-ES" dirty="0">
              <a:solidFill>
                <a:srgbClr val="0070C0"/>
              </a:solidFill>
            </a:endParaRPr>
          </a:p>
        </p:txBody>
      </p:sp>
    </p:spTree>
    <p:extLst>
      <p:ext uri="{BB962C8B-B14F-4D97-AF65-F5344CB8AC3E}">
        <p14:creationId xmlns:p14="http://schemas.microsoft.com/office/powerpoint/2010/main" val="3700278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887346"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ES" dirty="0" smtClean="0">
                <a:solidFill>
                  <a:schemeClr val="bg1"/>
                </a:solidFill>
              </a:rPr>
              <a:t>11. Rectas paralelas y perpendiculares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1" y="1725990"/>
                <a:ext cx="8638901" cy="1966444"/>
              </a:xfrm>
              <a:solidFill>
                <a:schemeClr val="tx1">
                  <a:lumMod val="95000"/>
                </a:schemeClr>
              </a:solidFill>
            </p:spPr>
            <p:txBody>
              <a:bodyPr>
                <a:normAutofit/>
              </a:bodyPr>
              <a:lstStyle/>
              <a:p>
                <a:pPr algn="just"/>
                <a:r>
                  <a:rPr lang="es-ES" sz="2600" dirty="0" smtClean="0">
                    <a:solidFill>
                      <a:schemeClr val="bg1"/>
                    </a:solidFill>
                  </a:rPr>
                  <a:t>Ejemplo: sea la recta </a:t>
                </a:r>
                <a14:m>
                  <m:oMath xmlns:m="http://schemas.openxmlformats.org/officeDocument/2006/math">
                    <m:r>
                      <a:rPr lang="es-ES" sz="2600" b="0" i="1" smtClean="0">
                        <a:solidFill>
                          <a:schemeClr val="bg1"/>
                        </a:solidFill>
                        <a:latin typeface="Cambria Math" panose="02040503050406030204" pitchFamily="18" charset="0"/>
                      </a:rPr>
                      <m:t>𝑟</m:t>
                    </m:r>
                    <m:r>
                      <a:rPr lang="es-ES" sz="2600" b="0" i="1" smtClean="0">
                        <a:solidFill>
                          <a:schemeClr val="bg1"/>
                        </a:solidFill>
                        <a:latin typeface="Cambria Math" panose="02040503050406030204" pitchFamily="18" charset="0"/>
                        <a:ea typeface="Cambria Math" panose="02040503050406030204" pitchFamily="18" charset="0"/>
                      </a:rPr>
                      <m:t>≡</m:t>
                    </m:r>
                    <m:f>
                      <m:fPr>
                        <m:ctrlPr>
                          <a:rPr lang="es-ES" sz="2600" b="0" i="1" smtClean="0">
                            <a:solidFill>
                              <a:schemeClr val="bg1"/>
                            </a:solidFill>
                            <a:latin typeface="Cambria Math" panose="02040503050406030204" pitchFamily="18" charset="0"/>
                            <a:ea typeface="Cambria Math" panose="02040503050406030204" pitchFamily="18" charset="0"/>
                          </a:rPr>
                        </m:ctrlPr>
                      </m:fPr>
                      <m:num>
                        <m:r>
                          <a:rPr lang="es-ES" sz="2600" b="0" i="1" smtClean="0">
                            <a:solidFill>
                              <a:schemeClr val="bg1"/>
                            </a:solidFill>
                            <a:latin typeface="Cambria Math" panose="02040503050406030204" pitchFamily="18" charset="0"/>
                            <a:ea typeface="Cambria Math" panose="02040503050406030204" pitchFamily="18" charset="0"/>
                          </a:rPr>
                          <m:t>𝑥</m:t>
                        </m:r>
                        <m:r>
                          <a:rPr lang="es-ES" sz="2600" b="0" i="1" smtClean="0">
                            <a:solidFill>
                              <a:schemeClr val="bg1"/>
                            </a:solidFill>
                            <a:latin typeface="Cambria Math" panose="02040503050406030204" pitchFamily="18" charset="0"/>
                            <a:ea typeface="Cambria Math" panose="02040503050406030204" pitchFamily="18" charset="0"/>
                          </a:rPr>
                          <m:t>−2</m:t>
                        </m:r>
                      </m:num>
                      <m:den>
                        <m:r>
                          <a:rPr lang="es-ES" sz="2600" b="0" i="1" smtClean="0">
                            <a:solidFill>
                              <a:schemeClr val="bg1"/>
                            </a:solidFill>
                            <a:latin typeface="Cambria Math" panose="02040503050406030204" pitchFamily="18" charset="0"/>
                            <a:ea typeface="Cambria Math" panose="02040503050406030204" pitchFamily="18" charset="0"/>
                          </a:rPr>
                          <m:t>2</m:t>
                        </m:r>
                      </m:den>
                    </m:f>
                    <m:r>
                      <a:rPr lang="es-ES" sz="2600" b="0" i="1" smtClean="0">
                        <a:solidFill>
                          <a:schemeClr val="bg1"/>
                        </a:solidFill>
                        <a:latin typeface="Cambria Math" panose="02040503050406030204" pitchFamily="18" charset="0"/>
                        <a:ea typeface="Cambria Math" panose="02040503050406030204" pitchFamily="18" charset="0"/>
                      </a:rPr>
                      <m:t>=</m:t>
                    </m:r>
                    <m:f>
                      <m:fPr>
                        <m:ctrlPr>
                          <a:rPr lang="es-ES" sz="2600" b="0" i="1" smtClean="0">
                            <a:solidFill>
                              <a:schemeClr val="bg1"/>
                            </a:solidFill>
                            <a:latin typeface="Cambria Math" panose="02040503050406030204" pitchFamily="18" charset="0"/>
                            <a:ea typeface="Cambria Math" panose="02040503050406030204" pitchFamily="18" charset="0"/>
                          </a:rPr>
                        </m:ctrlPr>
                      </m:fPr>
                      <m:num>
                        <m:r>
                          <a:rPr lang="es-ES" sz="2600" b="0" i="1" smtClean="0">
                            <a:solidFill>
                              <a:schemeClr val="bg1"/>
                            </a:solidFill>
                            <a:latin typeface="Cambria Math" panose="02040503050406030204" pitchFamily="18" charset="0"/>
                            <a:ea typeface="Cambria Math" panose="02040503050406030204" pitchFamily="18" charset="0"/>
                          </a:rPr>
                          <m:t>𝑦</m:t>
                        </m:r>
                        <m:r>
                          <a:rPr lang="es-ES" sz="2600" b="0" i="1" smtClean="0">
                            <a:solidFill>
                              <a:schemeClr val="bg1"/>
                            </a:solidFill>
                            <a:latin typeface="Cambria Math" panose="02040503050406030204" pitchFamily="18" charset="0"/>
                            <a:ea typeface="Cambria Math" panose="02040503050406030204" pitchFamily="18" charset="0"/>
                          </a:rPr>
                          <m:t>−1</m:t>
                        </m:r>
                      </m:num>
                      <m:den>
                        <m:r>
                          <a:rPr lang="es-ES" sz="2600" b="0" i="1" smtClean="0">
                            <a:solidFill>
                              <a:schemeClr val="bg1"/>
                            </a:solidFill>
                            <a:latin typeface="Cambria Math" panose="02040503050406030204" pitchFamily="18" charset="0"/>
                            <a:ea typeface="Cambria Math" panose="02040503050406030204" pitchFamily="18" charset="0"/>
                          </a:rPr>
                          <m:t>4</m:t>
                        </m:r>
                      </m:den>
                    </m:f>
                  </m:oMath>
                </a14:m>
                <a:r>
                  <a:rPr lang="es-ES" sz="2600" dirty="0" smtClean="0">
                    <a:solidFill>
                      <a:schemeClr val="bg1"/>
                    </a:solidFill>
                  </a:rPr>
                  <a:t>, calcula una recta paralela a ella que pase por </a:t>
                </a:r>
                <a14:m>
                  <m:oMath xmlns:m="http://schemas.openxmlformats.org/officeDocument/2006/math">
                    <m:r>
                      <a:rPr lang="es-ES" sz="2600" b="0" i="1" smtClean="0">
                        <a:solidFill>
                          <a:schemeClr val="bg1"/>
                        </a:solidFill>
                        <a:latin typeface="Cambria Math" panose="02040503050406030204" pitchFamily="18" charset="0"/>
                      </a:rPr>
                      <m:t>𝐴</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4,3</m:t>
                        </m:r>
                      </m:e>
                    </m:d>
                  </m:oMath>
                </a14:m>
                <a:r>
                  <a:rPr lang="es-ES" sz="2600" dirty="0" smtClean="0">
                    <a:solidFill>
                      <a:schemeClr val="bg1"/>
                    </a:solidFill>
                  </a:rPr>
                  <a:t>, y una perpendicular que pase por </a:t>
                </a:r>
                <a14:m>
                  <m:oMath xmlns:m="http://schemas.openxmlformats.org/officeDocument/2006/math">
                    <m:r>
                      <a:rPr lang="es-ES" sz="2600" b="0" i="1" smtClean="0">
                        <a:solidFill>
                          <a:schemeClr val="bg1"/>
                        </a:solidFill>
                        <a:latin typeface="Cambria Math" panose="02040503050406030204" pitchFamily="18" charset="0"/>
                      </a:rPr>
                      <m:t>𝐵</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0,4</m:t>
                        </m:r>
                      </m:e>
                    </m:d>
                  </m:oMath>
                </a14:m>
                <a:endParaRPr lang="es-ES" sz="2600" dirty="0" smtClean="0">
                  <a:solidFill>
                    <a:schemeClr val="bg1"/>
                  </a:solidFill>
                </a:endParaRPr>
              </a:p>
              <a:p>
                <a:pPr algn="just"/>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1" y="1725990"/>
                <a:ext cx="8638901" cy="1966444"/>
              </a:xfrm>
              <a:blipFill rotWithShape="0">
                <a:blip r:embed="rId2"/>
                <a:stretch>
                  <a:fillRect l="-1623" r="-127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Marcador de contenido 2"/>
              <p:cNvSpPr txBox="1">
                <a:spLocks/>
              </p:cNvSpPr>
              <p:nvPr/>
            </p:nvSpPr>
            <p:spPr>
              <a:xfrm>
                <a:off x="243840" y="3692434"/>
                <a:ext cx="8638901" cy="1123406"/>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just"/>
                <a:r>
                  <a:rPr lang="es-ES" sz="2600" dirty="0" smtClean="0">
                    <a:solidFill>
                      <a:srgbClr val="0070C0"/>
                    </a:solidFill>
                  </a:rPr>
                  <a:t>Paso 1: colocamos la recta en forma implícita:</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rgbClr val="0070C0"/>
                          </a:solidFill>
                          <a:latin typeface="Cambria Math" panose="02040503050406030204" pitchFamily="18" charset="0"/>
                        </a:rPr>
                        <m:t>4</m:t>
                      </m:r>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−8=2</m:t>
                      </m:r>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−2⇒</m:t>
                      </m:r>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=2</m:t>
                      </m:r>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−3</m:t>
                      </m:r>
                    </m:oMath>
                  </m:oMathPara>
                </a14:m>
                <a:endParaRPr lang="es-ES" sz="2600" dirty="0" smtClean="0">
                  <a:solidFill>
                    <a:srgbClr val="0070C0"/>
                  </a:solidFill>
                </a:endParaRPr>
              </a:p>
              <a:p>
                <a:pPr algn="just"/>
                <a:endParaRPr lang="es-ES" sz="2600" dirty="0" smtClean="0">
                  <a:solidFill>
                    <a:schemeClr val="bg1"/>
                  </a:solidFill>
                </a:endParaRPr>
              </a:p>
            </p:txBody>
          </p:sp>
        </mc:Choice>
        <mc:Fallback xmlns="">
          <p:sp>
            <p:nvSpPr>
              <p:cNvPr id="4" name="Marcador de contenido 2"/>
              <p:cNvSpPr txBox="1">
                <a:spLocks noRot="1" noChangeAspect="1" noMove="1" noResize="1" noEditPoints="1" noAdjustHandles="1" noChangeArrowheads="1" noChangeShapeType="1" noTextEdit="1"/>
              </p:cNvSpPr>
              <p:nvPr/>
            </p:nvSpPr>
            <p:spPr>
              <a:xfrm>
                <a:off x="243840" y="3692434"/>
                <a:ext cx="8638901" cy="1123406"/>
              </a:xfrm>
              <a:prstGeom prst="rect">
                <a:avLst/>
              </a:prstGeom>
              <a:blipFill rotWithShape="0">
                <a:blip r:embed="rId3"/>
                <a:stretch>
                  <a:fillRect l="-1623" t="-815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Marcador de contenido 2"/>
              <p:cNvSpPr txBox="1">
                <a:spLocks/>
              </p:cNvSpPr>
              <p:nvPr/>
            </p:nvSpPr>
            <p:spPr>
              <a:xfrm>
                <a:off x="243840" y="4815839"/>
                <a:ext cx="8638901" cy="1576251"/>
              </a:xfrm>
              <a:prstGeom prst="rect">
                <a:avLst/>
              </a:prstGeom>
              <a:solidFill>
                <a:schemeClr val="tx1">
                  <a:lumMod val="95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just"/>
                <a:r>
                  <a:rPr lang="es-ES" sz="2600" dirty="0" smtClean="0">
                    <a:solidFill>
                      <a:srgbClr val="0070C0"/>
                    </a:solidFill>
                  </a:rPr>
                  <a:t>Paso 2: Calculamos la pendiente de la recta paralela y de la perpendicular:</a:t>
                </a:r>
              </a:p>
              <a:p>
                <a:pPr marL="0" indent="0" algn="just">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2600" b="0" i="1" smtClean="0">
                              <a:solidFill>
                                <a:srgbClr val="0070C0"/>
                              </a:solidFill>
                              <a:latin typeface="Cambria Math" panose="02040503050406030204" pitchFamily="18" charset="0"/>
                            </a:rPr>
                          </m:ctrlPr>
                        </m:mPr>
                        <m:mr>
                          <m:e>
                            <m:sSub>
                              <m:sSubPr>
                                <m:ctrlPr>
                                  <a:rPr lang="es-ES" sz="2600" b="0" i="1" smtClean="0">
                                    <a:solidFill>
                                      <a:srgbClr val="0070C0"/>
                                    </a:solidFill>
                                    <a:latin typeface="Cambria Math" panose="02040503050406030204" pitchFamily="18" charset="0"/>
                                  </a:rPr>
                                </m:ctrlPr>
                              </m:sSubPr>
                              <m:e>
                                <m:r>
                                  <m:rPr>
                                    <m:brk m:alnAt="7"/>
                                  </m:rPr>
                                  <a:rPr lang="es-ES" sz="2600" b="0" i="1" smtClean="0">
                                    <a:solidFill>
                                      <a:srgbClr val="0070C0"/>
                                    </a:solidFill>
                                    <a:latin typeface="Cambria Math" panose="02040503050406030204" pitchFamily="18" charset="0"/>
                                  </a:rPr>
                                  <m:t>𝑚</m:t>
                                </m:r>
                              </m:e>
                              <m:sub>
                                <m:r>
                                  <a:rPr lang="es-ES" sz="2600" b="0" i="1" smtClean="0">
                                    <a:solidFill>
                                      <a:srgbClr val="0070C0"/>
                                    </a:solidFill>
                                    <a:latin typeface="Cambria Math" panose="02040503050406030204" pitchFamily="18" charset="0"/>
                                    <a:ea typeface="Cambria Math" panose="02040503050406030204" pitchFamily="18" charset="0"/>
                                  </a:rPr>
                                  <m:t>∥</m:t>
                                </m:r>
                              </m:sub>
                            </m:sSub>
                            <m:r>
                              <m:rPr>
                                <m:brk m:alnAt="7"/>
                              </m:rP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𝑚</m:t>
                            </m:r>
                            <m:r>
                              <a:rPr lang="es-ES" sz="2600" b="0" i="1" smtClean="0">
                                <a:solidFill>
                                  <a:srgbClr val="0070C0"/>
                                </a:solidFill>
                                <a:latin typeface="Cambria Math" panose="02040503050406030204" pitchFamily="18" charset="0"/>
                              </a:rPr>
                              <m:t>=2</m:t>
                            </m:r>
                          </m:e>
                          <m:e/>
                          <m:e>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𝑚</m:t>
                                </m:r>
                              </m:e>
                              <m:sub>
                                <m:r>
                                  <a:rPr lang="es-ES" sz="2600" b="0" i="1" smtClean="0">
                                    <a:solidFill>
                                      <a:srgbClr val="0070C0"/>
                                    </a:solidFill>
                                    <a:latin typeface="Cambria Math" panose="02040503050406030204" pitchFamily="18" charset="0"/>
                                    <a:ea typeface="Cambria Math" panose="02040503050406030204" pitchFamily="18" charset="0"/>
                                  </a:rPr>
                                  <m:t>⊥</m:t>
                                </m:r>
                              </m:sub>
                            </m:sSub>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m:t>
                                </m:r>
                              </m:num>
                              <m:den>
                                <m:r>
                                  <a:rPr lang="es-ES" sz="2600" b="0" i="1" smtClean="0">
                                    <a:solidFill>
                                      <a:srgbClr val="0070C0"/>
                                    </a:solidFill>
                                    <a:latin typeface="Cambria Math" panose="02040503050406030204" pitchFamily="18" charset="0"/>
                                  </a:rPr>
                                  <m:t>𝑚</m:t>
                                </m:r>
                              </m:den>
                            </m:f>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m:t>
                                </m:r>
                              </m:num>
                              <m:den>
                                <m:r>
                                  <a:rPr lang="es-ES" sz="2600" b="0" i="1" smtClean="0">
                                    <a:solidFill>
                                      <a:srgbClr val="0070C0"/>
                                    </a:solidFill>
                                    <a:latin typeface="Cambria Math" panose="02040503050406030204" pitchFamily="18" charset="0"/>
                                  </a:rPr>
                                  <m:t>2</m:t>
                                </m:r>
                              </m:den>
                            </m:f>
                          </m:e>
                        </m:mr>
                      </m:m>
                    </m:oMath>
                  </m:oMathPara>
                </a14:m>
                <a:endParaRPr lang="es-ES" sz="2600" dirty="0" smtClean="0">
                  <a:solidFill>
                    <a:srgbClr val="0070C0"/>
                  </a:solidFill>
                </a:endParaRPr>
              </a:p>
            </p:txBody>
          </p:sp>
        </mc:Choice>
        <mc:Fallback xmlns="">
          <p:sp>
            <p:nvSpPr>
              <p:cNvPr id="6" name="Marcador de contenido 2"/>
              <p:cNvSpPr txBox="1">
                <a:spLocks noRot="1" noChangeAspect="1" noMove="1" noResize="1" noEditPoints="1" noAdjustHandles="1" noChangeArrowheads="1" noChangeShapeType="1" noTextEdit="1"/>
              </p:cNvSpPr>
              <p:nvPr/>
            </p:nvSpPr>
            <p:spPr>
              <a:xfrm>
                <a:off x="243840" y="4815839"/>
                <a:ext cx="8638901" cy="1576251"/>
              </a:xfrm>
              <a:prstGeom prst="rect">
                <a:avLst/>
              </a:prstGeom>
              <a:blipFill rotWithShape="0">
                <a:blip r:embed="rId4"/>
                <a:stretch>
                  <a:fillRect l="-1200" t="-6950" r="-917"/>
                </a:stretch>
              </a:blipFill>
            </p:spPr>
            <p:txBody>
              <a:bodyPr/>
              <a:lstStyle/>
              <a:p>
                <a:r>
                  <a:rPr lang="es-ES">
                    <a:noFill/>
                  </a:rPr>
                  <a:t> </a:t>
                </a:r>
              </a:p>
            </p:txBody>
          </p:sp>
        </mc:Fallback>
      </mc:AlternateContent>
      <p:sp>
        <p:nvSpPr>
          <p:cNvPr id="7" name="Flecha abajo 6"/>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3</a:t>
            </a:r>
            <a:endParaRPr lang="es-ES" dirty="0">
              <a:solidFill>
                <a:srgbClr val="0070C0"/>
              </a:solidFill>
            </a:endParaRPr>
          </a:p>
        </p:txBody>
      </p:sp>
      <p:pic>
        <p:nvPicPr>
          <p:cNvPr id="8" name="Picture 4" descr="Resultado de imagen de nex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6656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887346"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ES" dirty="0" smtClean="0">
                <a:solidFill>
                  <a:schemeClr val="bg1"/>
                </a:solidFill>
              </a:rPr>
              <a:t>11. Rectas paralelas y perpendiculares</a:t>
            </a:r>
            <a:endParaRPr lang="es-ES" dirty="0">
              <a:solidFill>
                <a:schemeClr val="bg1"/>
              </a:solidFill>
            </a:endParaRPr>
          </a:p>
        </p:txBody>
      </p:sp>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243841" y="1725990"/>
                <a:ext cx="8638901" cy="1966444"/>
              </a:xfrm>
              <a:solidFill>
                <a:schemeClr val="tx1">
                  <a:lumMod val="95000"/>
                </a:schemeClr>
              </a:solidFill>
            </p:spPr>
            <p:txBody>
              <a:bodyPr>
                <a:normAutofit/>
              </a:bodyPr>
              <a:lstStyle/>
              <a:p>
                <a:pPr algn="just"/>
                <a:r>
                  <a:rPr lang="es-ES" sz="2600" dirty="0" smtClean="0">
                    <a:solidFill>
                      <a:schemeClr val="bg1"/>
                    </a:solidFill>
                  </a:rPr>
                  <a:t>Ejemplo: sea la recta </a:t>
                </a:r>
                <a14:m>
                  <m:oMath xmlns:m="http://schemas.openxmlformats.org/officeDocument/2006/math">
                    <m:r>
                      <a:rPr lang="es-ES" sz="2600" b="0" i="1" smtClean="0">
                        <a:solidFill>
                          <a:schemeClr val="bg1"/>
                        </a:solidFill>
                        <a:latin typeface="Cambria Math" panose="02040503050406030204" pitchFamily="18" charset="0"/>
                      </a:rPr>
                      <m:t>𝑟</m:t>
                    </m:r>
                    <m:r>
                      <a:rPr lang="es-ES" sz="2600" b="0" i="1" smtClean="0">
                        <a:solidFill>
                          <a:schemeClr val="bg1"/>
                        </a:solidFill>
                        <a:latin typeface="Cambria Math" panose="02040503050406030204" pitchFamily="18" charset="0"/>
                        <a:ea typeface="Cambria Math" panose="02040503050406030204" pitchFamily="18" charset="0"/>
                      </a:rPr>
                      <m:t>≡</m:t>
                    </m:r>
                    <m:f>
                      <m:fPr>
                        <m:ctrlPr>
                          <a:rPr lang="es-ES" sz="2600" b="0" i="1" smtClean="0">
                            <a:solidFill>
                              <a:schemeClr val="bg1"/>
                            </a:solidFill>
                            <a:latin typeface="Cambria Math" panose="02040503050406030204" pitchFamily="18" charset="0"/>
                            <a:ea typeface="Cambria Math" panose="02040503050406030204" pitchFamily="18" charset="0"/>
                          </a:rPr>
                        </m:ctrlPr>
                      </m:fPr>
                      <m:num>
                        <m:r>
                          <a:rPr lang="es-ES" sz="2600" b="0" i="1" smtClean="0">
                            <a:solidFill>
                              <a:schemeClr val="bg1"/>
                            </a:solidFill>
                            <a:latin typeface="Cambria Math" panose="02040503050406030204" pitchFamily="18" charset="0"/>
                            <a:ea typeface="Cambria Math" panose="02040503050406030204" pitchFamily="18" charset="0"/>
                          </a:rPr>
                          <m:t>𝑥</m:t>
                        </m:r>
                        <m:r>
                          <a:rPr lang="es-ES" sz="2600" b="0" i="1" smtClean="0">
                            <a:solidFill>
                              <a:schemeClr val="bg1"/>
                            </a:solidFill>
                            <a:latin typeface="Cambria Math" panose="02040503050406030204" pitchFamily="18" charset="0"/>
                            <a:ea typeface="Cambria Math" panose="02040503050406030204" pitchFamily="18" charset="0"/>
                          </a:rPr>
                          <m:t>−2</m:t>
                        </m:r>
                      </m:num>
                      <m:den>
                        <m:r>
                          <a:rPr lang="es-ES" sz="2600" b="0" i="1" smtClean="0">
                            <a:solidFill>
                              <a:schemeClr val="bg1"/>
                            </a:solidFill>
                            <a:latin typeface="Cambria Math" panose="02040503050406030204" pitchFamily="18" charset="0"/>
                            <a:ea typeface="Cambria Math" panose="02040503050406030204" pitchFamily="18" charset="0"/>
                          </a:rPr>
                          <m:t>2</m:t>
                        </m:r>
                      </m:den>
                    </m:f>
                    <m:r>
                      <a:rPr lang="es-ES" sz="2600" b="0" i="1" smtClean="0">
                        <a:solidFill>
                          <a:schemeClr val="bg1"/>
                        </a:solidFill>
                        <a:latin typeface="Cambria Math" panose="02040503050406030204" pitchFamily="18" charset="0"/>
                        <a:ea typeface="Cambria Math" panose="02040503050406030204" pitchFamily="18" charset="0"/>
                      </a:rPr>
                      <m:t>=</m:t>
                    </m:r>
                    <m:f>
                      <m:fPr>
                        <m:ctrlPr>
                          <a:rPr lang="es-ES" sz="2600" b="0" i="1" smtClean="0">
                            <a:solidFill>
                              <a:schemeClr val="bg1"/>
                            </a:solidFill>
                            <a:latin typeface="Cambria Math" panose="02040503050406030204" pitchFamily="18" charset="0"/>
                            <a:ea typeface="Cambria Math" panose="02040503050406030204" pitchFamily="18" charset="0"/>
                          </a:rPr>
                        </m:ctrlPr>
                      </m:fPr>
                      <m:num>
                        <m:r>
                          <a:rPr lang="es-ES" sz="2600" b="0" i="1" smtClean="0">
                            <a:solidFill>
                              <a:schemeClr val="bg1"/>
                            </a:solidFill>
                            <a:latin typeface="Cambria Math" panose="02040503050406030204" pitchFamily="18" charset="0"/>
                            <a:ea typeface="Cambria Math" panose="02040503050406030204" pitchFamily="18" charset="0"/>
                          </a:rPr>
                          <m:t>𝑦</m:t>
                        </m:r>
                        <m:r>
                          <a:rPr lang="es-ES" sz="2600" b="0" i="1" smtClean="0">
                            <a:solidFill>
                              <a:schemeClr val="bg1"/>
                            </a:solidFill>
                            <a:latin typeface="Cambria Math" panose="02040503050406030204" pitchFamily="18" charset="0"/>
                            <a:ea typeface="Cambria Math" panose="02040503050406030204" pitchFamily="18" charset="0"/>
                          </a:rPr>
                          <m:t>−1</m:t>
                        </m:r>
                      </m:num>
                      <m:den>
                        <m:r>
                          <a:rPr lang="es-ES" sz="2600" b="0" i="1" smtClean="0">
                            <a:solidFill>
                              <a:schemeClr val="bg1"/>
                            </a:solidFill>
                            <a:latin typeface="Cambria Math" panose="02040503050406030204" pitchFamily="18" charset="0"/>
                            <a:ea typeface="Cambria Math" panose="02040503050406030204" pitchFamily="18" charset="0"/>
                          </a:rPr>
                          <m:t>4</m:t>
                        </m:r>
                      </m:den>
                    </m:f>
                  </m:oMath>
                </a14:m>
                <a:r>
                  <a:rPr lang="es-ES" sz="2600" dirty="0" smtClean="0">
                    <a:solidFill>
                      <a:schemeClr val="bg1"/>
                    </a:solidFill>
                  </a:rPr>
                  <a:t>, calcula una recta paralela a ella que pase por </a:t>
                </a:r>
                <a14:m>
                  <m:oMath xmlns:m="http://schemas.openxmlformats.org/officeDocument/2006/math">
                    <m:r>
                      <a:rPr lang="es-ES" sz="2600" b="0" i="1" smtClean="0">
                        <a:solidFill>
                          <a:schemeClr val="bg1"/>
                        </a:solidFill>
                        <a:latin typeface="Cambria Math" panose="02040503050406030204" pitchFamily="18" charset="0"/>
                      </a:rPr>
                      <m:t>𝐴</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4,3</m:t>
                        </m:r>
                      </m:e>
                    </m:d>
                  </m:oMath>
                </a14:m>
                <a:r>
                  <a:rPr lang="es-ES" sz="2600" dirty="0" smtClean="0">
                    <a:solidFill>
                      <a:schemeClr val="bg1"/>
                    </a:solidFill>
                  </a:rPr>
                  <a:t>, y una perpendicular que pase por </a:t>
                </a:r>
                <a14:m>
                  <m:oMath xmlns:m="http://schemas.openxmlformats.org/officeDocument/2006/math">
                    <m:r>
                      <a:rPr lang="es-ES" sz="2600" b="0" i="1" smtClean="0">
                        <a:solidFill>
                          <a:schemeClr val="bg1"/>
                        </a:solidFill>
                        <a:latin typeface="Cambria Math" panose="02040503050406030204" pitchFamily="18" charset="0"/>
                      </a:rPr>
                      <m:t>𝐵</m:t>
                    </m:r>
                    <m:d>
                      <m:dPr>
                        <m:ctrlPr>
                          <a:rPr lang="es-ES" sz="2600" b="0" i="1" smtClean="0">
                            <a:solidFill>
                              <a:schemeClr val="bg1"/>
                            </a:solidFill>
                            <a:latin typeface="Cambria Math" panose="02040503050406030204" pitchFamily="18" charset="0"/>
                          </a:rPr>
                        </m:ctrlPr>
                      </m:dPr>
                      <m:e>
                        <m:r>
                          <a:rPr lang="es-ES" sz="2600" b="0" i="1" smtClean="0">
                            <a:solidFill>
                              <a:schemeClr val="bg1"/>
                            </a:solidFill>
                            <a:latin typeface="Cambria Math" panose="02040503050406030204" pitchFamily="18" charset="0"/>
                          </a:rPr>
                          <m:t>0,4</m:t>
                        </m:r>
                      </m:e>
                    </m:d>
                  </m:oMath>
                </a14:m>
                <a:endParaRPr lang="es-ES" sz="2600" dirty="0" smtClean="0">
                  <a:solidFill>
                    <a:schemeClr val="bg1"/>
                  </a:solidFill>
                </a:endParaRPr>
              </a:p>
              <a:p>
                <a:pPr algn="just"/>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243841" y="1725990"/>
                <a:ext cx="8638901" cy="1966444"/>
              </a:xfrm>
              <a:blipFill rotWithShape="0">
                <a:blip r:embed="rId2"/>
                <a:stretch>
                  <a:fillRect l="-1623" r="-1270"/>
                </a:stretch>
              </a:blipFill>
            </p:spPr>
            <p:txBody>
              <a:bodyPr/>
              <a:lstStyle/>
              <a:p>
                <a:r>
                  <a:rPr lang="es-ES">
                    <a:noFill/>
                  </a:rPr>
                  <a:t> </a:t>
                </a:r>
              </a:p>
            </p:txBody>
          </p:sp>
        </mc:Fallback>
      </mc:AlternateContent>
      <p:sp>
        <p:nvSpPr>
          <p:cNvPr id="4" name="Marcador de contenido 2"/>
          <p:cNvSpPr txBox="1">
            <a:spLocks/>
          </p:cNvSpPr>
          <p:nvPr/>
        </p:nvSpPr>
        <p:spPr>
          <a:xfrm>
            <a:off x="243840" y="3692434"/>
            <a:ext cx="8638901" cy="2978332"/>
          </a:xfrm>
          <a:prstGeom prst="rect">
            <a:avLst/>
          </a:prstGeom>
          <a:solidFill>
            <a:schemeClr val="tx1">
              <a:lumMod val="95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just"/>
            <a:r>
              <a:rPr lang="es-ES" sz="2600" dirty="0" smtClean="0">
                <a:solidFill>
                  <a:srgbClr val="0070C0"/>
                </a:solidFill>
              </a:rPr>
              <a:t>Paso 3: sabiendo m, calculamos n con el punto que nos dan:</a:t>
            </a:r>
          </a:p>
        </p:txBody>
      </p: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1101429030"/>
                  </p:ext>
                </p:extLst>
              </p:nvPr>
            </p:nvGraphicFramePr>
            <p:xfrm>
              <a:off x="1506583" y="4384040"/>
              <a:ext cx="6096000" cy="230746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s-ES" dirty="0" smtClean="0">
                              <a:solidFill>
                                <a:schemeClr val="bg1"/>
                              </a:solidFill>
                            </a:rPr>
                            <a:t>Paralela: </a:t>
                          </a:r>
                          <a14:m>
                            <m:oMath xmlns:m="http://schemas.openxmlformats.org/officeDocument/2006/math">
                              <m:r>
                                <a:rPr lang="es-ES" sz="1800" b="0" i="1" smtClean="0">
                                  <a:solidFill>
                                    <a:schemeClr val="bg1"/>
                                  </a:solidFill>
                                  <a:latin typeface="Cambria Math" panose="02040503050406030204" pitchFamily="18" charset="0"/>
                                </a:rPr>
                                <m:t>𝑚</m:t>
                              </m:r>
                              <m:r>
                                <a:rPr lang="es-ES" sz="1800" b="0" i="1" smtClean="0">
                                  <a:solidFill>
                                    <a:schemeClr val="bg1"/>
                                  </a:solidFill>
                                  <a:latin typeface="Cambria Math" panose="02040503050406030204" pitchFamily="18" charset="0"/>
                                </a:rPr>
                                <m:t>=2</m:t>
                              </m:r>
                            </m:oMath>
                          </a14:m>
                          <a:endParaRPr lang="es-ES" dirty="0">
                            <a:solidFill>
                              <a:schemeClr val="bg1"/>
                            </a:solidFill>
                          </a:endParaRPr>
                        </a:p>
                      </a:txBody>
                      <a:tcPr/>
                    </a:tc>
                    <a:tc>
                      <a:txBody>
                        <a:bodyPr/>
                        <a:lstStyle/>
                        <a:p>
                          <a:r>
                            <a:rPr lang="es-ES" dirty="0" smtClean="0">
                              <a:solidFill>
                                <a:schemeClr val="bg1"/>
                              </a:solidFill>
                            </a:rPr>
                            <a:t>Perpendicular: </a:t>
                          </a:r>
                          <a14:m>
                            <m:oMath xmlns:m="http://schemas.openxmlformats.org/officeDocument/2006/math">
                              <m:r>
                                <a:rPr lang="es-ES" sz="1800" b="0" i="1" smtClean="0">
                                  <a:solidFill>
                                    <a:schemeClr val="bg1"/>
                                  </a:solidFill>
                                  <a:latin typeface="Cambria Math" panose="02040503050406030204" pitchFamily="18" charset="0"/>
                                </a:rPr>
                                <m:t>𝑚</m:t>
                              </m:r>
                              <m:r>
                                <a:rPr lang="es-ES" sz="1800" b="0" i="1" smtClean="0">
                                  <a:solidFill>
                                    <a:schemeClr val="bg1"/>
                                  </a:solidFill>
                                  <a:latin typeface="Cambria Math" panose="02040503050406030204" pitchFamily="18" charset="0"/>
                                </a:rPr>
                                <m:t>=−1/2</m:t>
                              </m:r>
                            </m:oMath>
                          </a14:m>
                          <a:endParaRPr lang="es-ES" dirty="0">
                            <a:solidFill>
                              <a:schemeClr val="bg1"/>
                            </a:solidFill>
                          </a:endParaRPr>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=2</m:t>
                                </m:r>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m:t>
                                </m:r>
                                <m:r>
                                  <a:rPr lang="es-ES" sz="1800" b="0" i="1" smtClean="0">
                                    <a:solidFill>
                                      <a:srgbClr val="0070C0"/>
                                    </a:solidFill>
                                    <a:latin typeface="Cambria Math" panose="02040503050406030204" pitchFamily="18" charset="0"/>
                                  </a:rPr>
                                  <m:t>𝑛</m:t>
                                </m:r>
                              </m:oMath>
                            </m:oMathPara>
                          </a14:m>
                          <a:endParaRPr lang="es-ES" dirty="0">
                            <a:solidFill>
                              <a:srgbClr val="0070C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m:t>
                                </m:r>
                                <m:f>
                                  <m:fPr>
                                    <m:ctrlPr>
                                      <a:rPr lang="es-ES" sz="1800" b="0" i="1" smtClean="0">
                                        <a:solidFill>
                                          <a:srgbClr val="0070C0"/>
                                        </a:solidFill>
                                        <a:latin typeface="Cambria Math" panose="02040503050406030204" pitchFamily="18" charset="0"/>
                                      </a:rPr>
                                    </m:ctrlPr>
                                  </m:fPr>
                                  <m:num>
                                    <m:r>
                                      <a:rPr lang="es-ES" sz="1800" b="0" i="1" smtClean="0">
                                        <a:solidFill>
                                          <a:srgbClr val="0070C0"/>
                                        </a:solidFill>
                                        <a:latin typeface="Cambria Math" panose="02040503050406030204" pitchFamily="18" charset="0"/>
                                      </a:rPr>
                                      <m:t>1</m:t>
                                    </m:r>
                                  </m:num>
                                  <m:den>
                                    <m:r>
                                      <a:rPr lang="es-ES" sz="1800" b="0" i="1" smtClean="0">
                                        <a:solidFill>
                                          <a:srgbClr val="0070C0"/>
                                        </a:solidFill>
                                        <a:latin typeface="Cambria Math" panose="02040503050406030204" pitchFamily="18" charset="0"/>
                                      </a:rPr>
                                      <m:t>2</m:t>
                                    </m:r>
                                  </m:den>
                                </m:f>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m:t>
                                </m:r>
                                <m:r>
                                  <a:rPr lang="es-ES" sz="1800" b="0" i="1" smtClean="0">
                                    <a:solidFill>
                                      <a:srgbClr val="0070C0"/>
                                    </a:solidFill>
                                    <a:latin typeface="Cambria Math" panose="02040503050406030204" pitchFamily="18" charset="0"/>
                                  </a:rPr>
                                  <m:t>𝑛</m:t>
                                </m:r>
                              </m:oMath>
                            </m:oMathPara>
                          </a14:m>
                          <a:endParaRPr lang="es-ES" dirty="0">
                            <a:solidFill>
                              <a:srgbClr val="0070C0"/>
                            </a:solidFill>
                          </a:endParaRPr>
                        </a:p>
                      </a:txBody>
                      <a:tcPr/>
                    </a:tc>
                    <a:extLst>
                      <a:ext uri="{0D108BD9-81ED-4DB2-BD59-A6C34878D82A}">
                        <a16:rowId xmlns:a16="http://schemas.microsoft.com/office/drawing/2014/main" val="10001"/>
                      </a:ext>
                    </a:extLst>
                  </a:tr>
                  <a:tr h="370840">
                    <a:tc>
                      <a:txBody>
                        <a:bodyPr/>
                        <a:lstStyle/>
                        <a:p>
                          <a:pPr/>
                          <a14:m>
                            <m:oMathPara xmlns:m="http://schemas.openxmlformats.org/officeDocument/2006/math">
                              <m:oMathParaPr>
                                <m:jc m:val="centerGroup"/>
                              </m:oMathParaPr>
                              <m:oMath xmlns:m="http://schemas.openxmlformats.org/officeDocument/2006/math">
                                <m:r>
                                  <a:rPr lang="es-ES" sz="1800" b="0" i="1" smtClean="0">
                                    <a:solidFill>
                                      <a:srgbClr val="0070C0"/>
                                    </a:solidFill>
                                    <a:latin typeface="Cambria Math" panose="02040503050406030204" pitchFamily="18" charset="0"/>
                                  </a:rPr>
                                  <m:t>3=2·4+</m:t>
                                </m:r>
                                <m:r>
                                  <a:rPr lang="es-ES" sz="1800" b="0" i="1" smtClean="0">
                                    <a:solidFill>
                                      <a:srgbClr val="0070C0"/>
                                    </a:solidFill>
                                    <a:latin typeface="Cambria Math" panose="02040503050406030204" pitchFamily="18" charset="0"/>
                                  </a:rPr>
                                  <m:t>𝑛</m:t>
                                </m:r>
                                <m:r>
                                  <a:rPr lang="es-ES" sz="1800" b="0" i="1" smtClean="0">
                                    <a:solidFill>
                                      <a:srgbClr val="0070C0"/>
                                    </a:solidFill>
                                    <a:latin typeface="Cambria Math" panose="02040503050406030204" pitchFamily="18" charset="0"/>
                                  </a:rPr>
                                  <m:t>⇒</m:t>
                                </m:r>
                                <m:r>
                                  <a:rPr lang="es-ES" sz="1800" b="0" i="1" smtClean="0">
                                    <a:solidFill>
                                      <a:srgbClr val="0070C0"/>
                                    </a:solidFill>
                                    <a:latin typeface="Cambria Math" panose="02040503050406030204" pitchFamily="18" charset="0"/>
                                  </a:rPr>
                                  <m:t>𝑛</m:t>
                                </m:r>
                                <m:r>
                                  <a:rPr lang="es-ES" sz="1800" b="0" i="1" smtClean="0">
                                    <a:solidFill>
                                      <a:srgbClr val="0070C0"/>
                                    </a:solidFill>
                                    <a:latin typeface="Cambria Math" panose="02040503050406030204" pitchFamily="18" charset="0"/>
                                  </a:rPr>
                                  <m:t>=−5</m:t>
                                </m:r>
                              </m:oMath>
                            </m:oMathPara>
                          </a14:m>
                          <a:endParaRPr lang="es-ES" dirty="0">
                            <a:solidFill>
                              <a:srgbClr val="0070C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s-ES" sz="1800" b="0" i="1" smtClean="0">
                                    <a:solidFill>
                                      <a:srgbClr val="0070C0"/>
                                    </a:solidFill>
                                    <a:latin typeface="Cambria Math" panose="02040503050406030204" pitchFamily="18" charset="0"/>
                                  </a:rPr>
                                  <m:t>0=−</m:t>
                                </m:r>
                                <m:f>
                                  <m:fPr>
                                    <m:ctrlPr>
                                      <a:rPr lang="es-ES" sz="1800" b="0" i="1" smtClean="0">
                                        <a:solidFill>
                                          <a:srgbClr val="0070C0"/>
                                        </a:solidFill>
                                        <a:latin typeface="Cambria Math" panose="02040503050406030204" pitchFamily="18" charset="0"/>
                                      </a:rPr>
                                    </m:ctrlPr>
                                  </m:fPr>
                                  <m:num>
                                    <m:r>
                                      <a:rPr lang="es-ES" sz="1800" b="0" i="1" smtClean="0">
                                        <a:solidFill>
                                          <a:srgbClr val="0070C0"/>
                                        </a:solidFill>
                                        <a:latin typeface="Cambria Math" panose="02040503050406030204" pitchFamily="18" charset="0"/>
                                      </a:rPr>
                                      <m:t>1</m:t>
                                    </m:r>
                                  </m:num>
                                  <m:den>
                                    <m:r>
                                      <a:rPr lang="es-ES" sz="1800" b="0" i="1" smtClean="0">
                                        <a:solidFill>
                                          <a:srgbClr val="0070C0"/>
                                        </a:solidFill>
                                        <a:latin typeface="Cambria Math" panose="02040503050406030204" pitchFamily="18" charset="0"/>
                                      </a:rPr>
                                      <m:t>2</m:t>
                                    </m:r>
                                  </m:den>
                                </m:f>
                                <m:r>
                                  <a:rPr lang="es-ES" sz="1800" b="0" i="1" smtClean="0">
                                    <a:solidFill>
                                      <a:srgbClr val="0070C0"/>
                                    </a:solidFill>
                                    <a:latin typeface="Cambria Math" panose="02040503050406030204" pitchFamily="18" charset="0"/>
                                  </a:rPr>
                                  <m:t>·4+</m:t>
                                </m:r>
                                <m:r>
                                  <a:rPr lang="es-ES" sz="1800" b="0" i="1" smtClean="0">
                                    <a:solidFill>
                                      <a:srgbClr val="0070C0"/>
                                    </a:solidFill>
                                    <a:latin typeface="Cambria Math" panose="02040503050406030204" pitchFamily="18" charset="0"/>
                                  </a:rPr>
                                  <m:t>𝑛</m:t>
                                </m:r>
                                <m:r>
                                  <a:rPr lang="es-ES" sz="1800" b="0" i="1" smtClean="0">
                                    <a:solidFill>
                                      <a:srgbClr val="0070C0"/>
                                    </a:solidFill>
                                    <a:latin typeface="Cambria Math" panose="02040503050406030204" pitchFamily="18" charset="0"/>
                                  </a:rPr>
                                  <m:t>⇒</m:t>
                                </m:r>
                                <m:r>
                                  <a:rPr lang="es-ES" sz="1800" b="0" i="1" smtClean="0">
                                    <a:solidFill>
                                      <a:srgbClr val="0070C0"/>
                                    </a:solidFill>
                                    <a:latin typeface="Cambria Math" panose="02040503050406030204" pitchFamily="18" charset="0"/>
                                  </a:rPr>
                                  <m:t>𝑛</m:t>
                                </m:r>
                                <m:r>
                                  <a:rPr lang="es-ES" sz="1800" b="0" i="1" smtClean="0">
                                    <a:solidFill>
                                      <a:srgbClr val="0070C0"/>
                                    </a:solidFill>
                                    <a:latin typeface="Cambria Math" panose="02040503050406030204" pitchFamily="18" charset="0"/>
                                  </a:rPr>
                                  <m:t>=2</m:t>
                                </m:r>
                              </m:oMath>
                            </m:oMathPara>
                          </a14:m>
                          <a:endParaRPr lang="es-ES" dirty="0">
                            <a:solidFill>
                              <a:srgbClr val="0070C0"/>
                            </a:solidFill>
                          </a:endParaRPr>
                        </a:p>
                      </a:txBody>
                      <a:tcPr/>
                    </a:tc>
                    <a:extLst>
                      <a:ext uri="{0D108BD9-81ED-4DB2-BD59-A6C34878D82A}">
                        <a16:rowId xmlns:a16="http://schemas.microsoft.com/office/drawing/2014/main" val="10002"/>
                      </a:ext>
                    </a:extLst>
                  </a:tr>
                  <a:tr h="370840">
                    <a:tc>
                      <a:txBody>
                        <a:bodyPr/>
                        <a:lstStyle/>
                        <a:p>
                          <a:pPr/>
                          <a14:m>
                            <m:oMathPara xmlns:m="http://schemas.openxmlformats.org/officeDocument/2006/math">
                              <m:oMathParaPr>
                                <m:jc m:val="centerGroup"/>
                              </m:oMathParaPr>
                              <m:oMath xmlns:m="http://schemas.openxmlformats.org/officeDocument/2006/math">
                                <m:borderBox>
                                  <m:borderBoxPr>
                                    <m:ctrlPr>
                                      <a:rPr lang="es-ES" sz="1800" b="0" i="1" smtClean="0">
                                        <a:solidFill>
                                          <a:srgbClr val="0070C0"/>
                                        </a:solidFill>
                                        <a:latin typeface="Cambria Math" panose="02040503050406030204" pitchFamily="18" charset="0"/>
                                      </a:rPr>
                                    </m:ctrlPr>
                                  </m:borderBoxPr>
                                  <m:e>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=2</m:t>
                                    </m:r>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−5</m:t>
                                    </m:r>
                                  </m:e>
                                </m:borderBox>
                              </m:oMath>
                            </m:oMathPara>
                          </a14:m>
                          <a:endParaRPr lang="es-ES" dirty="0">
                            <a:solidFill>
                              <a:srgbClr val="0070C0"/>
                            </a:solidFill>
                          </a:endParaRPr>
                        </a:p>
                      </a:txBody>
                      <a:tcPr/>
                    </a:tc>
                    <a:tc>
                      <a:txBody>
                        <a:bodyPr/>
                        <a:lstStyle/>
                        <a:p>
                          <a:pPr/>
                          <a14:m>
                            <m:oMathPara xmlns:m="http://schemas.openxmlformats.org/officeDocument/2006/math">
                              <m:oMathParaPr>
                                <m:jc m:val="centerGroup"/>
                              </m:oMathParaPr>
                              <m:oMath xmlns:m="http://schemas.openxmlformats.org/officeDocument/2006/math">
                                <m:borderBox>
                                  <m:borderBoxPr>
                                    <m:ctrlPr>
                                      <a:rPr lang="es-ES" sz="1800" b="0" i="1" smtClean="0">
                                        <a:solidFill>
                                          <a:srgbClr val="0070C0"/>
                                        </a:solidFill>
                                        <a:latin typeface="Cambria Math" panose="02040503050406030204" pitchFamily="18" charset="0"/>
                                      </a:rPr>
                                    </m:ctrlPr>
                                  </m:borderBoxPr>
                                  <m:e>
                                    <m:r>
                                      <a:rPr lang="es-ES" sz="1800" b="0" i="1" smtClean="0">
                                        <a:solidFill>
                                          <a:srgbClr val="0070C0"/>
                                        </a:solidFill>
                                        <a:latin typeface="Cambria Math" panose="02040503050406030204" pitchFamily="18" charset="0"/>
                                      </a:rPr>
                                      <m:t>𝑦</m:t>
                                    </m:r>
                                    <m:r>
                                      <a:rPr lang="es-ES" sz="1800" b="0" i="1" smtClean="0">
                                        <a:solidFill>
                                          <a:srgbClr val="0070C0"/>
                                        </a:solidFill>
                                        <a:latin typeface="Cambria Math" panose="02040503050406030204" pitchFamily="18" charset="0"/>
                                      </a:rPr>
                                      <m:t>=−</m:t>
                                    </m:r>
                                    <m:f>
                                      <m:fPr>
                                        <m:ctrlPr>
                                          <a:rPr lang="es-ES" sz="1800" b="0" i="1" smtClean="0">
                                            <a:solidFill>
                                              <a:srgbClr val="0070C0"/>
                                            </a:solidFill>
                                            <a:latin typeface="Cambria Math" panose="02040503050406030204" pitchFamily="18" charset="0"/>
                                          </a:rPr>
                                        </m:ctrlPr>
                                      </m:fPr>
                                      <m:num>
                                        <m:r>
                                          <a:rPr lang="es-ES" sz="1800" b="0" i="1" smtClean="0">
                                            <a:solidFill>
                                              <a:srgbClr val="0070C0"/>
                                            </a:solidFill>
                                            <a:latin typeface="Cambria Math" panose="02040503050406030204" pitchFamily="18" charset="0"/>
                                          </a:rPr>
                                          <m:t>1</m:t>
                                        </m:r>
                                      </m:num>
                                      <m:den>
                                        <m:r>
                                          <a:rPr lang="es-ES" sz="1800" b="0" i="1" smtClean="0">
                                            <a:solidFill>
                                              <a:srgbClr val="0070C0"/>
                                            </a:solidFill>
                                            <a:latin typeface="Cambria Math" panose="02040503050406030204" pitchFamily="18" charset="0"/>
                                          </a:rPr>
                                          <m:t>2</m:t>
                                        </m:r>
                                      </m:den>
                                    </m:f>
                                    <m:r>
                                      <a:rPr lang="es-ES" sz="1800" b="0" i="1" smtClean="0">
                                        <a:solidFill>
                                          <a:srgbClr val="0070C0"/>
                                        </a:solidFill>
                                        <a:latin typeface="Cambria Math" panose="02040503050406030204" pitchFamily="18" charset="0"/>
                                      </a:rPr>
                                      <m:t>𝑥</m:t>
                                    </m:r>
                                    <m:r>
                                      <a:rPr lang="es-ES" sz="1800" b="0" i="1" smtClean="0">
                                        <a:solidFill>
                                          <a:srgbClr val="0070C0"/>
                                        </a:solidFill>
                                        <a:latin typeface="Cambria Math" panose="02040503050406030204" pitchFamily="18" charset="0"/>
                                      </a:rPr>
                                      <m:t>+2</m:t>
                                    </m:r>
                                  </m:e>
                                </m:borderBox>
                              </m:oMath>
                            </m:oMathPara>
                          </a14:m>
                          <a:endParaRPr lang="es-ES" dirty="0">
                            <a:solidFill>
                              <a:srgbClr val="0070C0"/>
                            </a:solidFill>
                          </a:endParaRPr>
                        </a:p>
                      </a:txBody>
                      <a:tcPr/>
                    </a:tc>
                    <a:extLst>
                      <a:ext uri="{0D108BD9-81ED-4DB2-BD59-A6C34878D82A}">
                        <a16:rowId xmlns:a16="http://schemas.microsoft.com/office/drawing/2014/main" val="10003"/>
                      </a:ext>
                    </a:extLst>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1101429030"/>
                  </p:ext>
                </p:extLst>
              </p:nvPr>
            </p:nvGraphicFramePr>
            <p:xfrm>
              <a:off x="1506583" y="4384040"/>
              <a:ext cx="6096000" cy="2292604"/>
            </p:xfrm>
            <a:graphic>
              <a:graphicData uri="http://schemas.openxmlformats.org/drawingml/2006/table">
                <a:tbl>
                  <a:tblPr firstRow="1" bandRow="1">
                    <a:tableStyleId>{5C22544A-7EE6-4342-B048-85BDC9FD1C3A}</a:tableStyleId>
                  </a:tblPr>
                  <a:tblGrid>
                    <a:gridCol w="3048000"/>
                    <a:gridCol w="3048000"/>
                  </a:tblGrid>
                  <a:tr h="370840">
                    <a:tc>
                      <a:txBody>
                        <a:bodyPr/>
                        <a:lstStyle/>
                        <a:p>
                          <a:endParaRPr lang="es-ES"/>
                        </a:p>
                      </a:txBody>
                      <a:tcPr>
                        <a:blipFill rotWithShape="0">
                          <a:blip r:embed="rId3"/>
                          <a:stretch>
                            <a:fillRect l="-200" t="-8197" r="-100599" b="-521311"/>
                          </a:stretch>
                        </a:blipFill>
                      </a:tcPr>
                    </a:tc>
                    <a:tc>
                      <a:txBody>
                        <a:bodyPr/>
                        <a:lstStyle/>
                        <a:p>
                          <a:endParaRPr lang="es-ES"/>
                        </a:p>
                      </a:txBody>
                      <a:tcPr>
                        <a:blipFill rotWithShape="0">
                          <a:blip r:embed="rId3"/>
                          <a:stretch>
                            <a:fillRect l="-100400" t="-8197" r="-800" b="-521311"/>
                          </a:stretch>
                        </a:blipFill>
                      </a:tcPr>
                    </a:tc>
                  </a:tr>
                  <a:tr h="605028">
                    <a:tc>
                      <a:txBody>
                        <a:bodyPr/>
                        <a:lstStyle/>
                        <a:p>
                          <a:endParaRPr lang="es-ES"/>
                        </a:p>
                      </a:txBody>
                      <a:tcPr>
                        <a:blipFill rotWithShape="0">
                          <a:blip r:embed="rId3"/>
                          <a:stretch>
                            <a:fillRect l="-200" t="-66667" r="-100599" b="-221212"/>
                          </a:stretch>
                        </a:blipFill>
                      </a:tcPr>
                    </a:tc>
                    <a:tc>
                      <a:txBody>
                        <a:bodyPr/>
                        <a:lstStyle/>
                        <a:p>
                          <a:endParaRPr lang="es-ES"/>
                        </a:p>
                      </a:txBody>
                      <a:tcPr>
                        <a:blipFill rotWithShape="0">
                          <a:blip r:embed="rId3"/>
                          <a:stretch>
                            <a:fillRect l="-100400" t="-66667" r="-800" b="-221212"/>
                          </a:stretch>
                        </a:blipFill>
                      </a:tcPr>
                    </a:tc>
                  </a:tr>
                  <a:tr h="605028">
                    <a:tc>
                      <a:txBody>
                        <a:bodyPr/>
                        <a:lstStyle/>
                        <a:p>
                          <a:endParaRPr lang="es-ES"/>
                        </a:p>
                      </a:txBody>
                      <a:tcPr>
                        <a:blipFill rotWithShape="0">
                          <a:blip r:embed="rId3"/>
                          <a:stretch>
                            <a:fillRect l="-200" t="-165000" r="-100599" b="-119000"/>
                          </a:stretch>
                        </a:blipFill>
                      </a:tcPr>
                    </a:tc>
                    <a:tc>
                      <a:txBody>
                        <a:bodyPr/>
                        <a:lstStyle/>
                        <a:p>
                          <a:endParaRPr lang="es-ES"/>
                        </a:p>
                      </a:txBody>
                      <a:tcPr>
                        <a:blipFill rotWithShape="0">
                          <a:blip r:embed="rId3"/>
                          <a:stretch>
                            <a:fillRect l="-100400" t="-165000" r="-800" b="-119000"/>
                          </a:stretch>
                        </a:blipFill>
                      </a:tcPr>
                    </a:tc>
                  </a:tr>
                  <a:tr h="711708">
                    <a:tc>
                      <a:txBody>
                        <a:bodyPr/>
                        <a:lstStyle/>
                        <a:p>
                          <a:endParaRPr lang="es-ES"/>
                        </a:p>
                      </a:txBody>
                      <a:tcPr>
                        <a:blipFill rotWithShape="0">
                          <a:blip r:embed="rId3"/>
                          <a:stretch>
                            <a:fillRect l="-200" t="-226496" r="-100599" b="-1709"/>
                          </a:stretch>
                        </a:blipFill>
                      </a:tcPr>
                    </a:tc>
                    <a:tc>
                      <a:txBody>
                        <a:bodyPr/>
                        <a:lstStyle/>
                        <a:p>
                          <a:endParaRPr lang="es-ES"/>
                        </a:p>
                      </a:txBody>
                      <a:tcPr>
                        <a:blipFill rotWithShape="0">
                          <a:blip r:embed="rId3"/>
                          <a:stretch>
                            <a:fillRect l="-100400" t="-226496" r="-800" b="-1709"/>
                          </a:stretch>
                        </a:blipFill>
                      </a:tcPr>
                    </a:tc>
                  </a:tr>
                </a:tbl>
              </a:graphicData>
            </a:graphic>
          </p:graphicFrame>
        </mc:Fallback>
      </mc:AlternateContent>
      <p:sp>
        <p:nvSpPr>
          <p:cNvPr id="6" name="Flecha abajo 5"/>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2</a:t>
            </a:r>
            <a:endParaRPr lang="es-ES" dirty="0">
              <a:solidFill>
                <a:srgbClr val="0070C0"/>
              </a:solidFill>
            </a:endParaRPr>
          </a:p>
        </p:txBody>
      </p:sp>
      <p:pic>
        <p:nvPicPr>
          <p:cNvPr id="7" name="Picture 4" descr="Resultado de imagen de nex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2438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60" y="618518"/>
            <a:ext cx="7887346" cy="98385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ES" dirty="0" smtClean="0">
                <a:solidFill>
                  <a:schemeClr val="bg1"/>
                </a:solidFill>
              </a:rPr>
              <a:t>11. Rectas paralelas y perpendiculares</a:t>
            </a:r>
            <a:endParaRPr lang="es-ES" dirty="0">
              <a:solidFill>
                <a:schemeClr val="bg1"/>
              </a:solidFill>
            </a:endParaRPr>
          </a:p>
        </p:txBody>
      </p:sp>
      <p:sp>
        <p:nvSpPr>
          <p:cNvPr id="16" name="Marcador de contenido 2"/>
          <p:cNvSpPr>
            <a:spLocks noGrp="1"/>
          </p:cNvSpPr>
          <p:nvPr>
            <p:ph idx="1"/>
          </p:nvPr>
        </p:nvSpPr>
        <p:spPr>
          <a:xfrm>
            <a:off x="243841" y="1725990"/>
            <a:ext cx="8638901" cy="599199"/>
          </a:xfrm>
          <a:solidFill>
            <a:schemeClr val="tx1">
              <a:lumMod val="95000"/>
            </a:schemeClr>
          </a:solidFill>
        </p:spPr>
        <p:txBody>
          <a:bodyPr>
            <a:normAutofit/>
          </a:bodyPr>
          <a:lstStyle/>
          <a:p>
            <a:pPr algn="just"/>
            <a:r>
              <a:rPr lang="es-ES" sz="2600" dirty="0" smtClean="0">
                <a:solidFill>
                  <a:schemeClr val="bg1"/>
                </a:solidFill>
              </a:rPr>
              <a:t>Dibujamos las rectas dando un par de puntos (3) a cada una:</a:t>
            </a:r>
          </a:p>
        </p:txBody>
      </p:sp>
      <mc:AlternateContent xmlns:mc="http://schemas.openxmlformats.org/markup-compatibility/2006" xmlns:a14="http://schemas.microsoft.com/office/drawing/2010/main">
        <mc:Choice Requires="a14">
          <p:sp>
            <p:nvSpPr>
              <p:cNvPr id="5" name="Rectángulo 4"/>
              <p:cNvSpPr/>
              <p:nvPr/>
            </p:nvSpPr>
            <p:spPr>
              <a:xfrm>
                <a:off x="6816019" y="3715542"/>
                <a:ext cx="1993110" cy="458652"/>
              </a:xfrm>
              <a:prstGeom prst="rect">
                <a:avLst/>
              </a:prstGeom>
              <a:solidFill>
                <a:schemeClr val="tx1">
                  <a:lumMod val="95000"/>
                </a:schemeClr>
              </a:solidFill>
            </p:spPr>
            <p:txBody>
              <a:bodyPr wrap="none">
                <a:spAutoFit/>
              </a:bodyPr>
              <a:lstStyle/>
              <a:p>
                <a:pPr/>
                <a14:m>
                  <m:oMathPara xmlns:m="http://schemas.openxmlformats.org/officeDocument/2006/math">
                    <m:oMathParaPr>
                      <m:jc m:val="centerGroup"/>
                    </m:oMathParaPr>
                    <m:oMath xmlns:m="http://schemas.openxmlformats.org/officeDocument/2006/math">
                      <m:borderBox>
                        <m:borderBoxPr>
                          <m:ctrlPr>
                            <a:rPr lang="es-ES" i="1" smtClean="0">
                              <a:solidFill>
                                <a:schemeClr val="bg1"/>
                              </a:solidFill>
                              <a:latin typeface="Cambria Math" panose="02040503050406030204" pitchFamily="18" charset="0"/>
                            </a:rPr>
                          </m:ctrlPr>
                        </m:borderBoxPr>
                        <m:e>
                          <m:sSub>
                            <m:sSubPr>
                              <m:ctrlPr>
                                <a:rPr lang="es-ES" b="1" i="1" smtClean="0">
                                  <a:solidFill>
                                    <a:srgbClr val="FF0000"/>
                                  </a:solidFill>
                                  <a:latin typeface="Cambria Math" panose="02040503050406030204" pitchFamily="18" charset="0"/>
                                </a:rPr>
                              </m:ctrlPr>
                            </m:sSubPr>
                            <m:e>
                              <m:r>
                                <a:rPr lang="es-ES" b="1" i="1" smtClean="0">
                                  <a:solidFill>
                                    <a:srgbClr val="FF0000"/>
                                  </a:solidFill>
                                  <a:latin typeface="Cambria Math" panose="02040503050406030204" pitchFamily="18" charset="0"/>
                                </a:rPr>
                                <m:t>𝒓</m:t>
                              </m:r>
                            </m:e>
                            <m:sub>
                              <m:r>
                                <a:rPr lang="es-ES" b="1" i="1" smtClean="0">
                                  <a:solidFill>
                                    <a:srgbClr val="FF0000"/>
                                  </a:solidFill>
                                  <a:latin typeface="Cambria Math" panose="02040503050406030204" pitchFamily="18" charset="0"/>
                                  <a:ea typeface="Cambria Math" panose="02040503050406030204" pitchFamily="18" charset="0"/>
                                </a:rPr>
                                <m:t>∥</m:t>
                              </m:r>
                            </m:sub>
                          </m:sSub>
                          <m:r>
                            <a:rPr lang="es-ES" b="1" i="1" smtClean="0">
                              <a:solidFill>
                                <a:srgbClr val="FF0000"/>
                              </a:solidFill>
                              <a:latin typeface="Cambria Math" panose="02040503050406030204" pitchFamily="18" charset="0"/>
                              <a:ea typeface="Cambria Math" panose="02040503050406030204" pitchFamily="18" charset="0"/>
                            </a:rPr>
                            <m:t>≡</m:t>
                          </m:r>
                          <m:r>
                            <a:rPr lang="es-ES" b="1" i="1">
                              <a:solidFill>
                                <a:srgbClr val="FF0000"/>
                              </a:solidFill>
                              <a:latin typeface="Cambria Math" panose="02040503050406030204" pitchFamily="18" charset="0"/>
                            </a:rPr>
                            <m:t>𝒚</m:t>
                          </m:r>
                          <m:r>
                            <a:rPr lang="es-ES" b="1" i="1">
                              <a:solidFill>
                                <a:srgbClr val="FF0000"/>
                              </a:solidFill>
                              <a:latin typeface="Cambria Math" panose="02040503050406030204" pitchFamily="18" charset="0"/>
                            </a:rPr>
                            <m:t>=</m:t>
                          </m:r>
                          <m:r>
                            <a:rPr lang="es-ES" b="1" i="1">
                              <a:solidFill>
                                <a:srgbClr val="FF0000"/>
                              </a:solidFill>
                              <a:latin typeface="Cambria Math" panose="02040503050406030204" pitchFamily="18" charset="0"/>
                            </a:rPr>
                            <m:t>𝟐</m:t>
                          </m:r>
                          <m:r>
                            <a:rPr lang="es-ES" b="1" i="1">
                              <a:solidFill>
                                <a:srgbClr val="FF0000"/>
                              </a:solidFill>
                              <a:latin typeface="Cambria Math" panose="02040503050406030204" pitchFamily="18" charset="0"/>
                            </a:rPr>
                            <m:t>𝒙</m:t>
                          </m:r>
                          <m:r>
                            <a:rPr lang="es-ES" b="1" i="1">
                              <a:solidFill>
                                <a:srgbClr val="FF0000"/>
                              </a:solidFill>
                              <a:latin typeface="Cambria Math" panose="02040503050406030204" pitchFamily="18" charset="0"/>
                            </a:rPr>
                            <m:t>−</m:t>
                          </m:r>
                          <m:r>
                            <a:rPr lang="es-ES" b="1" i="1" smtClean="0">
                              <a:solidFill>
                                <a:srgbClr val="FF0000"/>
                              </a:solidFill>
                              <a:latin typeface="Cambria Math" panose="02040503050406030204" pitchFamily="18" charset="0"/>
                            </a:rPr>
                            <m:t>𝟓</m:t>
                          </m:r>
                        </m:e>
                      </m:borderBox>
                    </m:oMath>
                  </m:oMathPara>
                </a14:m>
                <a:endParaRPr lang="es-ES" dirty="0">
                  <a:solidFill>
                    <a:schemeClr val="bg1"/>
                  </a:solidFill>
                </a:endParaRPr>
              </a:p>
            </p:txBody>
          </p:sp>
        </mc:Choice>
        <mc:Fallback xmlns="">
          <p:sp>
            <p:nvSpPr>
              <p:cNvPr id="5" name="Rectángulo 4"/>
              <p:cNvSpPr>
                <a:spLocks noRot="1" noChangeAspect="1" noMove="1" noResize="1" noEditPoints="1" noAdjustHandles="1" noChangeArrowheads="1" noChangeShapeType="1" noTextEdit="1"/>
              </p:cNvSpPr>
              <p:nvPr/>
            </p:nvSpPr>
            <p:spPr>
              <a:xfrm>
                <a:off x="6816019" y="3715542"/>
                <a:ext cx="1993110" cy="458652"/>
              </a:xfrm>
              <a:prstGeom prst="rect">
                <a:avLst/>
              </a:prstGeom>
              <a:blipFill rotWithShape="0">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816068" y="4330290"/>
                <a:ext cx="2283254" cy="718658"/>
              </a:xfrm>
              <a:prstGeom prst="rect">
                <a:avLst/>
              </a:prstGeom>
              <a:solidFill>
                <a:schemeClr val="tx1">
                  <a:lumMod val="95000"/>
                </a:schemeClr>
              </a:solidFill>
            </p:spPr>
            <p:txBody>
              <a:bodyPr wrap="none">
                <a:spAutoFit/>
              </a:bodyPr>
              <a:lstStyle/>
              <a:p>
                <a:pPr/>
                <a14:m>
                  <m:oMathPara xmlns:m="http://schemas.openxmlformats.org/officeDocument/2006/math">
                    <m:oMathParaPr>
                      <m:jc m:val="centerGroup"/>
                    </m:oMathParaPr>
                    <m:oMath xmlns:m="http://schemas.openxmlformats.org/officeDocument/2006/math">
                      <m:borderBox>
                        <m:borderBoxPr>
                          <m:ctrlPr>
                            <a:rPr lang="es-ES" i="1" smtClean="0">
                              <a:solidFill>
                                <a:schemeClr val="bg1"/>
                              </a:solidFill>
                              <a:latin typeface="Cambria Math" panose="02040503050406030204" pitchFamily="18" charset="0"/>
                            </a:rPr>
                          </m:ctrlPr>
                        </m:borderBoxPr>
                        <m:e>
                          <m:sSub>
                            <m:sSubPr>
                              <m:ctrlPr>
                                <a:rPr lang="es-ES" b="1" i="1" smtClean="0">
                                  <a:solidFill>
                                    <a:srgbClr val="0070C0"/>
                                  </a:solidFill>
                                  <a:latin typeface="Cambria Math" panose="02040503050406030204" pitchFamily="18" charset="0"/>
                                </a:rPr>
                              </m:ctrlPr>
                            </m:sSubPr>
                            <m:e>
                              <m:r>
                                <a:rPr lang="es-ES" b="1" i="1" smtClean="0">
                                  <a:solidFill>
                                    <a:srgbClr val="0070C0"/>
                                  </a:solidFill>
                                  <a:latin typeface="Cambria Math" panose="02040503050406030204" pitchFamily="18" charset="0"/>
                                </a:rPr>
                                <m:t>𝒓</m:t>
                              </m:r>
                            </m:e>
                            <m:sub>
                              <m:r>
                                <a:rPr lang="es-ES" b="1" i="1" smtClean="0">
                                  <a:solidFill>
                                    <a:srgbClr val="0070C0"/>
                                  </a:solidFill>
                                  <a:latin typeface="Cambria Math" panose="02040503050406030204" pitchFamily="18" charset="0"/>
                                </a:rPr>
                                <m:t>⊥</m:t>
                              </m:r>
                            </m:sub>
                          </m:sSub>
                          <m:r>
                            <a:rPr lang="es-ES" b="1" i="1" smtClean="0">
                              <a:solidFill>
                                <a:srgbClr val="0070C0"/>
                              </a:solidFill>
                              <a:latin typeface="Cambria Math" panose="02040503050406030204" pitchFamily="18" charset="0"/>
                              <a:ea typeface="Cambria Math" panose="02040503050406030204" pitchFamily="18" charset="0"/>
                            </a:rPr>
                            <m:t>≡</m:t>
                          </m:r>
                          <m:r>
                            <a:rPr lang="es-ES" b="1" i="1">
                              <a:solidFill>
                                <a:srgbClr val="0070C0"/>
                              </a:solidFill>
                              <a:latin typeface="Cambria Math" panose="02040503050406030204" pitchFamily="18" charset="0"/>
                            </a:rPr>
                            <m:t>𝒚</m:t>
                          </m:r>
                          <m:r>
                            <a:rPr lang="es-ES" b="1" i="1">
                              <a:solidFill>
                                <a:srgbClr val="0070C0"/>
                              </a:solidFill>
                              <a:latin typeface="Cambria Math" panose="02040503050406030204" pitchFamily="18" charset="0"/>
                            </a:rPr>
                            <m:t>=−</m:t>
                          </m:r>
                          <m:f>
                            <m:fPr>
                              <m:ctrlPr>
                                <a:rPr lang="es-ES" b="1" i="1">
                                  <a:solidFill>
                                    <a:srgbClr val="0070C0"/>
                                  </a:solidFill>
                                  <a:latin typeface="Cambria Math" panose="02040503050406030204" pitchFamily="18" charset="0"/>
                                </a:rPr>
                              </m:ctrlPr>
                            </m:fPr>
                            <m:num>
                              <m:r>
                                <a:rPr lang="es-ES" b="1" i="1">
                                  <a:solidFill>
                                    <a:srgbClr val="0070C0"/>
                                  </a:solidFill>
                                  <a:latin typeface="Cambria Math" panose="02040503050406030204" pitchFamily="18" charset="0"/>
                                </a:rPr>
                                <m:t>𝟏</m:t>
                              </m:r>
                            </m:num>
                            <m:den>
                              <m:r>
                                <a:rPr lang="es-ES" b="1" i="1">
                                  <a:solidFill>
                                    <a:srgbClr val="0070C0"/>
                                  </a:solidFill>
                                  <a:latin typeface="Cambria Math" panose="02040503050406030204" pitchFamily="18" charset="0"/>
                                </a:rPr>
                                <m:t>𝟐</m:t>
                              </m:r>
                            </m:den>
                          </m:f>
                          <m:r>
                            <a:rPr lang="es-ES" b="1" i="1">
                              <a:solidFill>
                                <a:srgbClr val="0070C0"/>
                              </a:solidFill>
                              <a:latin typeface="Cambria Math" panose="02040503050406030204" pitchFamily="18" charset="0"/>
                            </a:rPr>
                            <m:t>𝒙</m:t>
                          </m:r>
                          <m:r>
                            <a:rPr lang="es-ES" b="1" i="1">
                              <a:solidFill>
                                <a:srgbClr val="0070C0"/>
                              </a:solidFill>
                              <a:latin typeface="Cambria Math" panose="02040503050406030204" pitchFamily="18" charset="0"/>
                            </a:rPr>
                            <m:t>+</m:t>
                          </m:r>
                          <m:r>
                            <a:rPr lang="es-ES" b="1" i="1">
                              <a:solidFill>
                                <a:srgbClr val="0070C0"/>
                              </a:solidFill>
                              <a:latin typeface="Cambria Math" panose="02040503050406030204" pitchFamily="18" charset="0"/>
                            </a:rPr>
                            <m:t>𝟐</m:t>
                          </m:r>
                        </m:e>
                      </m:borderBox>
                    </m:oMath>
                  </m:oMathPara>
                </a14:m>
                <a:endParaRPr lang="es-ES" dirty="0">
                  <a:solidFill>
                    <a:schemeClr val="bg1"/>
                  </a:solidFill>
                </a:endParaRPr>
              </a:p>
            </p:txBody>
          </p:sp>
        </mc:Choice>
        <mc:Fallback xmlns="">
          <p:sp>
            <p:nvSpPr>
              <p:cNvPr id="6" name="Rectángulo 5"/>
              <p:cNvSpPr>
                <a:spLocks noRot="1" noChangeAspect="1" noMove="1" noResize="1" noEditPoints="1" noAdjustHandles="1" noChangeArrowheads="1" noChangeShapeType="1" noTextEdit="1"/>
              </p:cNvSpPr>
              <p:nvPr/>
            </p:nvSpPr>
            <p:spPr>
              <a:xfrm>
                <a:off x="6816068" y="4330290"/>
                <a:ext cx="2283254" cy="718658"/>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816019" y="2948510"/>
                <a:ext cx="2037737" cy="610936"/>
              </a:xfrm>
              <a:prstGeom prst="rect">
                <a:avLst/>
              </a:prstGeom>
              <a:solidFill>
                <a:schemeClr val="tx1">
                  <a:lumMod val="95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es-ES" b="0" i="1" smtClean="0">
                          <a:solidFill>
                            <a:schemeClr val="bg1"/>
                          </a:solidFill>
                          <a:latin typeface="Cambria Math" panose="02040503050406030204" pitchFamily="18" charset="0"/>
                        </a:rPr>
                        <m:t>𝑟</m:t>
                      </m:r>
                      <m:r>
                        <a:rPr lang="es-ES" b="0" i="1" smtClean="0">
                          <a:solidFill>
                            <a:schemeClr val="bg1"/>
                          </a:solidFill>
                          <a:latin typeface="Cambria Math" panose="02040503050406030204" pitchFamily="18" charset="0"/>
                          <a:ea typeface="Cambria Math" panose="02040503050406030204" pitchFamily="18" charset="0"/>
                        </a:rPr>
                        <m:t>≡</m:t>
                      </m:r>
                      <m:f>
                        <m:fPr>
                          <m:ctrlPr>
                            <a:rPr lang="es-ES" b="0" i="1" smtClean="0">
                              <a:solidFill>
                                <a:schemeClr val="bg1"/>
                              </a:solidFill>
                              <a:latin typeface="Cambria Math" panose="02040503050406030204" pitchFamily="18" charset="0"/>
                              <a:ea typeface="Cambria Math" panose="02040503050406030204" pitchFamily="18" charset="0"/>
                            </a:rPr>
                          </m:ctrlPr>
                        </m:fPr>
                        <m:num>
                          <m:r>
                            <a:rPr lang="es-ES" b="0" i="1" smtClean="0">
                              <a:solidFill>
                                <a:schemeClr val="bg1"/>
                              </a:solidFill>
                              <a:latin typeface="Cambria Math" panose="02040503050406030204" pitchFamily="18" charset="0"/>
                              <a:ea typeface="Cambria Math" panose="02040503050406030204" pitchFamily="18" charset="0"/>
                            </a:rPr>
                            <m:t>𝑥</m:t>
                          </m:r>
                          <m:r>
                            <a:rPr lang="es-ES" b="0" i="1" smtClean="0">
                              <a:solidFill>
                                <a:schemeClr val="bg1"/>
                              </a:solidFill>
                              <a:latin typeface="Cambria Math" panose="02040503050406030204" pitchFamily="18" charset="0"/>
                              <a:ea typeface="Cambria Math" panose="02040503050406030204" pitchFamily="18" charset="0"/>
                            </a:rPr>
                            <m:t>−2</m:t>
                          </m:r>
                        </m:num>
                        <m:den>
                          <m:r>
                            <a:rPr lang="es-ES" b="0" i="1" smtClean="0">
                              <a:solidFill>
                                <a:schemeClr val="bg1"/>
                              </a:solidFill>
                              <a:latin typeface="Cambria Math" panose="02040503050406030204" pitchFamily="18" charset="0"/>
                              <a:ea typeface="Cambria Math" panose="02040503050406030204" pitchFamily="18" charset="0"/>
                            </a:rPr>
                            <m:t>2</m:t>
                          </m:r>
                        </m:den>
                      </m:f>
                      <m:r>
                        <a:rPr lang="es-ES" b="0" i="1" smtClean="0">
                          <a:solidFill>
                            <a:schemeClr val="bg1"/>
                          </a:solidFill>
                          <a:latin typeface="Cambria Math" panose="02040503050406030204" pitchFamily="18" charset="0"/>
                          <a:ea typeface="Cambria Math" panose="02040503050406030204" pitchFamily="18" charset="0"/>
                        </a:rPr>
                        <m:t>=</m:t>
                      </m:r>
                      <m:f>
                        <m:fPr>
                          <m:ctrlPr>
                            <a:rPr lang="es-ES" b="0" i="1" smtClean="0">
                              <a:solidFill>
                                <a:schemeClr val="bg1"/>
                              </a:solidFill>
                              <a:latin typeface="Cambria Math" panose="02040503050406030204" pitchFamily="18" charset="0"/>
                              <a:ea typeface="Cambria Math" panose="02040503050406030204" pitchFamily="18" charset="0"/>
                            </a:rPr>
                          </m:ctrlPr>
                        </m:fPr>
                        <m:num>
                          <m:r>
                            <a:rPr lang="es-ES" b="0" i="1" smtClean="0">
                              <a:solidFill>
                                <a:schemeClr val="bg1"/>
                              </a:solidFill>
                              <a:latin typeface="Cambria Math" panose="02040503050406030204" pitchFamily="18" charset="0"/>
                              <a:ea typeface="Cambria Math" panose="02040503050406030204" pitchFamily="18" charset="0"/>
                            </a:rPr>
                            <m:t>𝑦</m:t>
                          </m:r>
                          <m:r>
                            <a:rPr lang="es-ES" b="0" i="1" smtClean="0">
                              <a:solidFill>
                                <a:schemeClr val="bg1"/>
                              </a:solidFill>
                              <a:latin typeface="Cambria Math" panose="02040503050406030204" pitchFamily="18" charset="0"/>
                              <a:ea typeface="Cambria Math" panose="02040503050406030204" pitchFamily="18" charset="0"/>
                            </a:rPr>
                            <m:t>−1</m:t>
                          </m:r>
                        </m:num>
                        <m:den>
                          <m:r>
                            <a:rPr lang="es-ES" b="0" i="1" smtClean="0">
                              <a:solidFill>
                                <a:schemeClr val="bg1"/>
                              </a:solidFill>
                              <a:latin typeface="Cambria Math" panose="02040503050406030204" pitchFamily="18" charset="0"/>
                              <a:ea typeface="Cambria Math" panose="02040503050406030204" pitchFamily="18" charset="0"/>
                            </a:rPr>
                            <m:t>4</m:t>
                          </m:r>
                        </m:den>
                      </m:f>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6816019" y="2948510"/>
                <a:ext cx="2037737" cy="610936"/>
              </a:xfrm>
              <a:prstGeom prst="rect">
                <a:avLst/>
              </a:prstGeom>
              <a:blipFill rotWithShape="0">
                <a:blip r:embed="rId4"/>
                <a:stretch>
                  <a:fillRect/>
                </a:stretch>
              </a:blipFill>
            </p:spPr>
            <p:txBody>
              <a:bodyPr/>
              <a:lstStyle/>
              <a:p>
                <a:r>
                  <a:rPr lang="es-ES">
                    <a:noFill/>
                  </a:rPr>
                  <a:t> </a:t>
                </a:r>
              </a:p>
            </p:txBody>
          </p:sp>
        </mc:Fallback>
      </mc:AlternateContent>
      <p:pic>
        <p:nvPicPr>
          <p:cNvPr id="8" name="Imagen 7"/>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018630" y="2448802"/>
            <a:ext cx="4711609" cy="4064794"/>
          </a:xfrm>
          <a:prstGeom prst="rect">
            <a:avLst/>
          </a:prstGeom>
        </p:spPr>
      </p:pic>
      <p:sp>
        <p:nvSpPr>
          <p:cNvPr id="9" name="Flecha abajo 8"/>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1</a:t>
            </a:r>
            <a:endParaRPr lang="es-ES" dirty="0">
              <a:solidFill>
                <a:srgbClr val="0070C0"/>
              </a:solidFill>
            </a:endParaRPr>
          </a:p>
        </p:txBody>
      </p:sp>
      <p:pic>
        <p:nvPicPr>
          <p:cNvPr id="10" name="Picture 4" descr="Resultado de imagen de nex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016" y="6389240"/>
            <a:ext cx="830984" cy="4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7942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65464" y="1487424"/>
                <a:ext cx="8038011" cy="3596640"/>
              </a:xfrm>
              <a:solidFill>
                <a:schemeClr val="tx1">
                  <a:lumMod val="95000"/>
                </a:schemeClr>
              </a:solidFill>
            </p:spPr>
            <p:txBody>
              <a:bodyPr>
                <a:normAutofit fontScale="70000" lnSpcReduction="20000"/>
              </a:bodyPr>
              <a:lstStyle/>
              <a:p>
                <a:pPr algn="just"/>
                <a:r>
                  <a:rPr lang="es-ES" sz="2600" dirty="0" smtClean="0">
                    <a:solidFill>
                      <a:schemeClr val="bg1"/>
                    </a:solidFill>
                  </a:rPr>
                  <a:t>Calcula la recta paralela a Madrid-Zaragoza que pase por Barcelona. ¿Pasa Sevilla por esta recta?</a:t>
                </a:r>
              </a:p>
              <a:p>
                <a:pPr algn="just"/>
                <a:r>
                  <a:rPr lang="es-ES" sz="2600" dirty="0" smtClean="0">
                    <a:solidFill>
                      <a:schemeClr val="bg1"/>
                    </a:solidFill>
                  </a:rPr>
                  <a:t>Determina la recta perpendicular a </a:t>
                </a:r>
                <a14:m>
                  <m:oMath xmlns:m="http://schemas.openxmlformats.org/officeDocument/2006/math">
                    <m:r>
                      <a:rPr lang="es-ES" sz="2600" b="0" i="1" smtClean="0">
                        <a:solidFill>
                          <a:schemeClr val="bg1"/>
                        </a:solidFill>
                        <a:latin typeface="Cambria Math" panose="02040503050406030204" pitchFamily="18" charset="0"/>
                      </a:rPr>
                      <m:t>𝑦</m:t>
                    </m:r>
                    <m:r>
                      <a:rPr lang="es-ES" sz="2600" b="0" i="1" smtClean="0">
                        <a:solidFill>
                          <a:schemeClr val="bg1"/>
                        </a:solidFill>
                        <a:latin typeface="Cambria Math" panose="02040503050406030204" pitchFamily="18" charset="0"/>
                      </a:rPr>
                      <m:t>=</m:t>
                    </m:r>
                    <m:f>
                      <m:fPr>
                        <m:ctrlPr>
                          <a:rPr lang="es-ES" sz="2600" b="0" i="1" smtClean="0">
                            <a:solidFill>
                              <a:schemeClr val="bg1"/>
                            </a:solidFill>
                            <a:latin typeface="Cambria Math" panose="02040503050406030204" pitchFamily="18" charset="0"/>
                          </a:rPr>
                        </m:ctrlPr>
                      </m:fPr>
                      <m:num>
                        <m:r>
                          <a:rPr lang="es-ES" sz="2600" b="0" i="1" smtClean="0">
                            <a:solidFill>
                              <a:schemeClr val="bg1"/>
                            </a:solidFill>
                            <a:latin typeface="Cambria Math" panose="02040503050406030204" pitchFamily="18" charset="0"/>
                          </a:rPr>
                          <m:t>424</m:t>
                        </m:r>
                      </m:num>
                      <m:den>
                        <m:r>
                          <a:rPr lang="es-ES" sz="2600" b="0" i="1" smtClean="0">
                            <a:solidFill>
                              <a:schemeClr val="bg1"/>
                            </a:solidFill>
                            <a:latin typeface="Cambria Math" panose="02040503050406030204" pitchFamily="18" charset="0"/>
                          </a:rPr>
                          <m:t>187</m:t>
                        </m:r>
                      </m:den>
                    </m:f>
                    <m:r>
                      <a:rPr lang="es-ES" sz="2600" b="0" i="1" smtClean="0">
                        <a:solidFill>
                          <a:schemeClr val="bg1"/>
                        </a:solidFill>
                        <a:latin typeface="Cambria Math" panose="02040503050406030204" pitchFamily="18" charset="0"/>
                      </a:rPr>
                      <m:t>𝑥</m:t>
                    </m:r>
                    <m:r>
                      <a:rPr lang="es-ES" sz="2600" b="0" i="1" smtClean="0">
                        <a:solidFill>
                          <a:schemeClr val="bg1"/>
                        </a:solidFill>
                        <a:latin typeface="Cambria Math" panose="02040503050406030204" pitchFamily="18" charset="0"/>
                      </a:rPr>
                      <m:t>−</m:t>
                    </m:r>
                    <m:f>
                      <m:fPr>
                        <m:ctrlPr>
                          <a:rPr lang="es-ES" sz="2600" b="0" i="1" smtClean="0">
                            <a:solidFill>
                              <a:schemeClr val="bg1"/>
                            </a:solidFill>
                            <a:latin typeface="Cambria Math" panose="02040503050406030204" pitchFamily="18" charset="0"/>
                          </a:rPr>
                        </m:ctrlPr>
                      </m:fPr>
                      <m:num>
                        <m:r>
                          <a:rPr lang="es-ES" sz="2600" b="0" i="1" smtClean="0">
                            <a:solidFill>
                              <a:schemeClr val="bg1"/>
                            </a:solidFill>
                            <a:latin typeface="Cambria Math" panose="02040503050406030204" pitchFamily="18" charset="0"/>
                          </a:rPr>
                          <m:t>172330</m:t>
                        </m:r>
                      </m:num>
                      <m:den>
                        <m:r>
                          <a:rPr lang="es-ES" sz="2600" b="0" i="1" smtClean="0">
                            <a:solidFill>
                              <a:schemeClr val="bg1"/>
                            </a:solidFill>
                            <a:latin typeface="Cambria Math" panose="02040503050406030204" pitchFamily="18" charset="0"/>
                          </a:rPr>
                          <m:t>187</m:t>
                        </m:r>
                      </m:den>
                    </m:f>
                  </m:oMath>
                </a14:m>
                <a:r>
                  <a:rPr lang="es-ES" sz="2600" dirty="0" smtClean="0">
                    <a:solidFill>
                      <a:schemeClr val="bg1"/>
                    </a:solidFill>
                  </a:rPr>
                  <a:t> que pase por Madrid. ¿Pasa esta recta por Vigo?</a:t>
                </a:r>
              </a:p>
              <a:p>
                <a:pPr algn="just"/>
                <a:r>
                  <a:rPr lang="es-ES" sz="2600" dirty="0" smtClean="0">
                    <a:solidFill>
                      <a:schemeClr val="bg1"/>
                    </a:solidFill>
                  </a:rPr>
                  <a:t>Determina la recta paralela a </a:t>
                </a:r>
                <a14:m>
                  <m:oMath xmlns:m="http://schemas.openxmlformats.org/officeDocument/2006/math">
                    <m:d>
                      <m:dPr>
                        <m:begChr m:val="{"/>
                        <m:endChr m:val=""/>
                        <m:ctrlPr>
                          <a:rPr lang="es-ES" sz="2600" b="0" i="1" smtClean="0">
                            <a:solidFill>
                              <a:schemeClr val="bg1"/>
                            </a:solidFill>
                            <a:latin typeface="Cambria Math" panose="02040503050406030204" pitchFamily="18" charset="0"/>
                          </a:rPr>
                        </m:ctrlPr>
                      </m:dPr>
                      <m:e>
                        <m:m>
                          <m:mPr>
                            <m:mcs>
                              <m:mc>
                                <m:mcPr>
                                  <m:count m:val="1"/>
                                  <m:mcJc m:val="center"/>
                                </m:mcPr>
                              </m:mc>
                            </m:mcs>
                            <m:ctrlPr>
                              <a:rPr lang="es-ES" sz="2600" b="0" i="1" smtClean="0">
                                <a:solidFill>
                                  <a:schemeClr val="bg1"/>
                                </a:solidFill>
                                <a:latin typeface="Cambria Math" panose="02040503050406030204" pitchFamily="18" charset="0"/>
                              </a:rPr>
                            </m:ctrlPr>
                          </m:mPr>
                          <m:mr>
                            <m:e>
                              <m:r>
                                <m:rPr>
                                  <m:brk m:alnAt="7"/>
                                </m:rPr>
                                <a:rPr lang="es-ES" sz="2600" b="0" i="1" smtClean="0">
                                  <a:solidFill>
                                    <a:schemeClr val="bg1"/>
                                  </a:solidFill>
                                  <a:latin typeface="Cambria Math" panose="02040503050406030204" pitchFamily="18" charset="0"/>
                                </a:rPr>
                                <m:t>𝑥</m:t>
                              </m:r>
                              <m:r>
                                <a:rPr lang="es-ES" sz="2600" b="0" i="1" smtClean="0">
                                  <a:solidFill>
                                    <a:schemeClr val="bg1"/>
                                  </a:solidFill>
                                  <a:latin typeface="Cambria Math" panose="02040503050406030204" pitchFamily="18" charset="0"/>
                                </a:rPr>
                                <m:t>=−200+692</m:t>
                              </m:r>
                              <m:r>
                                <a:rPr lang="es-ES" sz="2600" b="0" i="1" smtClean="0">
                                  <a:solidFill>
                                    <a:schemeClr val="bg1"/>
                                  </a:solidFill>
                                  <a:latin typeface="Cambria Math" panose="02040503050406030204" pitchFamily="18" charset="0"/>
                                </a:rPr>
                                <m:t>𝜆</m:t>
                              </m:r>
                            </m:e>
                          </m:mr>
                          <m:mr>
                            <m:e>
                              <m:r>
                                <a:rPr lang="es-ES" sz="2600" b="0" i="1" smtClean="0">
                                  <a:solidFill>
                                    <a:schemeClr val="bg1"/>
                                  </a:solidFill>
                                  <a:latin typeface="Cambria Math" panose="02040503050406030204" pitchFamily="18" charset="0"/>
                                </a:rPr>
                                <m:t>𝑦</m:t>
                              </m:r>
                              <m:r>
                                <a:rPr lang="es-ES" sz="2600" b="0" i="1" smtClean="0">
                                  <a:solidFill>
                                    <a:schemeClr val="bg1"/>
                                  </a:solidFill>
                                  <a:latin typeface="Cambria Math" panose="02040503050406030204" pitchFamily="18" charset="0"/>
                                </a:rPr>
                                <m:t>=328−134</m:t>
                              </m:r>
                              <m:r>
                                <a:rPr lang="es-ES" sz="2600" b="0" i="1" smtClean="0">
                                  <a:solidFill>
                                    <a:schemeClr val="bg1"/>
                                  </a:solidFill>
                                  <a:latin typeface="Cambria Math" panose="02040503050406030204" pitchFamily="18" charset="0"/>
                                </a:rPr>
                                <m:t>𝜆</m:t>
                              </m:r>
                            </m:e>
                          </m:mr>
                        </m:m>
                      </m:e>
                    </m:d>
                  </m:oMath>
                </a14:m>
                <a:r>
                  <a:rPr lang="es-ES" sz="2600" dirty="0" smtClean="0">
                    <a:solidFill>
                      <a:schemeClr val="bg1"/>
                    </a:solidFill>
                  </a:rPr>
                  <a:t> que pase por Zaragoza. ¿Pasa esta recta por Madrid?</a:t>
                </a:r>
              </a:p>
              <a:p>
                <a:pPr algn="just"/>
                <a:r>
                  <a:rPr lang="es-ES" sz="2600" dirty="0" smtClean="0">
                    <a:solidFill>
                      <a:schemeClr val="bg1"/>
                    </a:solidFill>
                  </a:rPr>
                  <a:t>Determina las posiciones relativas de las rectas del apartado a y b utilizando la ecuación general. Compararlas también con la recta</a:t>
                </a:r>
                <a14:m>
                  <m:oMath xmlns:m="http://schemas.openxmlformats.org/officeDocument/2006/math">
                    <m:r>
                      <a:rPr lang="es-ES" sz="2800" b="0" i="0" smtClean="0">
                        <a:solidFill>
                          <a:srgbClr val="0070C0"/>
                        </a:solidFill>
                        <a:latin typeface="Cambria Math" panose="02040503050406030204" pitchFamily="18" charset="0"/>
                      </a:rPr>
                      <m:t>  </m:t>
                    </m:r>
                    <m:r>
                      <a:rPr lang="es-ES" sz="2800" i="1">
                        <a:solidFill>
                          <a:srgbClr val="0070C0"/>
                        </a:solidFill>
                        <a:latin typeface="Cambria Math" panose="02040503050406030204" pitchFamily="18" charset="0"/>
                      </a:rPr>
                      <m:t>𝑦</m:t>
                    </m:r>
                    <m:r>
                      <a:rPr lang="es-ES" sz="2800" i="1">
                        <a:solidFill>
                          <a:srgbClr val="0070C0"/>
                        </a:solidFill>
                        <a:latin typeface="Cambria Math" panose="02040503050406030204" pitchFamily="18" charset="0"/>
                      </a:rPr>
                      <m:t>=</m:t>
                    </m:r>
                    <m:f>
                      <m:fPr>
                        <m:ctrlPr>
                          <a:rPr lang="es-ES" sz="2800" i="1">
                            <a:solidFill>
                              <a:srgbClr val="0070C0"/>
                            </a:solidFill>
                            <a:latin typeface="Cambria Math" panose="02040503050406030204" pitchFamily="18" charset="0"/>
                          </a:rPr>
                        </m:ctrlPr>
                      </m:fPr>
                      <m:num>
                        <m:r>
                          <a:rPr lang="es-ES" sz="2800" i="1">
                            <a:solidFill>
                              <a:srgbClr val="0070C0"/>
                            </a:solidFill>
                            <a:latin typeface="Cambria Math" panose="02040503050406030204" pitchFamily="18" charset="0"/>
                          </a:rPr>
                          <m:t>34</m:t>
                        </m:r>
                      </m:num>
                      <m:den>
                        <m:r>
                          <a:rPr lang="es-ES" sz="2800" i="1">
                            <a:solidFill>
                              <a:srgbClr val="0070C0"/>
                            </a:solidFill>
                            <a:latin typeface="Cambria Math" panose="02040503050406030204" pitchFamily="18" charset="0"/>
                          </a:rPr>
                          <m:t>42</m:t>
                        </m:r>
                      </m:den>
                    </m:f>
                    <m:r>
                      <a:rPr lang="es-ES" sz="2800" i="1">
                        <a:solidFill>
                          <a:srgbClr val="0070C0"/>
                        </a:solidFill>
                        <a:latin typeface="Cambria Math" panose="02040503050406030204" pitchFamily="18" charset="0"/>
                      </a:rPr>
                      <m:t>𝑥</m:t>
                    </m:r>
                    <m:r>
                      <a:rPr lang="es-ES" sz="2800" i="1">
                        <a:solidFill>
                          <a:srgbClr val="0070C0"/>
                        </a:solidFill>
                        <a:latin typeface="Cambria Math" panose="02040503050406030204" pitchFamily="18" charset="0"/>
                      </a:rPr>
                      <m:t>−2</m:t>
                    </m:r>
                  </m:oMath>
                </a14:m>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65464" y="1487424"/>
                <a:ext cx="8038011" cy="3596640"/>
              </a:xfrm>
              <a:blipFill rotWithShape="0">
                <a:blip r:embed="rId2"/>
                <a:stretch>
                  <a:fillRect l="-910" t="-2373" r="-682"/>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471710377"/>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tc>
                <a:tc>
                  <a:txBody>
                    <a:bodyPr/>
                    <a:lstStyle/>
                    <a:p>
                      <a:pPr algn="r"/>
                      <a:endParaRPr lang="es-ES" sz="1200" dirty="0"/>
                    </a:p>
                  </a:txBody>
                  <a:tcPr/>
                </a:tc>
                <a:extLst>
                  <a:ext uri="{0D108BD9-81ED-4DB2-BD59-A6C34878D82A}">
                    <a16:rowId xmlns:a16="http://schemas.microsoft.com/office/drawing/2014/main" val="10022"/>
                  </a:ext>
                </a:extLst>
              </a:tr>
            </a:tbl>
          </a:graphicData>
        </a:graphic>
      </p:graphicFrame>
      <p:pic>
        <p:nvPicPr>
          <p:cNvPr id="6" name="Imagen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103223" y="4828585"/>
            <a:ext cx="2895276" cy="1903140"/>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482067172"/>
              </p:ext>
            </p:extLst>
          </p:nvPr>
        </p:nvGraphicFramePr>
        <p:xfrm>
          <a:off x="426720" y="717731"/>
          <a:ext cx="7708937" cy="741680"/>
        </p:xfrm>
        <a:graphic>
          <a:graphicData uri="http://schemas.openxmlformats.org/drawingml/2006/table">
            <a:tbl>
              <a:tblPr firstRow="1" bandRow="1">
                <a:tableStyleId>{5C22544A-7EE6-4342-B048-85BDC9FD1C3A}</a:tableStyleId>
              </a:tblPr>
              <a:tblGrid>
                <a:gridCol w="1249680">
                  <a:extLst>
                    <a:ext uri="{9D8B030D-6E8A-4147-A177-3AD203B41FA5}">
                      <a16:colId xmlns:a16="http://schemas.microsoft.com/office/drawing/2014/main" val="20000"/>
                    </a:ext>
                  </a:extLst>
                </a:gridCol>
                <a:gridCol w="1048068">
                  <a:extLst>
                    <a:ext uri="{9D8B030D-6E8A-4147-A177-3AD203B41FA5}">
                      <a16:colId xmlns:a16="http://schemas.microsoft.com/office/drawing/2014/main" val="20001"/>
                    </a:ext>
                  </a:extLst>
                </a:gridCol>
                <a:gridCol w="1165352">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1325880">
                  <a:extLst>
                    <a:ext uri="{9D8B030D-6E8A-4147-A177-3AD203B41FA5}">
                      <a16:colId xmlns:a16="http://schemas.microsoft.com/office/drawing/2014/main" val="20004"/>
                    </a:ext>
                  </a:extLst>
                </a:gridCol>
                <a:gridCol w="1178243">
                  <a:extLst>
                    <a:ext uri="{9D8B030D-6E8A-4147-A177-3AD203B41FA5}">
                      <a16:colId xmlns:a16="http://schemas.microsoft.com/office/drawing/2014/main" val="20005"/>
                    </a:ext>
                  </a:extLst>
                </a:gridCol>
                <a:gridCol w="870857">
                  <a:extLst>
                    <a:ext uri="{9D8B030D-6E8A-4147-A177-3AD203B41FA5}">
                      <a16:colId xmlns:a16="http://schemas.microsoft.com/office/drawing/2014/main" val="20006"/>
                    </a:ext>
                  </a:extLst>
                </a:gridCol>
              </a:tblGrid>
              <a:tr h="370840">
                <a:tc>
                  <a:txBody>
                    <a:bodyPr/>
                    <a:lstStyle/>
                    <a:p>
                      <a:r>
                        <a:rPr lang="es-ES" dirty="0" smtClean="0">
                          <a:solidFill>
                            <a:schemeClr val="bg1"/>
                          </a:solidFill>
                        </a:rPr>
                        <a:t>Vigo</a:t>
                      </a:r>
                      <a:endParaRPr lang="es-ES" dirty="0">
                        <a:solidFill>
                          <a:schemeClr val="bg1"/>
                        </a:solidFill>
                      </a:endParaRPr>
                    </a:p>
                  </a:txBody>
                  <a:tcPr/>
                </a:tc>
                <a:tc>
                  <a:txBody>
                    <a:bodyPr/>
                    <a:lstStyle/>
                    <a:p>
                      <a:r>
                        <a:rPr lang="es-ES" dirty="0" smtClean="0">
                          <a:solidFill>
                            <a:schemeClr val="bg1"/>
                          </a:solidFill>
                        </a:rPr>
                        <a:t>Bilbao</a:t>
                      </a:r>
                      <a:endParaRPr lang="es-ES" dirty="0">
                        <a:solidFill>
                          <a:schemeClr val="bg1"/>
                        </a:solidFill>
                      </a:endParaRPr>
                    </a:p>
                  </a:txBody>
                  <a:tcPr/>
                </a:tc>
                <a:tc>
                  <a:txBody>
                    <a:bodyPr/>
                    <a:lstStyle/>
                    <a:p>
                      <a:r>
                        <a:rPr lang="es-ES" dirty="0" smtClean="0">
                          <a:solidFill>
                            <a:schemeClr val="bg1"/>
                          </a:solidFill>
                        </a:rPr>
                        <a:t>Zaragoza</a:t>
                      </a:r>
                      <a:endParaRPr lang="es-ES" dirty="0">
                        <a:solidFill>
                          <a:schemeClr val="bg1"/>
                        </a:solidFill>
                      </a:endParaRPr>
                    </a:p>
                  </a:txBody>
                  <a:tcPr/>
                </a:tc>
                <a:tc>
                  <a:txBody>
                    <a:bodyPr/>
                    <a:lstStyle/>
                    <a:p>
                      <a:r>
                        <a:rPr lang="es-ES" dirty="0" smtClean="0">
                          <a:solidFill>
                            <a:schemeClr val="bg1"/>
                          </a:solidFill>
                        </a:rPr>
                        <a:t>Madrid</a:t>
                      </a:r>
                      <a:endParaRPr lang="es-ES" dirty="0">
                        <a:solidFill>
                          <a:schemeClr val="bg1"/>
                        </a:solidFill>
                      </a:endParaRPr>
                    </a:p>
                  </a:txBody>
                  <a:tcPr/>
                </a:tc>
                <a:tc>
                  <a:txBody>
                    <a:bodyPr/>
                    <a:lstStyle/>
                    <a:p>
                      <a:r>
                        <a:rPr lang="es-ES" dirty="0" smtClean="0">
                          <a:solidFill>
                            <a:schemeClr val="bg1"/>
                          </a:solidFill>
                        </a:rPr>
                        <a:t>Sevilla</a:t>
                      </a:r>
                      <a:endParaRPr lang="es-ES" dirty="0">
                        <a:solidFill>
                          <a:schemeClr val="bg1"/>
                        </a:solidFill>
                      </a:endParaRPr>
                    </a:p>
                  </a:txBody>
                  <a:tcPr/>
                </a:tc>
                <a:tc>
                  <a:txBody>
                    <a:bodyPr/>
                    <a:lstStyle/>
                    <a:p>
                      <a:r>
                        <a:rPr lang="es-ES" dirty="0" smtClean="0">
                          <a:solidFill>
                            <a:schemeClr val="bg1"/>
                          </a:solidFill>
                        </a:rPr>
                        <a:t>Barcelona</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0"/>
                  </a:ext>
                </a:extLst>
              </a:tr>
              <a:tr h="370840">
                <a:tc>
                  <a:txBody>
                    <a:bodyPr/>
                    <a:lstStyle/>
                    <a:p>
                      <a:r>
                        <a:rPr lang="es-ES" dirty="0" smtClean="0">
                          <a:solidFill>
                            <a:schemeClr val="bg1"/>
                          </a:solidFill>
                        </a:rPr>
                        <a:t>(-430,190)</a:t>
                      </a:r>
                      <a:endParaRPr lang="es-ES" dirty="0">
                        <a:solidFill>
                          <a:schemeClr val="bg1"/>
                        </a:solidFill>
                      </a:endParaRPr>
                    </a:p>
                  </a:txBody>
                  <a:tcPr/>
                </a:tc>
                <a:tc>
                  <a:txBody>
                    <a:bodyPr/>
                    <a:lstStyle/>
                    <a:p>
                      <a:r>
                        <a:rPr lang="es-ES" dirty="0" smtClean="0">
                          <a:solidFill>
                            <a:schemeClr val="bg1"/>
                          </a:solidFill>
                        </a:rPr>
                        <a:t>(52,300)</a:t>
                      </a:r>
                      <a:endParaRPr lang="es-ES" dirty="0">
                        <a:solidFill>
                          <a:schemeClr val="bg1"/>
                        </a:solidFill>
                      </a:endParaRPr>
                    </a:p>
                  </a:txBody>
                  <a:tcPr/>
                </a:tc>
                <a:tc>
                  <a:txBody>
                    <a:bodyPr/>
                    <a:lstStyle/>
                    <a:p>
                      <a:r>
                        <a:rPr lang="es-ES" dirty="0" smtClean="0">
                          <a:solidFill>
                            <a:schemeClr val="bg1"/>
                          </a:solidFill>
                        </a:rPr>
                        <a:t>(210,170)</a:t>
                      </a:r>
                      <a:endParaRPr lang="es-ES" dirty="0">
                        <a:solidFill>
                          <a:schemeClr val="bg1"/>
                        </a:solidFill>
                      </a:endParaRPr>
                    </a:p>
                  </a:txBody>
                  <a:tcPr/>
                </a:tc>
                <a:tc>
                  <a:txBody>
                    <a:bodyPr/>
                    <a:lstStyle/>
                    <a:p>
                      <a:r>
                        <a:rPr lang="es-ES" dirty="0" smtClean="0">
                          <a:solidFill>
                            <a:schemeClr val="bg1"/>
                          </a:solidFill>
                        </a:rPr>
                        <a:t>(0,0)</a:t>
                      </a:r>
                      <a:endParaRPr lang="es-ES" dirty="0">
                        <a:solidFill>
                          <a:schemeClr val="bg1"/>
                        </a:solidFill>
                      </a:endParaRPr>
                    </a:p>
                  </a:txBody>
                  <a:tcPr/>
                </a:tc>
                <a:tc>
                  <a:txBody>
                    <a:bodyPr/>
                    <a:lstStyle/>
                    <a:p>
                      <a:r>
                        <a:rPr lang="es-ES" dirty="0" smtClean="0">
                          <a:solidFill>
                            <a:schemeClr val="bg1"/>
                          </a:solidFill>
                        </a:rPr>
                        <a:t>(-200,-328)</a:t>
                      </a:r>
                      <a:endParaRPr lang="es-ES" dirty="0">
                        <a:solidFill>
                          <a:schemeClr val="bg1"/>
                        </a:solidFill>
                      </a:endParaRPr>
                    </a:p>
                  </a:txBody>
                  <a:tcPr/>
                </a:tc>
                <a:tc>
                  <a:txBody>
                    <a:bodyPr/>
                    <a:lstStyle/>
                    <a:p>
                      <a:r>
                        <a:rPr lang="es-ES" dirty="0" smtClean="0">
                          <a:solidFill>
                            <a:schemeClr val="bg1"/>
                          </a:solidFill>
                        </a:rPr>
                        <a:t>(492,124)</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1"/>
                  </a:ext>
                </a:extLst>
              </a:tr>
            </a:tbl>
          </a:graphicData>
        </a:graphic>
      </p:graphicFrame>
      <p:sp>
        <p:nvSpPr>
          <p:cNvPr id="7" name="Pentágono 6"/>
          <p:cNvSpPr/>
          <p:nvPr/>
        </p:nvSpPr>
        <p:spPr>
          <a:xfrm>
            <a:off x="165464" y="69669"/>
            <a:ext cx="1490341" cy="5921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E</a:t>
            </a:r>
            <a:endParaRPr lang="es-ES" dirty="0">
              <a:solidFill>
                <a:schemeClr val="bg1"/>
              </a:solidFill>
            </a:endParaRPr>
          </a:p>
        </p:txBody>
      </p:sp>
      <p:sp>
        <p:nvSpPr>
          <p:cNvPr id="8" name="Flecha abajo 7"/>
          <p:cNvSpPr/>
          <p:nvPr/>
        </p:nvSpPr>
        <p:spPr>
          <a:xfrm>
            <a:off x="115330" y="0"/>
            <a:ext cx="576648" cy="7249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70C0"/>
                </a:solidFill>
              </a:rPr>
              <a:t>0</a:t>
            </a:r>
            <a:endParaRPr lang="es-ES" dirty="0">
              <a:solidFill>
                <a:srgbClr val="0070C0"/>
              </a:solidFill>
            </a:endParaRPr>
          </a:p>
        </p:txBody>
      </p:sp>
    </p:spTree>
    <p:extLst>
      <p:ext uri="{BB962C8B-B14F-4D97-AF65-F5344CB8AC3E}">
        <p14:creationId xmlns:p14="http://schemas.microsoft.com/office/powerpoint/2010/main" val="3970905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65464" y="1612779"/>
                <a:ext cx="8038011" cy="5023151"/>
              </a:xfrm>
              <a:solidFill>
                <a:schemeClr val="tx1">
                  <a:lumMod val="95000"/>
                </a:schemeClr>
              </a:solidFill>
            </p:spPr>
            <p:txBody>
              <a:bodyPr>
                <a:normAutofit fontScale="62500" lnSpcReduction="20000"/>
              </a:bodyPr>
              <a:lstStyle/>
              <a:p>
                <a:pPr algn="just"/>
                <a:r>
                  <a:rPr lang="es-ES" sz="2600" dirty="0" smtClean="0">
                    <a:solidFill>
                      <a:schemeClr val="bg1"/>
                    </a:solidFill>
                  </a:rPr>
                  <a:t>Calcula la recta paralela a Madrid-Zaragoza que pase por Barcelona. ¿Pasa Sevilla por esta recta?</a:t>
                </a:r>
              </a:p>
              <a:p>
                <a:pPr marL="0" indent="0" algn="just">
                  <a:buNone/>
                </a:pPr>
                <a:r>
                  <a:rPr lang="es-ES" sz="2600" dirty="0" smtClean="0">
                    <a:solidFill>
                      <a:srgbClr val="0070C0"/>
                    </a:solidFill>
                  </a:rPr>
                  <a:t>	MZ: </a:t>
                </a:r>
                <a14:m>
                  <m:oMath xmlns:m="http://schemas.openxmlformats.org/officeDocument/2006/math">
                    <m:acc>
                      <m:accPr>
                        <m:chr m:val="⃗"/>
                        <m:ctrlPr>
                          <a:rPr lang="es-ES" sz="2600" b="0" i="1" smtClean="0">
                            <a:solidFill>
                              <a:srgbClr val="0070C0"/>
                            </a:solidFill>
                            <a:latin typeface="Cambria Math" panose="02040503050406030204" pitchFamily="18" charset="0"/>
                          </a:rPr>
                        </m:ctrlPr>
                      </m:accPr>
                      <m:e>
                        <m:r>
                          <a:rPr lang="es-ES" sz="2600" b="0" i="1" smtClean="0">
                            <a:solidFill>
                              <a:srgbClr val="0070C0"/>
                            </a:solidFill>
                            <a:latin typeface="Cambria Math" panose="02040503050406030204" pitchFamily="18" charset="0"/>
                          </a:rPr>
                          <m:t>𝑀𝑍</m:t>
                        </m:r>
                      </m:e>
                    </m:acc>
                    <m:r>
                      <a:rPr lang="es-ES" sz="2600" b="0" i="1" dirty="0" smtClean="0">
                        <a:solidFill>
                          <a:srgbClr val="0070C0"/>
                        </a:solidFill>
                        <a:latin typeface="Cambria Math" panose="02040503050406030204" pitchFamily="18" charset="0"/>
                      </a:rPr>
                      <m:t>=</m:t>
                    </m:r>
                    <m:d>
                      <m:dPr>
                        <m:ctrlPr>
                          <a:rPr lang="es-ES" sz="2600" b="0" i="1" dirty="0" smtClean="0">
                            <a:solidFill>
                              <a:srgbClr val="0070C0"/>
                            </a:solidFill>
                            <a:latin typeface="Cambria Math" panose="02040503050406030204" pitchFamily="18" charset="0"/>
                          </a:rPr>
                        </m:ctrlPr>
                      </m:dPr>
                      <m:e>
                        <m:r>
                          <a:rPr lang="es-ES" sz="2600" b="0" i="1" dirty="0" smtClean="0">
                            <a:solidFill>
                              <a:srgbClr val="0070C0"/>
                            </a:solidFill>
                            <a:latin typeface="Cambria Math" panose="02040503050406030204" pitchFamily="18" charset="0"/>
                          </a:rPr>
                          <m:t>210,170</m:t>
                        </m:r>
                      </m:e>
                    </m:d>
                  </m:oMath>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𝑟</m:t>
                          </m:r>
                        </m:e>
                        <m:sub>
                          <m:r>
                            <a:rPr lang="es-ES" sz="2600" b="0" i="1" smtClean="0">
                              <a:solidFill>
                                <a:srgbClr val="0070C0"/>
                              </a:solidFill>
                              <a:latin typeface="Cambria Math" panose="02040503050406030204" pitchFamily="18" charset="0"/>
                            </a:rPr>
                            <m:t>𝑀𝑍</m:t>
                          </m:r>
                        </m:sub>
                      </m:sSub>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170</m:t>
                          </m:r>
                        </m:num>
                        <m:den>
                          <m:r>
                            <a:rPr lang="es-ES" sz="2600" b="0" i="1" smtClean="0">
                              <a:solidFill>
                                <a:srgbClr val="0070C0"/>
                              </a:solidFill>
                              <a:latin typeface="Cambria Math" panose="02040503050406030204" pitchFamily="18" charset="0"/>
                            </a:rPr>
                            <m:t>210</m:t>
                          </m:r>
                        </m:den>
                      </m:f>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𝑛</m:t>
                      </m:r>
                      <m:groupChr>
                        <m:groupChrPr>
                          <m:chr m:val="⇒"/>
                          <m:pos m:val="top"/>
                          <m:ctrlPr>
                            <a:rPr lang="es-ES" sz="2600" b="0" i="1" smtClean="0">
                              <a:solidFill>
                                <a:srgbClr val="0070C0"/>
                              </a:solidFill>
                              <a:latin typeface="Cambria Math" panose="02040503050406030204" pitchFamily="18" charset="0"/>
                            </a:rPr>
                          </m:ctrlPr>
                        </m:groupChrPr>
                        <m:e>
                          <m:r>
                            <m:rPr>
                              <m:brk m:alnAt="1"/>
                            </m:rPr>
                            <a:rPr lang="es-ES" sz="2600" b="0" i="1" smtClean="0">
                              <a:solidFill>
                                <a:srgbClr val="0070C0"/>
                              </a:solidFill>
                              <a:latin typeface="Cambria Math" panose="02040503050406030204" pitchFamily="18" charset="0"/>
                            </a:rPr>
                            <m:t>𝑀</m:t>
                          </m:r>
                          <m:d>
                            <m:dPr>
                              <m:ctrlPr>
                                <a:rPr lang="es-ES" sz="2600" b="0" i="1" smtClean="0">
                                  <a:solidFill>
                                    <a:srgbClr val="0070C0"/>
                                  </a:solidFill>
                                  <a:latin typeface="Cambria Math" panose="02040503050406030204" pitchFamily="18" charset="0"/>
                                </a:rPr>
                              </m:ctrlPr>
                            </m:dPr>
                            <m:e>
                              <m:r>
                                <m:rPr>
                                  <m:brk m:alnAt="1"/>
                                </m:rPr>
                                <a:rPr lang="es-ES" sz="2600" b="0" i="1" smtClean="0">
                                  <a:solidFill>
                                    <a:srgbClr val="0070C0"/>
                                  </a:solidFill>
                                  <a:latin typeface="Cambria Math" panose="02040503050406030204" pitchFamily="18" charset="0"/>
                                </a:rPr>
                                <m:t>0</m:t>
                              </m:r>
                              <m:r>
                                <a:rPr lang="es-ES" sz="2600" b="0" i="1" smtClean="0">
                                  <a:solidFill>
                                    <a:srgbClr val="0070C0"/>
                                  </a:solidFill>
                                  <a:latin typeface="Cambria Math" panose="02040503050406030204" pitchFamily="18" charset="0"/>
                                </a:rPr>
                                <m:t>,0</m:t>
                              </m:r>
                            </m:e>
                          </m:d>
                        </m:e>
                      </m:groupChr>
                      <m:borderBox>
                        <m:borderBoxPr>
                          <m:ctrlPr>
                            <a:rPr lang="es-ES" sz="2600" b="0" i="1" smtClean="0">
                              <a:solidFill>
                                <a:srgbClr val="0070C0"/>
                              </a:solidFill>
                              <a:latin typeface="Cambria Math" panose="02040503050406030204" pitchFamily="18" charset="0"/>
                            </a:rPr>
                          </m:ctrlPr>
                        </m:borderBoxPr>
                        <m:e>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𝑟</m:t>
                              </m:r>
                            </m:e>
                            <m:sub>
                              <m:r>
                                <a:rPr lang="es-ES" sz="2600" b="0" i="1" smtClean="0">
                                  <a:solidFill>
                                    <a:srgbClr val="0070C0"/>
                                  </a:solidFill>
                                  <a:latin typeface="Cambria Math" panose="02040503050406030204" pitchFamily="18" charset="0"/>
                                </a:rPr>
                                <m:t>𝑀𝑍</m:t>
                              </m:r>
                            </m:sub>
                          </m:sSub>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17</m:t>
                              </m:r>
                            </m:num>
                            <m:den>
                              <m:r>
                                <a:rPr lang="es-ES" sz="2600" b="0" i="1" smtClean="0">
                                  <a:solidFill>
                                    <a:srgbClr val="0070C0"/>
                                  </a:solidFill>
                                  <a:latin typeface="Cambria Math" panose="02040503050406030204" pitchFamily="18" charset="0"/>
                                </a:rPr>
                                <m:t>21</m:t>
                              </m:r>
                            </m:den>
                          </m:f>
                          <m:r>
                            <a:rPr lang="es-ES" sz="2600" b="0" i="1" smtClean="0">
                              <a:solidFill>
                                <a:srgbClr val="0070C0"/>
                              </a:solidFill>
                              <a:latin typeface="Cambria Math" panose="02040503050406030204" pitchFamily="18" charset="0"/>
                            </a:rPr>
                            <m:t>𝑥</m:t>
                          </m:r>
                        </m:e>
                      </m:borderBox>
                    </m:oMath>
                  </m:oMathPara>
                </a14:m>
                <a:endParaRPr lang="es-ES" sz="2600" dirty="0" smtClean="0">
                  <a:solidFill>
                    <a:srgbClr val="0070C0"/>
                  </a:solidFill>
                </a:endParaRPr>
              </a:p>
              <a:p>
                <a:pPr marL="457200" lvl="1" indent="0" algn="just">
                  <a:buNone/>
                </a:pPr>
                <a:r>
                  <a:rPr lang="es-ES" sz="2200" dirty="0" smtClean="0">
                    <a:solidFill>
                      <a:srgbClr val="0070C0"/>
                    </a:solidFill>
                  </a:rPr>
                  <a:t>Recta paralela: </a:t>
                </a:r>
                <a14:m>
                  <m:oMath xmlns:m="http://schemas.openxmlformats.org/officeDocument/2006/math">
                    <m:sSub>
                      <m:sSubPr>
                        <m:ctrlPr>
                          <a:rPr lang="es-ES" sz="2200" b="0" i="1" smtClean="0">
                            <a:solidFill>
                              <a:srgbClr val="0070C0"/>
                            </a:solidFill>
                            <a:latin typeface="Cambria Math" panose="02040503050406030204" pitchFamily="18" charset="0"/>
                          </a:rPr>
                        </m:ctrlPr>
                      </m:sSubPr>
                      <m:e>
                        <m:r>
                          <a:rPr lang="es-ES" sz="2200" b="0" i="1" smtClean="0">
                            <a:solidFill>
                              <a:srgbClr val="0070C0"/>
                            </a:solidFill>
                            <a:latin typeface="Cambria Math" panose="02040503050406030204" pitchFamily="18" charset="0"/>
                          </a:rPr>
                          <m:t>𝑚</m:t>
                        </m:r>
                      </m:e>
                      <m:sub>
                        <m:r>
                          <a:rPr lang="es-ES" sz="2200" b="0" i="1" smtClean="0">
                            <a:solidFill>
                              <a:srgbClr val="0070C0"/>
                            </a:solidFill>
                            <a:latin typeface="Cambria Math" panose="02040503050406030204" pitchFamily="18" charset="0"/>
                          </a:rPr>
                          <m:t>∥</m:t>
                        </m:r>
                      </m:sub>
                    </m:sSub>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𝑚</m:t>
                    </m:r>
                    <m:r>
                      <a:rPr lang="es-ES" sz="2200" b="0" i="1" smtClean="0">
                        <a:solidFill>
                          <a:srgbClr val="0070C0"/>
                        </a:solidFill>
                        <a:latin typeface="Cambria Math" panose="02040503050406030204" pitchFamily="18" charset="0"/>
                      </a:rPr>
                      <m:t>⇒</m:t>
                    </m:r>
                    <m:sSub>
                      <m:sSubPr>
                        <m:ctrlPr>
                          <a:rPr lang="es-ES" sz="2200" b="0" i="1" smtClean="0">
                            <a:solidFill>
                              <a:srgbClr val="0070C0"/>
                            </a:solidFill>
                            <a:latin typeface="Cambria Math" panose="02040503050406030204" pitchFamily="18" charset="0"/>
                          </a:rPr>
                        </m:ctrlPr>
                      </m:sSubPr>
                      <m:e>
                        <m:r>
                          <a:rPr lang="es-ES" sz="2200" b="0" i="1" smtClean="0">
                            <a:solidFill>
                              <a:srgbClr val="0070C0"/>
                            </a:solidFill>
                            <a:latin typeface="Cambria Math" panose="02040503050406030204" pitchFamily="18" charset="0"/>
                          </a:rPr>
                          <m:t>𝑟</m:t>
                        </m:r>
                      </m:e>
                      <m:sub>
                        <m:r>
                          <a:rPr lang="es-ES" sz="2200" b="0" i="1" smtClean="0">
                            <a:solidFill>
                              <a:srgbClr val="0070C0"/>
                            </a:solidFill>
                            <a:latin typeface="Cambria Math" panose="02040503050406030204" pitchFamily="18" charset="0"/>
                          </a:rPr>
                          <m:t>∥</m:t>
                        </m:r>
                      </m:sub>
                    </m:sSub>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𝑦</m:t>
                    </m:r>
                    <m:r>
                      <a:rPr lang="es-ES" sz="2200" b="0" i="1" smtClean="0">
                        <a:solidFill>
                          <a:srgbClr val="0070C0"/>
                        </a:solidFill>
                        <a:latin typeface="Cambria Math" panose="02040503050406030204" pitchFamily="18" charset="0"/>
                      </a:rPr>
                      <m:t>=</m:t>
                    </m:r>
                    <m:f>
                      <m:fPr>
                        <m:ctrlPr>
                          <a:rPr lang="es-ES" sz="2200" b="0" i="1" smtClean="0">
                            <a:solidFill>
                              <a:srgbClr val="0070C0"/>
                            </a:solidFill>
                            <a:latin typeface="Cambria Math" panose="02040503050406030204" pitchFamily="18" charset="0"/>
                          </a:rPr>
                        </m:ctrlPr>
                      </m:fPr>
                      <m:num>
                        <m:r>
                          <a:rPr lang="es-ES" sz="2200" b="0" i="1" smtClean="0">
                            <a:solidFill>
                              <a:srgbClr val="0070C0"/>
                            </a:solidFill>
                            <a:latin typeface="Cambria Math" panose="02040503050406030204" pitchFamily="18" charset="0"/>
                          </a:rPr>
                          <m:t>17</m:t>
                        </m:r>
                      </m:num>
                      <m:den>
                        <m:r>
                          <a:rPr lang="es-ES" sz="2200" b="0" i="1" smtClean="0">
                            <a:solidFill>
                              <a:srgbClr val="0070C0"/>
                            </a:solidFill>
                            <a:latin typeface="Cambria Math" panose="02040503050406030204" pitchFamily="18" charset="0"/>
                          </a:rPr>
                          <m:t>21</m:t>
                        </m:r>
                      </m:den>
                    </m:f>
                    <m:r>
                      <a:rPr lang="es-ES" sz="2200" b="0" i="1" smtClean="0">
                        <a:solidFill>
                          <a:srgbClr val="0070C0"/>
                        </a:solidFill>
                        <a:latin typeface="Cambria Math" panose="02040503050406030204" pitchFamily="18" charset="0"/>
                      </a:rPr>
                      <m:t>𝑥</m:t>
                    </m:r>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𝑛</m:t>
                    </m:r>
                  </m:oMath>
                </a14:m>
                <a:endParaRPr lang="es-ES" sz="2200" dirty="0" smtClean="0">
                  <a:solidFill>
                    <a:srgbClr val="0070C0"/>
                  </a:solidFill>
                </a:endParaRPr>
              </a:p>
              <a:p>
                <a:pPr marL="457200" lvl="1" indent="0" algn="just">
                  <a:buNone/>
                </a:pPr>
                <a:r>
                  <a:rPr lang="es-ES" sz="2200" dirty="0" smtClean="0">
                    <a:solidFill>
                      <a:srgbClr val="0070C0"/>
                    </a:solidFill>
                  </a:rPr>
                  <a:t>Si pasa por </a:t>
                </a:r>
                <a14:m>
                  <m:oMath xmlns:m="http://schemas.openxmlformats.org/officeDocument/2006/math">
                    <m:r>
                      <a:rPr lang="es-ES" sz="2200" b="0" i="1" smtClean="0">
                        <a:solidFill>
                          <a:srgbClr val="0070C0"/>
                        </a:solidFill>
                        <a:latin typeface="Cambria Math" panose="02040503050406030204" pitchFamily="18" charset="0"/>
                      </a:rPr>
                      <m:t>𝐵</m:t>
                    </m:r>
                    <m:d>
                      <m:dPr>
                        <m:ctrlPr>
                          <a:rPr lang="es-ES" sz="2200" b="0" i="1" smtClean="0">
                            <a:solidFill>
                              <a:srgbClr val="0070C0"/>
                            </a:solidFill>
                            <a:latin typeface="Cambria Math" panose="02040503050406030204" pitchFamily="18" charset="0"/>
                          </a:rPr>
                        </m:ctrlPr>
                      </m:dPr>
                      <m:e>
                        <m:r>
                          <a:rPr lang="es-ES" sz="2200" b="0" i="1" smtClean="0">
                            <a:solidFill>
                              <a:srgbClr val="0070C0"/>
                            </a:solidFill>
                            <a:latin typeface="Cambria Math" panose="02040503050406030204" pitchFamily="18" charset="0"/>
                          </a:rPr>
                          <m:t>492,124</m:t>
                        </m:r>
                      </m:e>
                    </m:d>
                    <m:r>
                      <a:rPr lang="es-ES" sz="2200" b="0" i="1" smtClean="0">
                        <a:solidFill>
                          <a:srgbClr val="0070C0"/>
                        </a:solidFill>
                        <a:latin typeface="Cambria Math" panose="02040503050406030204" pitchFamily="18" charset="0"/>
                      </a:rPr>
                      <m:t>⇒</m:t>
                    </m:r>
                    <m:sSub>
                      <m:sSubPr>
                        <m:ctrlPr>
                          <a:rPr lang="es-ES" sz="2200" b="0" i="1" smtClean="0">
                            <a:solidFill>
                              <a:srgbClr val="0070C0"/>
                            </a:solidFill>
                            <a:latin typeface="Cambria Math" panose="02040503050406030204" pitchFamily="18" charset="0"/>
                          </a:rPr>
                        </m:ctrlPr>
                      </m:sSubPr>
                      <m:e>
                        <m:r>
                          <a:rPr lang="es-ES" sz="2200" b="0" i="1" smtClean="0">
                            <a:solidFill>
                              <a:srgbClr val="0070C0"/>
                            </a:solidFill>
                            <a:latin typeface="Cambria Math" panose="02040503050406030204" pitchFamily="18" charset="0"/>
                          </a:rPr>
                          <m:t>𝑟</m:t>
                        </m:r>
                      </m:e>
                      <m:sub>
                        <m:r>
                          <a:rPr lang="es-ES" sz="2200" b="0" i="1" smtClean="0">
                            <a:solidFill>
                              <a:srgbClr val="0070C0"/>
                            </a:solidFill>
                            <a:latin typeface="Cambria Math" panose="02040503050406030204" pitchFamily="18" charset="0"/>
                          </a:rPr>
                          <m:t>∥</m:t>
                        </m:r>
                      </m:sub>
                    </m:sSub>
                    <m:r>
                      <a:rPr lang="es-ES" sz="2200" b="0" i="1" smtClean="0">
                        <a:solidFill>
                          <a:srgbClr val="0070C0"/>
                        </a:solidFill>
                        <a:latin typeface="Cambria Math" panose="02040503050406030204" pitchFamily="18" charset="0"/>
                      </a:rPr>
                      <m:t>≡124=</m:t>
                    </m:r>
                    <m:f>
                      <m:fPr>
                        <m:ctrlPr>
                          <a:rPr lang="es-ES" sz="2200" b="0" i="1" smtClean="0">
                            <a:solidFill>
                              <a:srgbClr val="0070C0"/>
                            </a:solidFill>
                            <a:latin typeface="Cambria Math" panose="02040503050406030204" pitchFamily="18" charset="0"/>
                          </a:rPr>
                        </m:ctrlPr>
                      </m:fPr>
                      <m:num>
                        <m:r>
                          <a:rPr lang="es-ES" sz="2200" b="0" i="1" smtClean="0">
                            <a:solidFill>
                              <a:srgbClr val="0070C0"/>
                            </a:solidFill>
                            <a:latin typeface="Cambria Math" panose="02040503050406030204" pitchFamily="18" charset="0"/>
                          </a:rPr>
                          <m:t>17</m:t>
                        </m:r>
                      </m:num>
                      <m:den>
                        <m:r>
                          <a:rPr lang="es-ES" sz="2200" b="0" i="1" smtClean="0">
                            <a:solidFill>
                              <a:srgbClr val="0070C0"/>
                            </a:solidFill>
                            <a:latin typeface="Cambria Math" panose="02040503050406030204" pitchFamily="18" charset="0"/>
                          </a:rPr>
                          <m:t>21</m:t>
                        </m:r>
                      </m:den>
                    </m:f>
                    <m:r>
                      <a:rPr lang="es-ES" sz="2200" b="0" i="1" smtClean="0">
                        <a:solidFill>
                          <a:srgbClr val="0070C0"/>
                        </a:solidFill>
                        <a:latin typeface="Cambria Math" panose="02040503050406030204" pitchFamily="18" charset="0"/>
                      </a:rPr>
                      <m:t>·492+</m:t>
                    </m:r>
                    <m:r>
                      <a:rPr lang="es-ES" sz="2200" b="0" i="1" smtClean="0">
                        <a:solidFill>
                          <a:srgbClr val="0070C0"/>
                        </a:solidFill>
                        <a:latin typeface="Cambria Math" panose="02040503050406030204" pitchFamily="18" charset="0"/>
                      </a:rPr>
                      <m:t>𝑛</m:t>
                    </m:r>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𝑛</m:t>
                    </m:r>
                    <m:r>
                      <a:rPr lang="es-ES" sz="2200" b="0" i="1" smtClean="0">
                        <a:solidFill>
                          <a:srgbClr val="0070C0"/>
                        </a:solidFill>
                        <a:latin typeface="Cambria Math" panose="02040503050406030204" pitchFamily="18" charset="0"/>
                      </a:rPr>
                      <m:t>=−</m:t>
                    </m:r>
                    <m:f>
                      <m:fPr>
                        <m:ctrlPr>
                          <a:rPr lang="es-ES" sz="2200" b="0" i="1" smtClean="0">
                            <a:solidFill>
                              <a:srgbClr val="0070C0"/>
                            </a:solidFill>
                            <a:latin typeface="Cambria Math" panose="02040503050406030204" pitchFamily="18" charset="0"/>
                          </a:rPr>
                        </m:ctrlPr>
                      </m:fPr>
                      <m:num>
                        <m:r>
                          <a:rPr lang="es-ES" sz="2200" b="0" i="1" smtClean="0">
                            <a:solidFill>
                              <a:srgbClr val="0070C0"/>
                            </a:solidFill>
                            <a:latin typeface="Cambria Math" panose="02040503050406030204" pitchFamily="18" charset="0"/>
                          </a:rPr>
                          <m:t>1920</m:t>
                        </m:r>
                      </m:num>
                      <m:den>
                        <m:r>
                          <a:rPr lang="es-ES" sz="2200" b="0" i="1" smtClean="0">
                            <a:solidFill>
                              <a:srgbClr val="0070C0"/>
                            </a:solidFill>
                            <a:latin typeface="Cambria Math" panose="02040503050406030204" pitchFamily="18" charset="0"/>
                          </a:rPr>
                          <m:t>7</m:t>
                        </m:r>
                      </m:den>
                    </m:f>
                  </m:oMath>
                </a14:m>
                <a:endParaRPr lang="es-ES" sz="2200" dirty="0" smtClean="0">
                  <a:solidFill>
                    <a:srgbClr val="0070C0"/>
                  </a:solidFill>
                </a:endParaRPr>
              </a:p>
              <a:p>
                <a:pPr marL="457200" lvl="1" indent="0" algn="just">
                  <a:buNone/>
                </a:pPr>
                <a:r>
                  <a:rPr lang="es-ES" sz="2200" dirty="0" smtClean="0">
                    <a:solidFill>
                      <a:srgbClr val="0070C0"/>
                    </a:solidFill>
                  </a:rPr>
                  <a:t>Por tanto: </a:t>
                </a:r>
                <a14:m>
                  <m:oMath xmlns:m="http://schemas.openxmlformats.org/officeDocument/2006/math">
                    <m:borderBox>
                      <m:borderBoxPr>
                        <m:ctrlPr>
                          <a:rPr lang="es-ES" sz="2200" b="0" i="1" smtClean="0">
                            <a:solidFill>
                              <a:srgbClr val="0070C0"/>
                            </a:solidFill>
                            <a:latin typeface="Cambria Math" panose="02040503050406030204" pitchFamily="18" charset="0"/>
                          </a:rPr>
                        </m:ctrlPr>
                      </m:borderBoxPr>
                      <m:e>
                        <m:sSub>
                          <m:sSubPr>
                            <m:ctrlPr>
                              <a:rPr lang="es-ES" sz="2200" b="0" i="1" smtClean="0">
                                <a:solidFill>
                                  <a:srgbClr val="0070C0"/>
                                </a:solidFill>
                                <a:latin typeface="Cambria Math" panose="02040503050406030204" pitchFamily="18" charset="0"/>
                              </a:rPr>
                            </m:ctrlPr>
                          </m:sSubPr>
                          <m:e>
                            <m:r>
                              <a:rPr lang="es-ES" sz="2200" b="0" i="1" smtClean="0">
                                <a:solidFill>
                                  <a:srgbClr val="0070C0"/>
                                </a:solidFill>
                                <a:latin typeface="Cambria Math" panose="02040503050406030204" pitchFamily="18" charset="0"/>
                              </a:rPr>
                              <m:t>𝑟</m:t>
                            </m:r>
                          </m:e>
                          <m:sub>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𝑀𝑍</m:t>
                            </m:r>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𝐵</m:t>
                            </m:r>
                          </m:sub>
                        </m:sSub>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𝑦</m:t>
                        </m:r>
                        <m:r>
                          <a:rPr lang="es-ES" sz="2200" b="0" i="1" smtClean="0">
                            <a:solidFill>
                              <a:srgbClr val="0070C0"/>
                            </a:solidFill>
                            <a:latin typeface="Cambria Math" panose="02040503050406030204" pitchFamily="18" charset="0"/>
                          </a:rPr>
                          <m:t>=</m:t>
                        </m:r>
                        <m:f>
                          <m:fPr>
                            <m:ctrlPr>
                              <a:rPr lang="es-ES" sz="2200" b="0" i="1" smtClean="0">
                                <a:solidFill>
                                  <a:srgbClr val="0070C0"/>
                                </a:solidFill>
                                <a:latin typeface="Cambria Math" panose="02040503050406030204" pitchFamily="18" charset="0"/>
                              </a:rPr>
                            </m:ctrlPr>
                          </m:fPr>
                          <m:num>
                            <m:r>
                              <a:rPr lang="es-ES" sz="2200" b="0" i="1" smtClean="0">
                                <a:solidFill>
                                  <a:srgbClr val="0070C0"/>
                                </a:solidFill>
                                <a:latin typeface="Cambria Math" panose="02040503050406030204" pitchFamily="18" charset="0"/>
                              </a:rPr>
                              <m:t>17</m:t>
                            </m:r>
                          </m:num>
                          <m:den>
                            <m:r>
                              <a:rPr lang="es-ES" sz="2200" b="0" i="1" smtClean="0">
                                <a:solidFill>
                                  <a:srgbClr val="0070C0"/>
                                </a:solidFill>
                                <a:latin typeface="Cambria Math" panose="02040503050406030204" pitchFamily="18" charset="0"/>
                              </a:rPr>
                              <m:t>21</m:t>
                            </m:r>
                          </m:den>
                        </m:f>
                        <m:r>
                          <a:rPr lang="es-ES" sz="2200" b="0" i="1" smtClean="0">
                            <a:solidFill>
                              <a:srgbClr val="0070C0"/>
                            </a:solidFill>
                            <a:latin typeface="Cambria Math" panose="02040503050406030204" pitchFamily="18" charset="0"/>
                          </a:rPr>
                          <m:t>𝑥</m:t>
                        </m:r>
                        <m:r>
                          <a:rPr lang="es-ES" sz="2200" b="0" i="1" smtClean="0">
                            <a:solidFill>
                              <a:srgbClr val="0070C0"/>
                            </a:solidFill>
                            <a:latin typeface="Cambria Math" panose="02040503050406030204" pitchFamily="18" charset="0"/>
                          </a:rPr>
                          <m:t>−</m:t>
                        </m:r>
                        <m:f>
                          <m:fPr>
                            <m:ctrlPr>
                              <a:rPr lang="es-ES" sz="2200" b="0" i="1" smtClean="0">
                                <a:solidFill>
                                  <a:srgbClr val="0070C0"/>
                                </a:solidFill>
                                <a:latin typeface="Cambria Math" panose="02040503050406030204" pitchFamily="18" charset="0"/>
                              </a:rPr>
                            </m:ctrlPr>
                          </m:fPr>
                          <m:num>
                            <m:r>
                              <a:rPr lang="es-ES" sz="2200" b="0" i="1" smtClean="0">
                                <a:solidFill>
                                  <a:srgbClr val="0070C0"/>
                                </a:solidFill>
                                <a:latin typeface="Cambria Math" panose="02040503050406030204" pitchFamily="18" charset="0"/>
                              </a:rPr>
                              <m:t>1920</m:t>
                            </m:r>
                          </m:num>
                          <m:den>
                            <m:r>
                              <a:rPr lang="es-ES" sz="2200" b="0" i="1" smtClean="0">
                                <a:solidFill>
                                  <a:srgbClr val="0070C0"/>
                                </a:solidFill>
                                <a:latin typeface="Cambria Math" panose="02040503050406030204" pitchFamily="18" charset="0"/>
                              </a:rPr>
                              <m:t>7</m:t>
                            </m:r>
                          </m:den>
                        </m:f>
                      </m:e>
                    </m:borderBox>
                  </m:oMath>
                </a14:m>
                <a:endParaRPr lang="es-ES" sz="2200" dirty="0" smtClean="0">
                  <a:solidFill>
                    <a:srgbClr val="0070C0"/>
                  </a:solidFill>
                </a:endParaRPr>
              </a:p>
              <a:p>
                <a:pPr marL="457200" lvl="1" indent="0" algn="just">
                  <a:buNone/>
                </a:pPr>
                <a:endParaRPr lang="es-ES" sz="2200" dirty="0" smtClean="0">
                  <a:solidFill>
                    <a:srgbClr val="0070C0"/>
                  </a:solidFill>
                </a:endParaRPr>
              </a:p>
              <a:p>
                <a:pPr marL="457200" lvl="1" indent="0" algn="just">
                  <a:buNone/>
                </a:pPr>
                <a:r>
                  <a:rPr lang="es-ES" sz="2200" dirty="0" smtClean="0">
                    <a:solidFill>
                      <a:srgbClr val="0070C0"/>
                    </a:solidFill>
                  </a:rPr>
                  <a:t>Si Sevilla pasa por ella, debería cumplir la ecuación:</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rgbClr val="0070C0"/>
                          </a:solidFill>
                          <a:latin typeface="Cambria Math" panose="02040503050406030204" pitchFamily="18" charset="0"/>
                        </a:rPr>
                        <m:t>−328=</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17</m:t>
                          </m:r>
                        </m:num>
                        <m:den>
                          <m:r>
                            <a:rPr lang="es-ES" sz="2600" b="0" i="1" smtClean="0">
                              <a:solidFill>
                                <a:srgbClr val="0070C0"/>
                              </a:solidFill>
                              <a:latin typeface="Cambria Math" panose="02040503050406030204" pitchFamily="18" charset="0"/>
                            </a:rPr>
                            <m:t>21</m:t>
                          </m:r>
                        </m:den>
                      </m:f>
                      <m:r>
                        <a:rPr lang="es-ES" sz="2600" b="0" i="1" smtClean="0">
                          <a:solidFill>
                            <a:srgbClr val="0070C0"/>
                          </a:solidFill>
                          <a:latin typeface="Cambria Math" panose="02040503050406030204" pitchFamily="18" charset="0"/>
                        </a:rPr>
                        <m:t>·</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−200</m:t>
                          </m:r>
                        </m:e>
                      </m:d>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1920</m:t>
                          </m:r>
                        </m:num>
                        <m:den>
                          <m:r>
                            <a:rPr lang="es-ES" sz="2600" b="0" i="1" smtClean="0">
                              <a:solidFill>
                                <a:srgbClr val="0070C0"/>
                              </a:solidFill>
                              <a:latin typeface="Cambria Math" panose="02040503050406030204" pitchFamily="18" charset="0"/>
                            </a:rPr>
                            <m:t>7</m:t>
                          </m:r>
                        </m:den>
                      </m:f>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−6888</m:t>
                          </m:r>
                        </m:num>
                        <m:den>
                          <m:r>
                            <a:rPr lang="es-ES" sz="2600" b="0" i="1" smtClean="0">
                              <a:solidFill>
                                <a:srgbClr val="0070C0"/>
                              </a:solidFill>
                              <a:latin typeface="Cambria Math" panose="02040503050406030204" pitchFamily="18" charset="0"/>
                            </a:rPr>
                            <m:t>21</m:t>
                          </m:r>
                        </m:den>
                      </m:f>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−3400−5760</m:t>
                          </m:r>
                        </m:num>
                        <m:den>
                          <m:r>
                            <a:rPr lang="es-ES" sz="2600" b="0" i="1" smtClean="0">
                              <a:solidFill>
                                <a:srgbClr val="0070C0"/>
                              </a:solidFill>
                              <a:latin typeface="Cambria Math" panose="02040503050406030204" pitchFamily="18" charset="0"/>
                            </a:rPr>
                            <m:t>21</m:t>
                          </m:r>
                        </m:den>
                      </m:f>
                      <m:r>
                        <a:rPr lang="es-ES" sz="2600" b="0" i="1" smtClean="0">
                          <a:solidFill>
                            <a:srgbClr val="0070C0"/>
                          </a:solidFill>
                          <a:latin typeface="Cambria Math" panose="02040503050406030204" pitchFamily="18" charset="0"/>
                        </a:rPr>
                        <m:t>⇒−6888≠−9160</m:t>
                      </m:r>
                    </m:oMath>
                  </m:oMathPara>
                </a14:m>
                <a:endParaRPr lang="es-ES" sz="2600" dirty="0" smtClean="0">
                  <a:solidFill>
                    <a:srgbClr val="0070C0"/>
                  </a:solidFill>
                </a:endParaRPr>
              </a:p>
              <a:p>
                <a:pPr marL="0" indent="0" algn="just">
                  <a:buNone/>
                </a:pPr>
                <a:r>
                  <a:rPr lang="es-ES" sz="2600" dirty="0" smtClean="0">
                    <a:solidFill>
                      <a:srgbClr val="0070C0"/>
                    </a:solidFill>
                  </a:rPr>
                  <a:t>	No pasa por esta recta</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65464" y="1612779"/>
                <a:ext cx="8038011" cy="5023151"/>
              </a:xfrm>
              <a:blipFill rotWithShape="0">
                <a:blip r:embed="rId2"/>
                <a:stretch>
                  <a:fillRect l="-682" t="-1456" r="-455"/>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471710377"/>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tc>
                <a:tc>
                  <a:txBody>
                    <a:bodyPr/>
                    <a:lstStyle/>
                    <a:p>
                      <a:pPr algn="r"/>
                      <a:endParaRPr lang="es-ES" sz="1200" dirty="0"/>
                    </a:p>
                  </a:txBody>
                  <a:tcPr/>
                </a:tc>
                <a:extLst>
                  <a:ext uri="{0D108BD9-81ED-4DB2-BD59-A6C34878D82A}">
                    <a16:rowId xmlns:a16="http://schemas.microsoft.com/office/drawing/2014/main" val="10022"/>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482067172"/>
              </p:ext>
            </p:extLst>
          </p:nvPr>
        </p:nvGraphicFramePr>
        <p:xfrm>
          <a:off x="426720" y="717731"/>
          <a:ext cx="7708937" cy="741680"/>
        </p:xfrm>
        <a:graphic>
          <a:graphicData uri="http://schemas.openxmlformats.org/drawingml/2006/table">
            <a:tbl>
              <a:tblPr firstRow="1" bandRow="1">
                <a:tableStyleId>{5C22544A-7EE6-4342-B048-85BDC9FD1C3A}</a:tableStyleId>
              </a:tblPr>
              <a:tblGrid>
                <a:gridCol w="1249680">
                  <a:extLst>
                    <a:ext uri="{9D8B030D-6E8A-4147-A177-3AD203B41FA5}">
                      <a16:colId xmlns:a16="http://schemas.microsoft.com/office/drawing/2014/main" val="20000"/>
                    </a:ext>
                  </a:extLst>
                </a:gridCol>
                <a:gridCol w="1048068">
                  <a:extLst>
                    <a:ext uri="{9D8B030D-6E8A-4147-A177-3AD203B41FA5}">
                      <a16:colId xmlns:a16="http://schemas.microsoft.com/office/drawing/2014/main" val="20001"/>
                    </a:ext>
                  </a:extLst>
                </a:gridCol>
                <a:gridCol w="1165352">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1325880">
                  <a:extLst>
                    <a:ext uri="{9D8B030D-6E8A-4147-A177-3AD203B41FA5}">
                      <a16:colId xmlns:a16="http://schemas.microsoft.com/office/drawing/2014/main" val="20004"/>
                    </a:ext>
                  </a:extLst>
                </a:gridCol>
                <a:gridCol w="1178243">
                  <a:extLst>
                    <a:ext uri="{9D8B030D-6E8A-4147-A177-3AD203B41FA5}">
                      <a16:colId xmlns:a16="http://schemas.microsoft.com/office/drawing/2014/main" val="20005"/>
                    </a:ext>
                  </a:extLst>
                </a:gridCol>
                <a:gridCol w="870857">
                  <a:extLst>
                    <a:ext uri="{9D8B030D-6E8A-4147-A177-3AD203B41FA5}">
                      <a16:colId xmlns:a16="http://schemas.microsoft.com/office/drawing/2014/main" val="20006"/>
                    </a:ext>
                  </a:extLst>
                </a:gridCol>
              </a:tblGrid>
              <a:tr h="370840">
                <a:tc>
                  <a:txBody>
                    <a:bodyPr/>
                    <a:lstStyle/>
                    <a:p>
                      <a:r>
                        <a:rPr lang="es-ES" dirty="0" smtClean="0">
                          <a:solidFill>
                            <a:schemeClr val="bg1"/>
                          </a:solidFill>
                        </a:rPr>
                        <a:t>Vigo</a:t>
                      </a:r>
                      <a:endParaRPr lang="es-ES" dirty="0">
                        <a:solidFill>
                          <a:schemeClr val="bg1"/>
                        </a:solidFill>
                      </a:endParaRPr>
                    </a:p>
                  </a:txBody>
                  <a:tcPr/>
                </a:tc>
                <a:tc>
                  <a:txBody>
                    <a:bodyPr/>
                    <a:lstStyle/>
                    <a:p>
                      <a:r>
                        <a:rPr lang="es-ES" dirty="0" smtClean="0">
                          <a:solidFill>
                            <a:schemeClr val="bg1"/>
                          </a:solidFill>
                        </a:rPr>
                        <a:t>Bilbao</a:t>
                      </a:r>
                      <a:endParaRPr lang="es-ES" dirty="0">
                        <a:solidFill>
                          <a:schemeClr val="bg1"/>
                        </a:solidFill>
                      </a:endParaRPr>
                    </a:p>
                  </a:txBody>
                  <a:tcPr/>
                </a:tc>
                <a:tc>
                  <a:txBody>
                    <a:bodyPr/>
                    <a:lstStyle/>
                    <a:p>
                      <a:r>
                        <a:rPr lang="es-ES" dirty="0" smtClean="0">
                          <a:solidFill>
                            <a:schemeClr val="bg1"/>
                          </a:solidFill>
                        </a:rPr>
                        <a:t>Zaragoza</a:t>
                      </a:r>
                      <a:endParaRPr lang="es-ES" dirty="0">
                        <a:solidFill>
                          <a:schemeClr val="bg1"/>
                        </a:solidFill>
                      </a:endParaRPr>
                    </a:p>
                  </a:txBody>
                  <a:tcPr/>
                </a:tc>
                <a:tc>
                  <a:txBody>
                    <a:bodyPr/>
                    <a:lstStyle/>
                    <a:p>
                      <a:r>
                        <a:rPr lang="es-ES" dirty="0" smtClean="0">
                          <a:solidFill>
                            <a:schemeClr val="bg1"/>
                          </a:solidFill>
                        </a:rPr>
                        <a:t>Madrid</a:t>
                      </a:r>
                      <a:endParaRPr lang="es-ES" dirty="0">
                        <a:solidFill>
                          <a:schemeClr val="bg1"/>
                        </a:solidFill>
                      </a:endParaRPr>
                    </a:p>
                  </a:txBody>
                  <a:tcPr/>
                </a:tc>
                <a:tc>
                  <a:txBody>
                    <a:bodyPr/>
                    <a:lstStyle/>
                    <a:p>
                      <a:r>
                        <a:rPr lang="es-ES" dirty="0" smtClean="0">
                          <a:solidFill>
                            <a:schemeClr val="bg1"/>
                          </a:solidFill>
                        </a:rPr>
                        <a:t>Sevilla</a:t>
                      </a:r>
                      <a:endParaRPr lang="es-ES" dirty="0">
                        <a:solidFill>
                          <a:schemeClr val="bg1"/>
                        </a:solidFill>
                      </a:endParaRPr>
                    </a:p>
                  </a:txBody>
                  <a:tcPr/>
                </a:tc>
                <a:tc>
                  <a:txBody>
                    <a:bodyPr/>
                    <a:lstStyle/>
                    <a:p>
                      <a:r>
                        <a:rPr lang="es-ES" dirty="0" smtClean="0">
                          <a:solidFill>
                            <a:schemeClr val="bg1"/>
                          </a:solidFill>
                        </a:rPr>
                        <a:t>Barcelona</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0"/>
                  </a:ext>
                </a:extLst>
              </a:tr>
              <a:tr h="370840">
                <a:tc>
                  <a:txBody>
                    <a:bodyPr/>
                    <a:lstStyle/>
                    <a:p>
                      <a:r>
                        <a:rPr lang="es-ES" dirty="0" smtClean="0">
                          <a:solidFill>
                            <a:schemeClr val="bg1"/>
                          </a:solidFill>
                        </a:rPr>
                        <a:t>(-430,190)</a:t>
                      </a:r>
                      <a:endParaRPr lang="es-ES" dirty="0">
                        <a:solidFill>
                          <a:schemeClr val="bg1"/>
                        </a:solidFill>
                      </a:endParaRPr>
                    </a:p>
                  </a:txBody>
                  <a:tcPr/>
                </a:tc>
                <a:tc>
                  <a:txBody>
                    <a:bodyPr/>
                    <a:lstStyle/>
                    <a:p>
                      <a:r>
                        <a:rPr lang="es-ES" dirty="0" smtClean="0">
                          <a:solidFill>
                            <a:schemeClr val="bg1"/>
                          </a:solidFill>
                        </a:rPr>
                        <a:t>(52,300)</a:t>
                      </a:r>
                      <a:endParaRPr lang="es-ES" dirty="0">
                        <a:solidFill>
                          <a:schemeClr val="bg1"/>
                        </a:solidFill>
                      </a:endParaRPr>
                    </a:p>
                  </a:txBody>
                  <a:tcPr/>
                </a:tc>
                <a:tc>
                  <a:txBody>
                    <a:bodyPr/>
                    <a:lstStyle/>
                    <a:p>
                      <a:r>
                        <a:rPr lang="es-ES" dirty="0" smtClean="0">
                          <a:solidFill>
                            <a:schemeClr val="bg1"/>
                          </a:solidFill>
                        </a:rPr>
                        <a:t>(210,170)</a:t>
                      </a:r>
                      <a:endParaRPr lang="es-ES" dirty="0">
                        <a:solidFill>
                          <a:schemeClr val="bg1"/>
                        </a:solidFill>
                      </a:endParaRPr>
                    </a:p>
                  </a:txBody>
                  <a:tcPr/>
                </a:tc>
                <a:tc>
                  <a:txBody>
                    <a:bodyPr/>
                    <a:lstStyle/>
                    <a:p>
                      <a:r>
                        <a:rPr lang="es-ES" dirty="0" smtClean="0">
                          <a:solidFill>
                            <a:schemeClr val="bg1"/>
                          </a:solidFill>
                        </a:rPr>
                        <a:t>(0,0)</a:t>
                      </a:r>
                      <a:endParaRPr lang="es-ES" dirty="0">
                        <a:solidFill>
                          <a:schemeClr val="bg1"/>
                        </a:solidFill>
                      </a:endParaRPr>
                    </a:p>
                  </a:txBody>
                  <a:tcPr/>
                </a:tc>
                <a:tc>
                  <a:txBody>
                    <a:bodyPr/>
                    <a:lstStyle/>
                    <a:p>
                      <a:r>
                        <a:rPr lang="es-ES" dirty="0" smtClean="0">
                          <a:solidFill>
                            <a:schemeClr val="bg1"/>
                          </a:solidFill>
                        </a:rPr>
                        <a:t>(-200,-328)</a:t>
                      </a:r>
                      <a:endParaRPr lang="es-ES" dirty="0">
                        <a:solidFill>
                          <a:schemeClr val="bg1"/>
                        </a:solidFill>
                      </a:endParaRPr>
                    </a:p>
                  </a:txBody>
                  <a:tcPr/>
                </a:tc>
                <a:tc>
                  <a:txBody>
                    <a:bodyPr/>
                    <a:lstStyle/>
                    <a:p>
                      <a:r>
                        <a:rPr lang="es-ES" dirty="0" smtClean="0">
                          <a:solidFill>
                            <a:schemeClr val="bg1"/>
                          </a:solidFill>
                        </a:rPr>
                        <a:t>(492,124)</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943952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65464" y="1612779"/>
                <a:ext cx="8038011" cy="5075403"/>
              </a:xfrm>
              <a:solidFill>
                <a:schemeClr val="tx1">
                  <a:lumMod val="95000"/>
                </a:schemeClr>
              </a:solidFill>
            </p:spPr>
            <p:txBody>
              <a:bodyPr>
                <a:normAutofit fontScale="62500" lnSpcReduction="20000"/>
              </a:bodyPr>
              <a:lstStyle/>
              <a:p>
                <a:pPr algn="just"/>
                <a:r>
                  <a:rPr lang="es-ES" sz="2600" dirty="0" smtClean="0">
                    <a:solidFill>
                      <a:schemeClr val="bg1"/>
                    </a:solidFill>
                  </a:rPr>
                  <a:t>Determina la recta perpendicular a </a:t>
                </a:r>
                <a14:m>
                  <m:oMath xmlns:m="http://schemas.openxmlformats.org/officeDocument/2006/math">
                    <m:r>
                      <a:rPr lang="es-ES" sz="2600" b="0" i="1" smtClean="0">
                        <a:solidFill>
                          <a:schemeClr val="bg1"/>
                        </a:solidFill>
                        <a:latin typeface="Cambria Math" panose="02040503050406030204" pitchFamily="18" charset="0"/>
                      </a:rPr>
                      <m:t>𝑦</m:t>
                    </m:r>
                    <m:r>
                      <a:rPr lang="es-ES" sz="2600" b="0" i="1" smtClean="0">
                        <a:solidFill>
                          <a:schemeClr val="bg1"/>
                        </a:solidFill>
                        <a:latin typeface="Cambria Math" panose="02040503050406030204" pitchFamily="18" charset="0"/>
                      </a:rPr>
                      <m:t>=</m:t>
                    </m:r>
                    <m:f>
                      <m:fPr>
                        <m:ctrlPr>
                          <a:rPr lang="es-ES" sz="2600" b="0" i="1" smtClean="0">
                            <a:solidFill>
                              <a:schemeClr val="bg1"/>
                            </a:solidFill>
                            <a:latin typeface="Cambria Math" panose="02040503050406030204" pitchFamily="18" charset="0"/>
                          </a:rPr>
                        </m:ctrlPr>
                      </m:fPr>
                      <m:num>
                        <m:r>
                          <a:rPr lang="es-ES" sz="2600" b="0" i="1" smtClean="0">
                            <a:solidFill>
                              <a:schemeClr val="bg1"/>
                            </a:solidFill>
                            <a:latin typeface="Cambria Math" panose="02040503050406030204" pitchFamily="18" charset="0"/>
                          </a:rPr>
                          <m:t>424</m:t>
                        </m:r>
                      </m:num>
                      <m:den>
                        <m:r>
                          <a:rPr lang="es-ES" sz="2600" b="0" i="1" smtClean="0">
                            <a:solidFill>
                              <a:schemeClr val="bg1"/>
                            </a:solidFill>
                            <a:latin typeface="Cambria Math" panose="02040503050406030204" pitchFamily="18" charset="0"/>
                          </a:rPr>
                          <m:t>187</m:t>
                        </m:r>
                      </m:den>
                    </m:f>
                    <m:r>
                      <a:rPr lang="es-ES" sz="2600" b="0" i="1" smtClean="0">
                        <a:solidFill>
                          <a:schemeClr val="bg1"/>
                        </a:solidFill>
                        <a:latin typeface="Cambria Math" panose="02040503050406030204" pitchFamily="18" charset="0"/>
                      </a:rPr>
                      <m:t>𝑥</m:t>
                    </m:r>
                    <m:r>
                      <a:rPr lang="es-ES" sz="2600" b="0" i="1" smtClean="0">
                        <a:solidFill>
                          <a:schemeClr val="bg1"/>
                        </a:solidFill>
                        <a:latin typeface="Cambria Math" panose="02040503050406030204" pitchFamily="18" charset="0"/>
                      </a:rPr>
                      <m:t>−</m:t>
                    </m:r>
                    <m:f>
                      <m:fPr>
                        <m:ctrlPr>
                          <a:rPr lang="es-ES" sz="2600" b="0" i="1" smtClean="0">
                            <a:solidFill>
                              <a:schemeClr val="bg1"/>
                            </a:solidFill>
                            <a:latin typeface="Cambria Math" panose="02040503050406030204" pitchFamily="18" charset="0"/>
                          </a:rPr>
                        </m:ctrlPr>
                      </m:fPr>
                      <m:num>
                        <m:r>
                          <a:rPr lang="es-ES" sz="2600" b="0" i="1" smtClean="0">
                            <a:solidFill>
                              <a:schemeClr val="bg1"/>
                            </a:solidFill>
                            <a:latin typeface="Cambria Math" panose="02040503050406030204" pitchFamily="18" charset="0"/>
                          </a:rPr>
                          <m:t>172330</m:t>
                        </m:r>
                      </m:num>
                      <m:den>
                        <m:r>
                          <a:rPr lang="es-ES" sz="2600" b="0" i="1" smtClean="0">
                            <a:solidFill>
                              <a:schemeClr val="bg1"/>
                            </a:solidFill>
                            <a:latin typeface="Cambria Math" panose="02040503050406030204" pitchFamily="18" charset="0"/>
                          </a:rPr>
                          <m:t>187</m:t>
                        </m:r>
                      </m:den>
                    </m:f>
                  </m:oMath>
                </a14:m>
                <a:r>
                  <a:rPr lang="es-ES" sz="2600" dirty="0" smtClean="0">
                    <a:solidFill>
                      <a:schemeClr val="bg1"/>
                    </a:solidFill>
                  </a:rPr>
                  <a:t> que pase por Madrid. ¿Pasa esta recta por Vigo?</a:t>
                </a:r>
              </a:p>
              <a:p>
                <a:pPr marL="0" indent="0" algn="just">
                  <a:buNone/>
                </a:pPr>
                <a:r>
                  <a:rPr lang="es-ES" sz="2600" dirty="0" smtClean="0">
                    <a:solidFill>
                      <a:srgbClr val="0070C0"/>
                    </a:solidFill>
                  </a:rPr>
                  <a:t>Si la recta es perpendicular la pendiente será </a:t>
                </a:r>
                <a14:m>
                  <m:oMath xmlns:m="http://schemas.openxmlformats.org/officeDocument/2006/math">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𝑚</m:t>
                        </m:r>
                      </m:e>
                      <m:sub>
                        <m:r>
                          <a:rPr lang="es-ES" sz="2600" b="0" i="1" smtClean="0">
                            <a:solidFill>
                              <a:srgbClr val="0070C0"/>
                            </a:solidFill>
                            <a:latin typeface="Cambria Math" panose="02040503050406030204" pitchFamily="18" charset="0"/>
                          </a:rPr>
                          <m:t>⊥</m:t>
                        </m:r>
                      </m:sub>
                    </m:sSub>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m:t>
                        </m:r>
                      </m:num>
                      <m:den>
                        <m:r>
                          <a:rPr lang="es-ES" sz="2600" b="0" i="1" smtClean="0">
                            <a:solidFill>
                              <a:srgbClr val="0070C0"/>
                            </a:solidFill>
                            <a:latin typeface="Cambria Math" panose="02040503050406030204" pitchFamily="18" charset="0"/>
                          </a:rPr>
                          <m:t>𝑚</m:t>
                        </m:r>
                      </m:den>
                    </m:f>
                  </m:oMath>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𝑚</m:t>
                          </m:r>
                        </m:e>
                        <m:sub>
                          <m:r>
                            <a:rPr lang="es-ES" sz="2600" b="0" i="1" smtClean="0">
                              <a:solidFill>
                                <a:srgbClr val="0070C0"/>
                              </a:solidFill>
                              <a:latin typeface="Cambria Math" panose="02040503050406030204" pitchFamily="18" charset="0"/>
                            </a:rPr>
                            <m:t>⊥</m:t>
                          </m:r>
                        </m:sub>
                      </m:sSub>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187</m:t>
                          </m:r>
                        </m:num>
                        <m:den>
                          <m:r>
                            <a:rPr lang="es-ES" sz="2600" b="0" i="1" smtClean="0">
                              <a:solidFill>
                                <a:srgbClr val="0070C0"/>
                              </a:solidFill>
                              <a:latin typeface="Cambria Math" panose="02040503050406030204" pitchFamily="18" charset="0"/>
                            </a:rPr>
                            <m:t>424</m:t>
                          </m:r>
                        </m:den>
                      </m:f>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187</m:t>
                          </m:r>
                        </m:num>
                        <m:den>
                          <m:r>
                            <a:rPr lang="es-ES" sz="2600" b="0" i="1" smtClean="0">
                              <a:solidFill>
                                <a:srgbClr val="0070C0"/>
                              </a:solidFill>
                              <a:latin typeface="Cambria Math" panose="02040503050406030204" pitchFamily="18" charset="0"/>
                            </a:rPr>
                            <m:t>424</m:t>
                          </m:r>
                        </m:den>
                      </m:f>
                      <m:r>
                        <a:rPr lang="es-ES" sz="2600" b="0" i="1" smtClean="0">
                          <a:solidFill>
                            <a:srgbClr val="0070C0"/>
                          </a:solidFill>
                          <a:latin typeface="Cambria Math" panose="02040503050406030204" pitchFamily="18" charset="0"/>
                        </a:rPr>
                        <m:t>𝑥</m:t>
                      </m:r>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𝑛</m:t>
                      </m:r>
                    </m:oMath>
                  </m:oMathPara>
                </a14:m>
                <a:endParaRPr lang="es-ES" sz="2600" dirty="0" smtClean="0">
                  <a:solidFill>
                    <a:srgbClr val="0070C0"/>
                  </a:solidFill>
                </a:endParaRPr>
              </a:p>
              <a:p>
                <a:pPr marL="0" indent="0" algn="just">
                  <a:buNone/>
                </a:pPr>
                <a:r>
                  <a:rPr lang="es-ES" sz="2600" dirty="0" smtClean="0">
                    <a:solidFill>
                      <a:srgbClr val="0070C0"/>
                    </a:solidFill>
                  </a:rPr>
                  <a:t>Para determinar </a:t>
                </a:r>
                <a14:m>
                  <m:oMath xmlns:m="http://schemas.openxmlformats.org/officeDocument/2006/math">
                    <m:r>
                      <a:rPr lang="es-ES" sz="2600" b="0" i="1" smtClean="0">
                        <a:solidFill>
                          <a:srgbClr val="0070C0"/>
                        </a:solidFill>
                        <a:latin typeface="Cambria Math" panose="02040503050406030204" pitchFamily="18" charset="0"/>
                      </a:rPr>
                      <m:t>𝑛</m:t>
                    </m:r>
                  </m:oMath>
                </a14:m>
                <a:r>
                  <a:rPr lang="es-ES" sz="2600" dirty="0" smtClean="0">
                    <a:solidFill>
                      <a:srgbClr val="0070C0"/>
                    </a:solidFill>
                  </a:rPr>
                  <a:t>, metemos el punto dado: </a:t>
                </a:r>
                <a14:m>
                  <m:oMath xmlns:m="http://schemas.openxmlformats.org/officeDocument/2006/math">
                    <m:r>
                      <a:rPr lang="es-ES" sz="2600" b="0" i="1" smtClean="0">
                        <a:solidFill>
                          <a:srgbClr val="0070C0"/>
                        </a:solidFill>
                        <a:latin typeface="Cambria Math" panose="02040503050406030204" pitchFamily="18" charset="0"/>
                      </a:rPr>
                      <m:t>𝑀</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0,0</m:t>
                        </m:r>
                      </m:e>
                    </m:d>
                  </m:oMath>
                </a14:m>
                <a:r>
                  <a:rPr lang="es-ES" sz="2600" dirty="0" smtClean="0">
                    <a:solidFill>
                      <a:srgbClr val="0070C0"/>
                    </a:solidFill>
                  </a:rPr>
                  <a:t>, de forma que </a:t>
                </a:r>
                <a14:m>
                  <m:oMath xmlns:m="http://schemas.openxmlformats.org/officeDocument/2006/math">
                    <m:r>
                      <a:rPr lang="es-ES" sz="2600" b="0" i="1" smtClean="0">
                        <a:solidFill>
                          <a:srgbClr val="0070C0"/>
                        </a:solidFill>
                        <a:latin typeface="Cambria Math" panose="02040503050406030204" pitchFamily="18" charset="0"/>
                      </a:rPr>
                      <m:t>𝑛</m:t>
                    </m:r>
                    <m:r>
                      <a:rPr lang="es-ES" sz="2600" b="0" i="1" smtClean="0">
                        <a:solidFill>
                          <a:srgbClr val="0070C0"/>
                        </a:solidFill>
                        <a:latin typeface="Cambria Math" panose="02040503050406030204" pitchFamily="18" charset="0"/>
                      </a:rPr>
                      <m:t>=0</m:t>
                    </m:r>
                  </m:oMath>
                </a14:m>
                <a:r>
                  <a:rPr lang="es-ES" sz="2600" dirty="0" smtClean="0">
                    <a:solidFill>
                      <a:srgbClr val="0070C0"/>
                    </a:solidFill>
                  </a:rPr>
                  <a:t> y la recta será:</a:t>
                </a:r>
              </a:p>
              <a:p>
                <a:pPr marL="0" indent="0" algn="just">
                  <a:buNone/>
                </a:pPr>
                <a14:m>
                  <m:oMathPara xmlns:m="http://schemas.openxmlformats.org/officeDocument/2006/math">
                    <m:oMathParaPr>
                      <m:jc m:val="centerGroup"/>
                    </m:oMathParaPr>
                    <m:oMath xmlns:m="http://schemas.openxmlformats.org/officeDocument/2006/math">
                      <m:borderBox>
                        <m:borderBoxPr>
                          <m:ctrlPr>
                            <a:rPr lang="es-ES" sz="2600" b="0" i="1" smtClean="0">
                              <a:solidFill>
                                <a:srgbClr val="0070C0"/>
                              </a:solidFill>
                              <a:latin typeface="Cambria Math" panose="02040503050406030204" pitchFamily="18" charset="0"/>
                            </a:rPr>
                          </m:ctrlPr>
                        </m:borderBoxPr>
                        <m:e>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𝑟</m:t>
                              </m:r>
                            </m:e>
                            <m:sub>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𝑠</m:t>
                              </m:r>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𝑀</m:t>
                              </m:r>
                            </m:sub>
                          </m:sSub>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𝑦</m:t>
                          </m:r>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187</m:t>
                              </m:r>
                            </m:num>
                            <m:den>
                              <m:r>
                                <a:rPr lang="es-ES" sz="2600" b="0" i="1" smtClean="0">
                                  <a:solidFill>
                                    <a:srgbClr val="0070C0"/>
                                  </a:solidFill>
                                  <a:latin typeface="Cambria Math" panose="02040503050406030204" pitchFamily="18" charset="0"/>
                                </a:rPr>
                                <m:t>424</m:t>
                              </m:r>
                            </m:den>
                          </m:f>
                          <m:r>
                            <a:rPr lang="es-ES" sz="2600" b="0" i="1" smtClean="0">
                              <a:solidFill>
                                <a:srgbClr val="0070C0"/>
                              </a:solidFill>
                              <a:latin typeface="Cambria Math" panose="02040503050406030204" pitchFamily="18" charset="0"/>
                            </a:rPr>
                            <m:t>𝑥</m:t>
                          </m:r>
                        </m:e>
                      </m:borderBox>
                    </m:oMath>
                  </m:oMathPara>
                </a14:m>
                <a:endParaRPr lang="es-ES" sz="2600" dirty="0" smtClean="0">
                  <a:solidFill>
                    <a:srgbClr val="0070C0"/>
                  </a:solidFill>
                </a:endParaRPr>
              </a:p>
              <a:p>
                <a:pPr marL="0" indent="0" algn="just">
                  <a:buNone/>
                </a:pPr>
                <a:r>
                  <a:rPr lang="es-ES" sz="2600" dirty="0" smtClean="0">
                    <a:solidFill>
                      <a:srgbClr val="0070C0"/>
                    </a:solidFill>
                  </a:rPr>
                  <a:t>Para que pase por Vigo(-430,190) debe cumplir la ecuación:</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rgbClr val="0070C0"/>
                          </a:solidFill>
                          <a:latin typeface="Cambria Math" panose="02040503050406030204" pitchFamily="18" charset="0"/>
                        </a:rPr>
                        <m:t>190=</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−187</m:t>
                          </m:r>
                        </m:num>
                        <m:den>
                          <m:r>
                            <a:rPr lang="es-ES" sz="2600" b="0" i="1" smtClean="0">
                              <a:solidFill>
                                <a:srgbClr val="0070C0"/>
                              </a:solidFill>
                              <a:latin typeface="Cambria Math" panose="02040503050406030204" pitchFamily="18" charset="0"/>
                            </a:rPr>
                            <m:t>424</m:t>
                          </m:r>
                        </m:den>
                      </m:f>
                      <m:r>
                        <a:rPr lang="es-ES" sz="2600" b="0" i="1" smtClean="0">
                          <a:solidFill>
                            <a:srgbClr val="0070C0"/>
                          </a:solidFill>
                          <a:latin typeface="Cambria Math" panose="02040503050406030204" pitchFamily="18" charset="0"/>
                        </a:rPr>
                        <m:t>·</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−430</m:t>
                          </m:r>
                        </m:e>
                      </m:d>
                    </m:oMath>
                  </m:oMathPara>
                </a14:m>
                <a:endParaRPr lang="es-ES" sz="2600" dirty="0" smtClean="0">
                  <a:solidFill>
                    <a:srgbClr val="0070C0"/>
                  </a:solidFill>
                </a:endParaRPr>
              </a:p>
              <a:p>
                <a:pPr marL="0" indent="0" algn="just">
                  <a:buNone/>
                </a:pPr>
                <a14:m>
                  <m:oMathPara xmlns:m="http://schemas.openxmlformats.org/officeDocument/2006/math">
                    <m:oMathParaPr>
                      <m:jc m:val="centerGroup"/>
                    </m:oMathParaPr>
                    <m:oMath xmlns:m="http://schemas.openxmlformats.org/officeDocument/2006/math">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80560</m:t>
                          </m:r>
                        </m:num>
                        <m:den>
                          <m:r>
                            <a:rPr lang="es-ES" sz="2600" b="0" i="1" smtClean="0">
                              <a:solidFill>
                                <a:srgbClr val="0070C0"/>
                              </a:solidFill>
                              <a:latin typeface="Cambria Math" panose="02040503050406030204" pitchFamily="18" charset="0"/>
                            </a:rPr>
                            <m:t>424</m:t>
                          </m:r>
                        </m:den>
                      </m:f>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80410</m:t>
                          </m:r>
                        </m:num>
                        <m:den>
                          <m:r>
                            <a:rPr lang="es-ES" sz="2600" b="0" i="1" smtClean="0">
                              <a:solidFill>
                                <a:srgbClr val="0070C0"/>
                              </a:solidFill>
                              <a:latin typeface="Cambria Math" panose="02040503050406030204" pitchFamily="18" charset="0"/>
                            </a:rPr>
                            <m:t>424</m:t>
                          </m:r>
                        </m:den>
                      </m:f>
                    </m:oMath>
                  </m:oMathPara>
                </a14:m>
                <a:endParaRPr lang="es-ES" sz="2600" dirty="0" smtClean="0">
                  <a:solidFill>
                    <a:srgbClr val="0070C0"/>
                  </a:solidFill>
                </a:endParaRPr>
              </a:p>
              <a:p>
                <a:pPr marL="0" indent="0" algn="just">
                  <a:buNone/>
                </a:pPr>
                <a:r>
                  <a:rPr lang="es-ES" sz="2600" dirty="0" smtClean="0">
                    <a:solidFill>
                      <a:srgbClr val="0070C0"/>
                    </a:solidFill>
                  </a:rPr>
                  <a:t>Conclusión: no pasa por esta recta (aunque por poco)</a:t>
                </a:r>
                <a:endParaRPr lang="es-ES" sz="2600" dirty="0" smtClean="0">
                  <a:solidFill>
                    <a:schemeClr val="bg1"/>
                  </a:solidFill>
                </a:endParaRP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65464" y="1612779"/>
                <a:ext cx="8038011" cy="5075403"/>
              </a:xfrm>
              <a:blipFill rotWithShape="0">
                <a:blip r:embed="rId2"/>
                <a:stretch>
                  <a:fillRect l="-682" t="-361" r="-455"/>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471710377"/>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tc>
                <a:tc>
                  <a:txBody>
                    <a:bodyPr/>
                    <a:lstStyle/>
                    <a:p>
                      <a:pPr algn="r"/>
                      <a:endParaRPr lang="es-ES" sz="1200" dirty="0"/>
                    </a:p>
                  </a:txBody>
                  <a:tcPr/>
                </a:tc>
                <a:extLst>
                  <a:ext uri="{0D108BD9-81ED-4DB2-BD59-A6C34878D82A}">
                    <a16:rowId xmlns:a16="http://schemas.microsoft.com/office/drawing/2014/main" val="10022"/>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482067172"/>
              </p:ext>
            </p:extLst>
          </p:nvPr>
        </p:nvGraphicFramePr>
        <p:xfrm>
          <a:off x="426720" y="717731"/>
          <a:ext cx="7708937" cy="741680"/>
        </p:xfrm>
        <a:graphic>
          <a:graphicData uri="http://schemas.openxmlformats.org/drawingml/2006/table">
            <a:tbl>
              <a:tblPr firstRow="1" bandRow="1">
                <a:tableStyleId>{5C22544A-7EE6-4342-B048-85BDC9FD1C3A}</a:tableStyleId>
              </a:tblPr>
              <a:tblGrid>
                <a:gridCol w="1249680">
                  <a:extLst>
                    <a:ext uri="{9D8B030D-6E8A-4147-A177-3AD203B41FA5}">
                      <a16:colId xmlns:a16="http://schemas.microsoft.com/office/drawing/2014/main" val="20000"/>
                    </a:ext>
                  </a:extLst>
                </a:gridCol>
                <a:gridCol w="1048068">
                  <a:extLst>
                    <a:ext uri="{9D8B030D-6E8A-4147-A177-3AD203B41FA5}">
                      <a16:colId xmlns:a16="http://schemas.microsoft.com/office/drawing/2014/main" val="20001"/>
                    </a:ext>
                  </a:extLst>
                </a:gridCol>
                <a:gridCol w="1165352">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1325880">
                  <a:extLst>
                    <a:ext uri="{9D8B030D-6E8A-4147-A177-3AD203B41FA5}">
                      <a16:colId xmlns:a16="http://schemas.microsoft.com/office/drawing/2014/main" val="20004"/>
                    </a:ext>
                  </a:extLst>
                </a:gridCol>
                <a:gridCol w="1178243">
                  <a:extLst>
                    <a:ext uri="{9D8B030D-6E8A-4147-A177-3AD203B41FA5}">
                      <a16:colId xmlns:a16="http://schemas.microsoft.com/office/drawing/2014/main" val="20005"/>
                    </a:ext>
                  </a:extLst>
                </a:gridCol>
                <a:gridCol w="870857">
                  <a:extLst>
                    <a:ext uri="{9D8B030D-6E8A-4147-A177-3AD203B41FA5}">
                      <a16:colId xmlns:a16="http://schemas.microsoft.com/office/drawing/2014/main" val="20006"/>
                    </a:ext>
                  </a:extLst>
                </a:gridCol>
              </a:tblGrid>
              <a:tr h="370840">
                <a:tc>
                  <a:txBody>
                    <a:bodyPr/>
                    <a:lstStyle/>
                    <a:p>
                      <a:r>
                        <a:rPr lang="es-ES" dirty="0" smtClean="0">
                          <a:solidFill>
                            <a:schemeClr val="bg1"/>
                          </a:solidFill>
                        </a:rPr>
                        <a:t>Vigo</a:t>
                      </a:r>
                      <a:endParaRPr lang="es-ES" dirty="0">
                        <a:solidFill>
                          <a:schemeClr val="bg1"/>
                        </a:solidFill>
                      </a:endParaRPr>
                    </a:p>
                  </a:txBody>
                  <a:tcPr/>
                </a:tc>
                <a:tc>
                  <a:txBody>
                    <a:bodyPr/>
                    <a:lstStyle/>
                    <a:p>
                      <a:r>
                        <a:rPr lang="es-ES" dirty="0" smtClean="0">
                          <a:solidFill>
                            <a:schemeClr val="bg1"/>
                          </a:solidFill>
                        </a:rPr>
                        <a:t>Bilbao</a:t>
                      </a:r>
                      <a:endParaRPr lang="es-ES" dirty="0">
                        <a:solidFill>
                          <a:schemeClr val="bg1"/>
                        </a:solidFill>
                      </a:endParaRPr>
                    </a:p>
                  </a:txBody>
                  <a:tcPr/>
                </a:tc>
                <a:tc>
                  <a:txBody>
                    <a:bodyPr/>
                    <a:lstStyle/>
                    <a:p>
                      <a:r>
                        <a:rPr lang="es-ES" dirty="0" smtClean="0">
                          <a:solidFill>
                            <a:schemeClr val="bg1"/>
                          </a:solidFill>
                        </a:rPr>
                        <a:t>Zaragoza</a:t>
                      </a:r>
                      <a:endParaRPr lang="es-ES" dirty="0">
                        <a:solidFill>
                          <a:schemeClr val="bg1"/>
                        </a:solidFill>
                      </a:endParaRPr>
                    </a:p>
                  </a:txBody>
                  <a:tcPr/>
                </a:tc>
                <a:tc>
                  <a:txBody>
                    <a:bodyPr/>
                    <a:lstStyle/>
                    <a:p>
                      <a:r>
                        <a:rPr lang="es-ES" dirty="0" smtClean="0">
                          <a:solidFill>
                            <a:schemeClr val="bg1"/>
                          </a:solidFill>
                        </a:rPr>
                        <a:t>Madrid</a:t>
                      </a:r>
                      <a:endParaRPr lang="es-ES" dirty="0">
                        <a:solidFill>
                          <a:schemeClr val="bg1"/>
                        </a:solidFill>
                      </a:endParaRPr>
                    </a:p>
                  </a:txBody>
                  <a:tcPr/>
                </a:tc>
                <a:tc>
                  <a:txBody>
                    <a:bodyPr/>
                    <a:lstStyle/>
                    <a:p>
                      <a:r>
                        <a:rPr lang="es-ES" dirty="0" smtClean="0">
                          <a:solidFill>
                            <a:schemeClr val="bg1"/>
                          </a:solidFill>
                        </a:rPr>
                        <a:t>Sevilla</a:t>
                      </a:r>
                      <a:endParaRPr lang="es-ES" dirty="0">
                        <a:solidFill>
                          <a:schemeClr val="bg1"/>
                        </a:solidFill>
                      </a:endParaRPr>
                    </a:p>
                  </a:txBody>
                  <a:tcPr/>
                </a:tc>
                <a:tc>
                  <a:txBody>
                    <a:bodyPr/>
                    <a:lstStyle/>
                    <a:p>
                      <a:r>
                        <a:rPr lang="es-ES" dirty="0" smtClean="0">
                          <a:solidFill>
                            <a:schemeClr val="bg1"/>
                          </a:solidFill>
                        </a:rPr>
                        <a:t>Barcelona</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0"/>
                  </a:ext>
                </a:extLst>
              </a:tr>
              <a:tr h="370840">
                <a:tc>
                  <a:txBody>
                    <a:bodyPr/>
                    <a:lstStyle/>
                    <a:p>
                      <a:r>
                        <a:rPr lang="es-ES" dirty="0" smtClean="0">
                          <a:solidFill>
                            <a:schemeClr val="bg1"/>
                          </a:solidFill>
                        </a:rPr>
                        <a:t>(-430,190)</a:t>
                      </a:r>
                      <a:endParaRPr lang="es-ES" dirty="0">
                        <a:solidFill>
                          <a:schemeClr val="bg1"/>
                        </a:solidFill>
                      </a:endParaRPr>
                    </a:p>
                  </a:txBody>
                  <a:tcPr/>
                </a:tc>
                <a:tc>
                  <a:txBody>
                    <a:bodyPr/>
                    <a:lstStyle/>
                    <a:p>
                      <a:r>
                        <a:rPr lang="es-ES" dirty="0" smtClean="0">
                          <a:solidFill>
                            <a:schemeClr val="bg1"/>
                          </a:solidFill>
                        </a:rPr>
                        <a:t>(52,300)</a:t>
                      </a:r>
                      <a:endParaRPr lang="es-ES" dirty="0">
                        <a:solidFill>
                          <a:schemeClr val="bg1"/>
                        </a:solidFill>
                      </a:endParaRPr>
                    </a:p>
                  </a:txBody>
                  <a:tcPr/>
                </a:tc>
                <a:tc>
                  <a:txBody>
                    <a:bodyPr/>
                    <a:lstStyle/>
                    <a:p>
                      <a:r>
                        <a:rPr lang="es-ES" dirty="0" smtClean="0">
                          <a:solidFill>
                            <a:schemeClr val="bg1"/>
                          </a:solidFill>
                        </a:rPr>
                        <a:t>(210,170)</a:t>
                      </a:r>
                      <a:endParaRPr lang="es-ES" dirty="0">
                        <a:solidFill>
                          <a:schemeClr val="bg1"/>
                        </a:solidFill>
                      </a:endParaRPr>
                    </a:p>
                  </a:txBody>
                  <a:tcPr/>
                </a:tc>
                <a:tc>
                  <a:txBody>
                    <a:bodyPr/>
                    <a:lstStyle/>
                    <a:p>
                      <a:r>
                        <a:rPr lang="es-ES" dirty="0" smtClean="0">
                          <a:solidFill>
                            <a:schemeClr val="bg1"/>
                          </a:solidFill>
                        </a:rPr>
                        <a:t>(0,0)</a:t>
                      </a:r>
                      <a:endParaRPr lang="es-ES" dirty="0">
                        <a:solidFill>
                          <a:schemeClr val="bg1"/>
                        </a:solidFill>
                      </a:endParaRPr>
                    </a:p>
                  </a:txBody>
                  <a:tcPr/>
                </a:tc>
                <a:tc>
                  <a:txBody>
                    <a:bodyPr/>
                    <a:lstStyle/>
                    <a:p>
                      <a:r>
                        <a:rPr lang="es-ES" dirty="0" smtClean="0">
                          <a:solidFill>
                            <a:schemeClr val="bg1"/>
                          </a:solidFill>
                        </a:rPr>
                        <a:t>(-200,-328)</a:t>
                      </a:r>
                      <a:endParaRPr lang="es-ES" dirty="0">
                        <a:solidFill>
                          <a:schemeClr val="bg1"/>
                        </a:solidFill>
                      </a:endParaRPr>
                    </a:p>
                  </a:txBody>
                  <a:tcPr/>
                </a:tc>
                <a:tc>
                  <a:txBody>
                    <a:bodyPr/>
                    <a:lstStyle/>
                    <a:p>
                      <a:r>
                        <a:rPr lang="es-ES" dirty="0" smtClean="0">
                          <a:solidFill>
                            <a:schemeClr val="bg1"/>
                          </a:solidFill>
                        </a:rPr>
                        <a:t>(492,124)</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1"/>
                  </a:ext>
                </a:extLst>
              </a:tr>
            </a:tbl>
          </a:graphicData>
        </a:graphic>
      </p:graphicFrame>
      <p:pic>
        <p:nvPicPr>
          <p:cNvPr id="8" name="Imagen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308199" y="4697956"/>
            <a:ext cx="2895276" cy="1903140"/>
          </a:xfrm>
          <a:prstGeom prst="rect">
            <a:avLst/>
          </a:prstGeom>
        </p:spPr>
      </p:pic>
    </p:spTree>
    <p:extLst>
      <p:ext uri="{BB962C8B-B14F-4D97-AF65-F5344CB8AC3E}">
        <p14:creationId xmlns:p14="http://schemas.microsoft.com/office/powerpoint/2010/main" val="11895039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Marcador de contenido 2"/>
              <p:cNvSpPr>
                <a:spLocks noGrp="1"/>
              </p:cNvSpPr>
              <p:nvPr>
                <p:ph idx="1"/>
              </p:nvPr>
            </p:nvSpPr>
            <p:spPr>
              <a:xfrm>
                <a:off x="130630" y="1046723"/>
                <a:ext cx="8038011" cy="5667586"/>
              </a:xfrm>
              <a:solidFill>
                <a:schemeClr val="tx1">
                  <a:lumMod val="95000"/>
                </a:schemeClr>
              </a:solidFill>
            </p:spPr>
            <p:txBody>
              <a:bodyPr>
                <a:normAutofit fontScale="62500" lnSpcReduction="20000"/>
              </a:bodyPr>
              <a:lstStyle/>
              <a:p>
                <a:pPr algn="just"/>
                <a:r>
                  <a:rPr lang="es-ES" sz="2600" dirty="0" smtClean="0">
                    <a:solidFill>
                      <a:schemeClr val="bg1"/>
                    </a:solidFill>
                  </a:rPr>
                  <a:t>Determina la recta paralela a </a:t>
                </a:r>
                <a14:m>
                  <m:oMath xmlns:m="http://schemas.openxmlformats.org/officeDocument/2006/math">
                    <m:d>
                      <m:dPr>
                        <m:begChr m:val="{"/>
                        <m:endChr m:val=""/>
                        <m:ctrlPr>
                          <a:rPr lang="es-ES" sz="2600" b="0" i="1" smtClean="0">
                            <a:solidFill>
                              <a:schemeClr val="bg1"/>
                            </a:solidFill>
                            <a:latin typeface="Cambria Math" panose="02040503050406030204" pitchFamily="18" charset="0"/>
                          </a:rPr>
                        </m:ctrlPr>
                      </m:dPr>
                      <m:e>
                        <m:m>
                          <m:mPr>
                            <m:mcs>
                              <m:mc>
                                <m:mcPr>
                                  <m:count m:val="1"/>
                                  <m:mcJc m:val="center"/>
                                </m:mcPr>
                              </m:mc>
                            </m:mcs>
                            <m:ctrlPr>
                              <a:rPr lang="es-ES" sz="2600" b="0" i="1" smtClean="0">
                                <a:solidFill>
                                  <a:schemeClr val="bg1"/>
                                </a:solidFill>
                                <a:latin typeface="Cambria Math" panose="02040503050406030204" pitchFamily="18" charset="0"/>
                              </a:rPr>
                            </m:ctrlPr>
                          </m:mPr>
                          <m:mr>
                            <m:e>
                              <m:r>
                                <m:rPr>
                                  <m:brk m:alnAt="7"/>
                                </m:rPr>
                                <a:rPr lang="es-ES" sz="2600" b="0" i="1" smtClean="0">
                                  <a:solidFill>
                                    <a:schemeClr val="bg1"/>
                                  </a:solidFill>
                                  <a:latin typeface="Cambria Math" panose="02040503050406030204" pitchFamily="18" charset="0"/>
                                </a:rPr>
                                <m:t>𝑥</m:t>
                              </m:r>
                              <m:r>
                                <a:rPr lang="es-ES" sz="2600" b="0" i="1" smtClean="0">
                                  <a:solidFill>
                                    <a:schemeClr val="bg1"/>
                                  </a:solidFill>
                                  <a:latin typeface="Cambria Math" panose="02040503050406030204" pitchFamily="18" charset="0"/>
                                </a:rPr>
                                <m:t>=−200+692</m:t>
                              </m:r>
                              <m:r>
                                <a:rPr lang="es-ES" sz="2600" b="0" i="1" smtClean="0">
                                  <a:solidFill>
                                    <a:schemeClr val="bg1"/>
                                  </a:solidFill>
                                  <a:latin typeface="Cambria Math" panose="02040503050406030204" pitchFamily="18" charset="0"/>
                                </a:rPr>
                                <m:t>𝜆</m:t>
                              </m:r>
                            </m:e>
                          </m:mr>
                          <m:mr>
                            <m:e>
                              <m:r>
                                <a:rPr lang="es-ES" sz="2600" b="0" i="1" smtClean="0">
                                  <a:solidFill>
                                    <a:schemeClr val="bg1"/>
                                  </a:solidFill>
                                  <a:latin typeface="Cambria Math" panose="02040503050406030204" pitchFamily="18" charset="0"/>
                                </a:rPr>
                                <m:t>𝑦</m:t>
                              </m:r>
                              <m:r>
                                <a:rPr lang="es-ES" sz="2600" b="0" i="1" smtClean="0">
                                  <a:solidFill>
                                    <a:schemeClr val="bg1"/>
                                  </a:solidFill>
                                  <a:latin typeface="Cambria Math" panose="02040503050406030204" pitchFamily="18" charset="0"/>
                                </a:rPr>
                                <m:t>=328−134</m:t>
                              </m:r>
                              <m:r>
                                <a:rPr lang="es-ES" sz="2600" b="0" i="1" smtClean="0">
                                  <a:solidFill>
                                    <a:schemeClr val="bg1"/>
                                  </a:solidFill>
                                  <a:latin typeface="Cambria Math" panose="02040503050406030204" pitchFamily="18" charset="0"/>
                                </a:rPr>
                                <m:t>𝜆</m:t>
                              </m:r>
                            </m:e>
                          </m:mr>
                        </m:m>
                      </m:e>
                    </m:d>
                  </m:oMath>
                </a14:m>
                <a:r>
                  <a:rPr lang="es-ES" sz="2600" dirty="0" smtClean="0">
                    <a:solidFill>
                      <a:schemeClr val="bg1"/>
                    </a:solidFill>
                  </a:rPr>
                  <a:t> que pase por Zaragoza. ¿Pasa esta recta por Madrid?</a:t>
                </a:r>
              </a:p>
              <a:p>
                <a:pPr marL="0" indent="0" algn="just">
                  <a:buNone/>
                </a:pPr>
                <a:r>
                  <a:rPr lang="es-ES" sz="2600" dirty="0" smtClean="0">
                    <a:solidFill>
                      <a:srgbClr val="0070C0"/>
                    </a:solidFill>
                  </a:rPr>
                  <a:t>Para que sea paralela la pendiente debe ser la misma y, por tanto, las componentes de la pendiente deben ser proporcionales (o iguales). O, si queremos hacerla en paramétrica, el vector director debe ser el mismo o paralelo (proporcional). En este caso:</a:t>
                </a:r>
              </a:p>
              <a:p>
                <a:pPr marL="0" indent="0" algn="just">
                  <a:buNone/>
                </a:pPr>
                <a14:m>
                  <m:oMathPara xmlns:m="http://schemas.openxmlformats.org/officeDocument/2006/math">
                    <m:oMathParaPr>
                      <m:jc m:val="centerGroup"/>
                    </m:oMathParaPr>
                    <m:oMath xmlns:m="http://schemas.openxmlformats.org/officeDocument/2006/math">
                      <m:r>
                        <a:rPr lang="es-ES" sz="2600" b="0" i="1" smtClean="0">
                          <a:solidFill>
                            <a:srgbClr val="0070C0"/>
                          </a:solidFill>
                          <a:latin typeface="Cambria Math" panose="02040503050406030204" pitchFamily="18" charset="0"/>
                        </a:rPr>
                        <m:t>𝑚</m:t>
                      </m:r>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134</m:t>
                          </m:r>
                        </m:num>
                        <m:den>
                          <m:r>
                            <a:rPr lang="es-ES" sz="2600" b="0" i="1" smtClean="0">
                              <a:solidFill>
                                <a:srgbClr val="0070C0"/>
                              </a:solidFill>
                              <a:latin typeface="Cambria Math" panose="02040503050406030204" pitchFamily="18" charset="0"/>
                            </a:rPr>
                            <m:t>692</m:t>
                          </m:r>
                        </m:den>
                      </m:f>
                      <m:r>
                        <a:rPr lang="es-ES" sz="2600" b="0" i="1" smtClean="0">
                          <a:solidFill>
                            <a:srgbClr val="0070C0"/>
                          </a:solidFill>
                          <a:latin typeface="Cambria Math" panose="02040503050406030204" pitchFamily="18" charset="0"/>
                        </a:rPr>
                        <m:t>⇒</m:t>
                      </m:r>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𝑚</m:t>
                          </m:r>
                        </m:e>
                        <m:sub>
                          <m:r>
                            <a:rPr lang="es-ES" sz="2600" b="0" i="1" smtClean="0">
                              <a:solidFill>
                                <a:srgbClr val="0070C0"/>
                              </a:solidFill>
                              <a:latin typeface="Cambria Math" panose="02040503050406030204" pitchFamily="18" charset="0"/>
                            </a:rPr>
                            <m:t>∥</m:t>
                          </m:r>
                        </m:sub>
                      </m:sSub>
                      <m:r>
                        <a:rPr lang="es-ES" sz="2600" b="0" i="1" smtClean="0">
                          <a:solidFill>
                            <a:srgbClr val="0070C0"/>
                          </a:solidFill>
                          <a:latin typeface="Cambria Math" panose="02040503050406030204" pitchFamily="18" charset="0"/>
                        </a:rPr>
                        <m:t>=−</m:t>
                      </m:r>
                      <m:f>
                        <m:fPr>
                          <m:ctrlPr>
                            <a:rPr lang="es-ES" sz="2600" b="0" i="1" smtClean="0">
                              <a:solidFill>
                                <a:srgbClr val="0070C0"/>
                              </a:solidFill>
                              <a:latin typeface="Cambria Math" panose="02040503050406030204" pitchFamily="18" charset="0"/>
                            </a:rPr>
                          </m:ctrlPr>
                        </m:fPr>
                        <m:num>
                          <m:r>
                            <a:rPr lang="es-ES" sz="2600" b="0" i="1" smtClean="0">
                              <a:solidFill>
                                <a:srgbClr val="0070C0"/>
                              </a:solidFill>
                              <a:latin typeface="Cambria Math" panose="02040503050406030204" pitchFamily="18" charset="0"/>
                            </a:rPr>
                            <m:t>134</m:t>
                          </m:r>
                        </m:num>
                        <m:den>
                          <m:r>
                            <a:rPr lang="es-ES" sz="2600" b="0" i="1" smtClean="0">
                              <a:solidFill>
                                <a:srgbClr val="0070C0"/>
                              </a:solidFill>
                              <a:latin typeface="Cambria Math" panose="02040503050406030204" pitchFamily="18" charset="0"/>
                            </a:rPr>
                            <m:t>692</m:t>
                          </m:r>
                        </m:den>
                      </m:f>
                      <m:r>
                        <a:rPr lang="es-ES" sz="2600" b="0" i="1" smtClean="0">
                          <a:solidFill>
                            <a:srgbClr val="0070C0"/>
                          </a:solidFill>
                          <a:latin typeface="Cambria Math" panose="02040503050406030204" pitchFamily="18" charset="0"/>
                        </a:rPr>
                        <m:t>⇒</m:t>
                      </m:r>
                      <m:acc>
                        <m:accPr>
                          <m:chr m:val="⃗"/>
                          <m:ctrlPr>
                            <a:rPr lang="es-ES" sz="2600" b="0" i="1" smtClean="0">
                              <a:solidFill>
                                <a:srgbClr val="0070C0"/>
                              </a:solidFill>
                              <a:latin typeface="Cambria Math" panose="02040503050406030204" pitchFamily="18" charset="0"/>
                            </a:rPr>
                          </m:ctrlPr>
                        </m:accPr>
                        <m:e>
                          <m:r>
                            <a:rPr lang="es-ES" sz="2600" b="0" i="1" smtClean="0">
                              <a:solidFill>
                                <a:srgbClr val="0070C0"/>
                              </a:solidFill>
                              <a:latin typeface="Cambria Math" panose="02040503050406030204" pitchFamily="18" charset="0"/>
                            </a:rPr>
                            <m:t>𝑣</m:t>
                          </m:r>
                        </m:e>
                      </m:acc>
                      <m:r>
                        <a:rPr lang="es-ES" sz="2600" b="0" i="1" smtClean="0">
                          <a:solidFill>
                            <a:srgbClr val="0070C0"/>
                          </a:solidFill>
                          <a:latin typeface="Cambria Math" panose="02040503050406030204" pitchFamily="18" charset="0"/>
                        </a:rPr>
                        <m:t>=</m:t>
                      </m:r>
                      <m:d>
                        <m:dPr>
                          <m:ctrlPr>
                            <a:rPr lang="es-ES" sz="2600" b="0" i="1" smtClean="0">
                              <a:solidFill>
                                <a:srgbClr val="0070C0"/>
                              </a:solidFill>
                              <a:latin typeface="Cambria Math" panose="02040503050406030204" pitchFamily="18" charset="0"/>
                            </a:rPr>
                          </m:ctrlPr>
                        </m:dPr>
                        <m:e>
                          <m:r>
                            <a:rPr lang="es-ES" sz="2600" b="0" i="1" smtClean="0">
                              <a:solidFill>
                                <a:srgbClr val="0070C0"/>
                              </a:solidFill>
                              <a:latin typeface="Cambria Math" panose="02040503050406030204" pitchFamily="18" charset="0"/>
                            </a:rPr>
                            <m:t>692,−134</m:t>
                          </m:r>
                        </m:e>
                      </m:d>
                    </m:oMath>
                  </m:oMathPara>
                </a14:m>
                <a:endParaRPr lang="es-ES" sz="2600" dirty="0" smtClean="0">
                  <a:solidFill>
                    <a:srgbClr val="0070C0"/>
                  </a:solidFill>
                </a:endParaRPr>
              </a:p>
              <a:p>
                <a:pPr marL="0" indent="0" algn="just">
                  <a:buNone/>
                </a:pPr>
                <a:r>
                  <a:rPr lang="es-ES" sz="2600" dirty="0" smtClean="0">
                    <a:solidFill>
                      <a:srgbClr val="0070C0"/>
                    </a:solidFill>
                  </a:rPr>
                  <a:t>Hacemos la ecuación también en paramétrica. Debe pasar por Zaragoza (210,170):</a:t>
                </a: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600" i="1">
                              <a:solidFill>
                                <a:srgbClr val="0070C0"/>
                              </a:solidFill>
                              <a:latin typeface="Cambria Math" panose="02040503050406030204" pitchFamily="18" charset="0"/>
                            </a:rPr>
                          </m:ctrlPr>
                        </m:dPr>
                        <m:e>
                          <m:m>
                            <m:mPr>
                              <m:mcs>
                                <m:mc>
                                  <m:mcPr>
                                    <m:count m:val="1"/>
                                    <m:mcJc m:val="center"/>
                                  </m:mcPr>
                                </m:mc>
                              </m:mcs>
                              <m:ctrlPr>
                                <a:rPr lang="es-ES" sz="2600" i="1">
                                  <a:solidFill>
                                    <a:srgbClr val="0070C0"/>
                                  </a:solidFill>
                                  <a:latin typeface="Cambria Math" panose="02040503050406030204" pitchFamily="18" charset="0"/>
                                </a:rPr>
                              </m:ctrlPr>
                            </m:mPr>
                            <m:mr>
                              <m:e>
                                <m:r>
                                  <m:rPr>
                                    <m:brk m:alnAt="7"/>
                                  </m:rP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m:t>
                                </m:r>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𝑥</m:t>
                                    </m:r>
                                  </m:e>
                                  <m:sub>
                                    <m:r>
                                      <a:rPr lang="es-ES" sz="2600" b="0" i="1" smtClean="0">
                                        <a:solidFill>
                                          <a:srgbClr val="0070C0"/>
                                        </a:solidFill>
                                        <a:latin typeface="Cambria Math" panose="02040503050406030204" pitchFamily="18" charset="0"/>
                                      </a:rPr>
                                      <m:t>0</m:t>
                                    </m:r>
                                  </m:sub>
                                </m:sSub>
                                <m:r>
                                  <a:rPr lang="es-ES" sz="2600" i="1">
                                    <a:solidFill>
                                      <a:srgbClr val="0070C0"/>
                                    </a:solidFill>
                                    <a:latin typeface="Cambria Math" panose="02040503050406030204" pitchFamily="18" charset="0"/>
                                  </a:rPr>
                                  <m:t>+692</m:t>
                                </m:r>
                                <m:r>
                                  <a:rPr lang="es-ES" sz="2600" i="1">
                                    <a:solidFill>
                                      <a:srgbClr val="0070C0"/>
                                    </a:solidFill>
                                    <a:latin typeface="Cambria Math" panose="02040503050406030204" pitchFamily="18" charset="0"/>
                                  </a:rPr>
                                  <m:t>𝜆</m:t>
                                </m:r>
                              </m:e>
                            </m:mr>
                            <m:mr>
                              <m:e>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m:t>
                                </m:r>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𝑦</m:t>
                                    </m:r>
                                  </m:e>
                                  <m:sub>
                                    <m:r>
                                      <a:rPr lang="es-ES" sz="2600" b="0" i="1" smtClean="0">
                                        <a:solidFill>
                                          <a:srgbClr val="0070C0"/>
                                        </a:solidFill>
                                        <a:latin typeface="Cambria Math" panose="02040503050406030204" pitchFamily="18" charset="0"/>
                                      </a:rPr>
                                      <m:t>0</m:t>
                                    </m:r>
                                  </m:sub>
                                </m:sSub>
                                <m:r>
                                  <a:rPr lang="es-ES" sz="2600" i="1">
                                    <a:solidFill>
                                      <a:srgbClr val="0070C0"/>
                                    </a:solidFill>
                                    <a:latin typeface="Cambria Math" panose="02040503050406030204" pitchFamily="18" charset="0"/>
                                  </a:rPr>
                                  <m:t>−134</m:t>
                                </m:r>
                                <m:r>
                                  <a:rPr lang="es-ES" sz="2600" i="1">
                                    <a:solidFill>
                                      <a:srgbClr val="0070C0"/>
                                    </a:solidFill>
                                    <a:latin typeface="Cambria Math" panose="02040503050406030204" pitchFamily="18" charset="0"/>
                                  </a:rPr>
                                  <m:t>𝜆</m:t>
                                </m:r>
                              </m:e>
                            </m:mr>
                          </m:m>
                        </m:e>
                      </m:d>
                      <m:groupChr>
                        <m:groupChrPr>
                          <m:chr m:val="⇒"/>
                          <m:pos m:val="top"/>
                          <m:ctrlPr>
                            <a:rPr lang="es-ES" sz="2600" b="0" i="1" smtClean="0">
                              <a:solidFill>
                                <a:srgbClr val="0070C0"/>
                              </a:solidFill>
                              <a:latin typeface="Cambria Math" panose="02040503050406030204" pitchFamily="18" charset="0"/>
                            </a:rPr>
                          </m:ctrlPr>
                        </m:groupChrPr>
                        <m:e>
                          <m:r>
                            <m:rPr>
                              <m:brk m:alnAt="1"/>
                            </m:rPr>
                            <a:rPr lang="es-ES" sz="2600" b="0" i="1" smtClean="0">
                              <a:solidFill>
                                <a:srgbClr val="0070C0"/>
                              </a:solidFill>
                              <a:latin typeface="Cambria Math" panose="02040503050406030204" pitchFamily="18" charset="0"/>
                            </a:rPr>
                            <m:t>𝑍</m:t>
                          </m:r>
                          <m:r>
                            <a:rPr lang="es-ES" sz="2600" b="0" i="1" smtClean="0">
                              <a:solidFill>
                                <a:srgbClr val="0070C0"/>
                              </a:solidFill>
                              <a:latin typeface="Cambria Math" panose="02040503050406030204" pitchFamily="18" charset="0"/>
                            </a:rPr>
                            <m:t>𝑎𝑟</m:t>
                          </m:r>
                        </m:e>
                      </m:groupChr>
                      <m:borderBox>
                        <m:borderBoxPr>
                          <m:ctrlPr>
                            <a:rPr lang="es-ES" sz="2600" b="0" i="1" smtClean="0">
                              <a:solidFill>
                                <a:srgbClr val="0070C0"/>
                              </a:solidFill>
                              <a:latin typeface="Cambria Math" panose="02040503050406030204" pitchFamily="18" charset="0"/>
                            </a:rPr>
                          </m:ctrlPr>
                        </m:borderBoxPr>
                        <m:e>
                          <m:sSub>
                            <m:sSubPr>
                              <m:ctrlPr>
                                <a:rPr lang="es-ES" sz="2600" b="0" i="1" smtClean="0">
                                  <a:solidFill>
                                    <a:srgbClr val="0070C0"/>
                                  </a:solidFill>
                                  <a:latin typeface="Cambria Math" panose="02040503050406030204" pitchFamily="18" charset="0"/>
                                </a:rPr>
                              </m:ctrlPr>
                            </m:sSubPr>
                            <m:e>
                              <m:r>
                                <a:rPr lang="es-ES" sz="2600" b="0" i="1" smtClean="0">
                                  <a:solidFill>
                                    <a:srgbClr val="0070C0"/>
                                  </a:solidFill>
                                  <a:latin typeface="Cambria Math" panose="02040503050406030204" pitchFamily="18" charset="0"/>
                                </a:rPr>
                                <m:t>𝑟</m:t>
                              </m:r>
                            </m:e>
                            <m:sub>
                              <m:r>
                                <a:rPr lang="es-ES" sz="2600" b="0" i="1" smtClean="0">
                                  <a:solidFill>
                                    <a:srgbClr val="0070C0"/>
                                  </a:solidFill>
                                  <a:latin typeface="Cambria Math" panose="02040503050406030204" pitchFamily="18" charset="0"/>
                                </a:rPr>
                                <m:t>∥,</m:t>
                              </m:r>
                              <m:r>
                                <a:rPr lang="es-ES" sz="2600" b="0" i="1" smtClean="0">
                                  <a:solidFill>
                                    <a:srgbClr val="0070C0"/>
                                  </a:solidFill>
                                  <a:latin typeface="Cambria Math" panose="02040503050406030204" pitchFamily="18" charset="0"/>
                                </a:rPr>
                                <m:t>𝑍</m:t>
                              </m:r>
                            </m:sub>
                          </m:sSub>
                          <m:r>
                            <a:rPr lang="es-ES" sz="2600" b="0" i="1" smtClean="0">
                              <a:solidFill>
                                <a:srgbClr val="0070C0"/>
                              </a:solidFill>
                              <a:latin typeface="Cambria Math" panose="02040503050406030204" pitchFamily="18" charset="0"/>
                            </a:rPr>
                            <m:t>≡</m:t>
                          </m:r>
                          <m:d>
                            <m:dPr>
                              <m:begChr m:val="{"/>
                              <m:endChr m:val=""/>
                              <m:ctrlPr>
                                <a:rPr lang="es-ES" sz="2600" i="1">
                                  <a:solidFill>
                                    <a:srgbClr val="0070C0"/>
                                  </a:solidFill>
                                  <a:latin typeface="Cambria Math" panose="02040503050406030204" pitchFamily="18" charset="0"/>
                                </a:rPr>
                              </m:ctrlPr>
                            </m:dPr>
                            <m:e>
                              <m:m>
                                <m:mPr>
                                  <m:mcs>
                                    <m:mc>
                                      <m:mcPr>
                                        <m:count m:val="1"/>
                                        <m:mcJc m:val="center"/>
                                      </m:mcPr>
                                    </m:mc>
                                  </m:mcs>
                                  <m:ctrlPr>
                                    <a:rPr lang="es-ES" sz="2600" i="1">
                                      <a:solidFill>
                                        <a:srgbClr val="0070C0"/>
                                      </a:solidFill>
                                      <a:latin typeface="Cambria Math" panose="02040503050406030204" pitchFamily="18" charset="0"/>
                                    </a:rPr>
                                  </m:ctrlPr>
                                </m:mPr>
                                <m:mr>
                                  <m:e>
                                    <m:r>
                                      <m:rPr>
                                        <m:brk m:alnAt="7"/>
                                      </m:rPr>
                                      <a:rPr lang="es-ES" sz="2600" i="1">
                                        <a:solidFill>
                                          <a:srgbClr val="0070C0"/>
                                        </a:solidFill>
                                        <a:latin typeface="Cambria Math" panose="02040503050406030204" pitchFamily="18" charset="0"/>
                                      </a:rPr>
                                      <m:t>𝑥</m:t>
                                    </m:r>
                                    <m:r>
                                      <a:rPr lang="es-ES" sz="2600" i="1">
                                        <a:solidFill>
                                          <a:srgbClr val="0070C0"/>
                                        </a:solidFill>
                                        <a:latin typeface="Cambria Math" panose="02040503050406030204" pitchFamily="18" charset="0"/>
                                      </a:rPr>
                                      <m:t>=210+692</m:t>
                                    </m:r>
                                    <m:r>
                                      <a:rPr lang="es-ES" sz="2600" i="1">
                                        <a:solidFill>
                                          <a:srgbClr val="0070C0"/>
                                        </a:solidFill>
                                        <a:latin typeface="Cambria Math" panose="02040503050406030204" pitchFamily="18" charset="0"/>
                                      </a:rPr>
                                      <m:t>𝜆</m:t>
                                    </m:r>
                                  </m:e>
                                </m:mr>
                                <m:mr>
                                  <m:e>
                                    <m:r>
                                      <a:rPr lang="es-ES" sz="2600" i="1">
                                        <a:solidFill>
                                          <a:srgbClr val="0070C0"/>
                                        </a:solidFill>
                                        <a:latin typeface="Cambria Math" panose="02040503050406030204" pitchFamily="18" charset="0"/>
                                      </a:rPr>
                                      <m:t>𝑦</m:t>
                                    </m:r>
                                    <m:r>
                                      <a:rPr lang="es-ES" sz="2600" i="1">
                                        <a:solidFill>
                                          <a:srgbClr val="0070C0"/>
                                        </a:solidFill>
                                        <a:latin typeface="Cambria Math" panose="02040503050406030204" pitchFamily="18" charset="0"/>
                                      </a:rPr>
                                      <m:t>=170−134</m:t>
                                    </m:r>
                                    <m:r>
                                      <a:rPr lang="es-ES" sz="2600" i="1">
                                        <a:solidFill>
                                          <a:srgbClr val="0070C0"/>
                                        </a:solidFill>
                                        <a:latin typeface="Cambria Math" panose="02040503050406030204" pitchFamily="18" charset="0"/>
                                      </a:rPr>
                                      <m:t>𝜆</m:t>
                                    </m:r>
                                  </m:e>
                                </m:mr>
                              </m:m>
                            </m:e>
                          </m:d>
                        </m:e>
                      </m:borderBox>
                    </m:oMath>
                  </m:oMathPara>
                </a14:m>
                <a:endParaRPr lang="es-ES" sz="2600" dirty="0" smtClean="0">
                  <a:solidFill>
                    <a:srgbClr val="0070C0"/>
                  </a:solidFill>
                </a:endParaRPr>
              </a:p>
              <a:p>
                <a:pPr marL="0" indent="0" algn="just">
                  <a:buNone/>
                </a:pPr>
                <a:r>
                  <a:rPr lang="es-ES" sz="2600" dirty="0" smtClean="0">
                    <a:solidFill>
                      <a:srgbClr val="0070C0"/>
                    </a:solidFill>
                  </a:rPr>
                  <a:t>Si pasa por Madrid (utilizando la paramétrica), al meter el punto (0,0) debería dar dos </a:t>
                </a:r>
                <a14:m>
                  <m:oMath xmlns:m="http://schemas.openxmlformats.org/officeDocument/2006/math">
                    <m:r>
                      <a:rPr lang="es-ES" sz="2600" b="0" i="1" smtClean="0">
                        <a:solidFill>
                          <a:srgbClr val="0070C0"/>
                        </a:solidFill>
                        <a:latin typeface="Cambria Math" panose="02040503050406030204" pitchFamily="18" charset="0"/>
                      </a:rPr>
                      <m:t>𝜆</m:t>
                    </m:r>
                  </m:oMath>
                </a14:m>
                <a:r>
                  <a:rPr lang="es-ES" sz="2600" dirty="0" smtClean="0">
                    <a:solidFill>
                      <a:srgbClr val="0070C0"/>
                    </a:solidFill>
                  </a:rPr>
                  <a:t> iguales:</a:t>
                </a:r>
              </a:p>
              <a:p>
                <a:pPr marL="0" indent="0" algn="just">
                  <a:buNone/>
                </a:pPr>
                <a14:m>
                  <m:oMathPara xmlns:m="http://schemas.openxmlformats.org/officeDocument/2006/math">
                    <m:oMathParaPr>
                      <m:jc m:val="centerGroup"/>
                    </m:oMathParaPr>
                    <m:oMath xmlns:m="http://schemas.openxmlformats.org/officeDocument/2006/math">
                      <m:d>
                        <m:dPr>
                          <m:begChr m:val="{"/>
                          <m:endChr m:val=""/>
                          <m:ctrlPr>
                            <a:rPr lang="es-ES" sz="2200" i="1">
                              <a:solidFill>
                                <a:srgbClr val="0070C0"/>
                              </a:solidFill>
                              <a:latin typeface="Cambria Math" panose="02040503050406030204" pitchFamily="18" charset="0"/>
                            </a:rPr>
                          </m:ctrlPr>
                        </m:dPr>
                        <m:e>
                          <m:m>
                            <m:mPr>
                              <m:mcs>
                                <m:mc>
                                  <m:mcPr>
                                    <m:count m:val="1"/>
                                    <m:mcJc m:val="center"/>
                                  </m:mcPr>
                                </m:mc>
                              </m:mcs>
                              <m:ctrlPr>
                                <a:rPr lang="es-ES" sz="2200" i="1">
                                  <a:solidFill>
                                    <a:srgbClr val="0070C0"/>
                                  </a:solidFill>
                                  <a:latin typeface="Cambria Math" panose="02040503050406030204" pitchFamily="18" charset="0"/>
                                </a:rPr>
                              </m:ctrlPr>
                            </m:mPr>
                            <m:mr>
                              <m:e>
                                <m:r>
                                  <a:rPr lang="es-ES" sz="2200" b="0" i="1" smtClean="0">
                                    <a:solidFill>
                                      <a:srgbClr val="0070C0"/>
                                    </a:solidFill>
                                    <a:latin typeface="Cambria Math" panose="02040503050406030204" pitchFamily="18" charset="0"/>
                                  </a:rPr>
                                  <m:t>0</m:t>
                                </m:r>
                                <m:r>
                                  <a:rPr lang="es-ES" sz="2200" i="1">
                                    <a:solidFill>
                                      <a:srgbClr val="0070C0"/>
                                    </a:solidFill>
                                    <a:latin typeface="Cambria Math" panose="02040503050406030204" pitchFamily="18" charset="0"/>
                                  </a:rPr>
                                  <m:t>=210+692</m:t>
                                </m:r>
                                <m:r>
                                  <a:rPr lang="es-ES" sz="2200" i="1">
                                    <a:solidFill>
                                      <a:srgbClr val="0070C0"/>
                                    </a:solidFill>
                                    <a:latin typeface="Cambria Math" panose="02040503050406030204" pitchFamily="18" charset="0"/>
                                  </a:rPr>
                                  <m:t>𝜆</m:t>
                                </m:r>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𝜆</m:t>
                                </m:r>
                                <m:r>
                                  <a:rPr lang="es-ES" sz="2200" b="0" i="1" smtClean="0">
                                    <a:solidFill>
                                      <a:srgbClr val="0070C0"/>
                                    </a:solidFill>
                                    <a:latin typeface="Cambria Math" panose="02040503050406030204" pitchFamily="18" charset="0"/>
                                  </a:rPr>
                                  <m:t>=−</m:t>
                                </m:r>
                                <m:f>
                                  <m:fPr>
                                    <m:ctrlPr>
                                      <a:rPr lang="es-ES" sz="2200" b="0" i="1" smtClean="0">
                                        <a:solidFill>
                                          <a:srgbClr val="0070C0"/>
                                        </a:solidFill>
                                        <a:latin typeface="Cambria Math" panose="02040503050406030204" pitchFamily="18" charset="0"/>
                                      </a:rPr>
                                    </m:ctrlPr>
                                  </m:fPr>
                                  <m:num>
                                    <m:r>
                                      <a:rPr lang="es-ES" sz="2200" b="0" i="1" smtClean="0">
                                        <a:solidFill>
                                          <a:srgbClr val="0070C0"/>
                                        </a:solidFill>
                                        <a:latin typeface="Cambria Math" panose="02040503050406030204" pitchFamily="18" charset="0"/>
                                      </a:rPr>
                                      <m:t>210</m:t>
                                    </m:r>
                                  </m:num>
                                  <m:den>
                                    <m:r>
                                      <a:rPr lang="es-ES" sz="2200" b="0" i="1" smtClean="0">
                                        <a:solidFill>
                                          <a:srgbClr val="0070C0"/>
                                        </a:solidFill>
                                        <a:latin typeface="Cambria Math" panose="02040503050406030204" pitchFamily="18" charset="0"/>
                                      </a:rPr>
                                      <m:t>692</m:t>
                                    </m:r>
                                  </m:den>
                                </m:f>
                                <m:r>
                                  <a:rPr lang="es-ES" sz="2200" b="0" i="1" smtClean="0">
                                    <a:solidFill>
                                      <a:srgbClr val="0070C0"/>
                                    </a:solidFill>
                                    <a:latin typeface="Cambria Math" panose="02040503050406030204" pitchFamily="18" charset="0"/>
                                  </a:rPr>
                                  <m:t>=−0,30</m:t>
                                </m:r>
                              </m:e>
                            </m:mr>
                            <m:mr>
                              <m:e>
                                <m:r>
                                  <a:rPr lang="es-ES" sz="2200" b="0" i="1" smtClean="0">
                                    <a:solidFill>
                                      <a:srgbClr val="0070C0"/>
                                    </a:solidFill>
                                    <a:latin typeface="Cambria Math" panose="02040503050406030204" pitchFamily="18" charset="0"/>
                                  </a:rPr>
                                  <m:t>0</m:t>
                                </m:r>
                                <m:r>
                                  <a:rPr lang="es-ES" sz="2200" i="1">
                                    <a:solidFill>
                                      <a:srgbClr val="0070C0"/>
                                    </a:solidFill>
                                    <a:latin typeface="Cambria Math" panose="02040503050406030204" pitchFamily="18" charset="0"/>
                                  </a:rPr>
                                  <m:t>=170−134</m:t>
                                </m:r>
                                <m:r>
                                  <a:rPr lang="es-ES" sz="2200" i="1">
                                    <a:solidFill>
                                      <a:srgbClr val="0070C0"/>
                                    </a:solidFill>
                                    <a:latin typeface="Cambria Math" panose="02040503050406030204" pitchFamily="18" charset="0"/>
                                  </a:rPr>
                                  <m:t>𝜆</m:t>
                                </m:r>
                                <m:r>
                                  <a:rPr lang="es-ES" sz="2200" b="0" i="1" smtClean="0">
                                    <a:solidFill>
                                      <a:srgbClr val="0070C0"/>
                                    </a:solidFill>
                                    <a:latin typeface="Cambria Math" panose="02040503050406030204" pitchFamily="18" charset="0"/>
                                  </a:rPr>
                                  <m:t>⇒</m:t>
                                </m:r>
                                <m:r>
                                  <a:rPr lang="es-ES" sz="2200" b="0" i="1" smtClean="0">
                                    <a:solidFill>
                                      <a:srgbClr val="0070C0"/>
                                    </a:solidFill>
                                    <a:latin typeface="Cambria Math" panose="02040503050406030204" pitchFamily="18" charset="0"/>
                                  </a:rPr>
                                  <m:t>𝜆</m:t>
                                </m:r>
                                <m:r>
                                  <a:rPr lang="es-ES" sz="2200" b="0" i="1" smtClean="0">
                                    <a:solidFill>
                                      <a:srgbClr val="0070C0"/>
                                    </a:solidFill>
                                    <a:latin typeface="Cambria Math" panose="02040503050406030204" pitchFamily="18" charset="0"/>
                                  </a:rPr>
                                  <m:t>=</m:t>
                                </m:r>
                                <m:f>
                                  <m:fPr>
                                    <m:ctrlPr>
                                      <a:rPr lang="es-ES" sz="2200" b="0" i="1" smtClean="0">
                                        <a:solidFill>
                                          <a:srgbClr val="0070C0"/>
                                        </a:solidFill>
                                        <a:latin typeface="Cambria Math" panose="02040503050406030204" pitchFamily="18" charset="0"/>
                                      </a:rPr>
                                    </m:ctrlPr>
                                  </m:fPr>
                                  <m:num>
                                    <m:r>
                                      <a:rPr lang="es-ES" sz="2200" b="0" i="1" smtClean="0">
                                        <a:solidFill>
                                          <a:srgbClr val="0070C0"/>
                                        </a:solidFill>
                                        <a:latin typeface="Cambria Math" panose="02040503050406030204" pitchFamily="18" charset="0"/>
                                      </a:rPr>
                                      <m:t>170</m:t>
                                    </m:r>
                                  </m:num>
                                  <m:den>
                                    <m:r>
                                      <a:rPr lang="es-ES" sz="2200" b="0" i="1" smtClean="0">
                                        <a:solidFill>
                                          <a:srgbClr val="0070C0"/>
                                        </a:solidFill>
                                        <a:latin typeface="Cambria Math" panose="02040503050406030204" pitchFamily="18" charset="0"/>
                                      </a:rPr>
                                      <m:t>134</m:t>
                                    </m:r>
                                  </m:den>
                                </m:f>
                                <m:r>
                                  <a:rPr lang="es-ES" sz="2200" b="0" i="1" smtClean="0">
                                    <a:solidFill>
                                      <a:srgbClr val="0070C0"/>
                                    </a:solidFill>
                                    <a:latin typeface="Cambria Math" panose="02040503050406030204" pitchFamily="18" charset="0"/>
                                  </a:rPr>
                                  <m:t>=1,27</m:t>
                                </m:r>
                              </m:e>
                            </m:mr>
                          </m:m>
                        </m:e>
                      </m:d>
                    </m:oMath>
                  </m:oMathPara>
                </a14:m>
                <a:endParaRPr lang="es-ES" sz="2200" dirty="0" smtClean="0">
                  <a:solidFill>
                    <a:srgbClr val="0070C0"/>
                  </a:solidFill>
                </a:endParaRPr>
              </a:p>
              <a:p>
                <a:pPr marL="0" indent="0" algn="just">
                  <a:buNone/>
                </a:pPr>
                <a14:m>
                  <m:oMath xmlns:m="http://schemas.openxmlformats.org/officeDocument/2006/math">
                    <m:r>
                      <a:rPr lang="es-ES" sz="2600" b="0" i="1" smtClean="0">
                        <a:solidFill>
                          <a:srgbClr val="0070C0"/>
                        </a:solidFill>
                        <a:latin typeface="Cambria Math" panose="02040503050406030204" pitchFamily="18" charset="0"/>
                      </a:rPr>
                      <m:t>𝜆</m:t>
                    </m:r>
                  </m:oMath>
                </a14:m>
                <a:r>
                  <a:rPr lang="es-ES" sz="2600" dirty="0" smtClean="0">
                    <a:solidFill>
                      <a:srgbClr val="0070C0"/>
                    </a:solidFill>
                  </a:rPr>
                  <a:t>s distintas: no pertenece este punto a la recta.</a:t>
                </a:r>
              </a:p>
            </p:txBody>
          </p:sp>
        </mc:Choice>
        <mc:Fallback xmlns="">
          <p:sp>
            <p:nvSpPr>
              <p:cNvPr id="16" name="Marcador de contenido 2"/>
              <p:cNvSpPr>
                <a:spLocks noGrp="1" noRot="1" noChangeAspect="1" noMove="1" noResize="1" noEditPoints="1" noAdjustHandles="1" noChangeArrowheads="1" noChangeShapeType="1" noTextEdit="1"/>
              </p:cNvSpPr>
              <p:nvPr>
                <p:ph idx="1"/>
              </p:nvPr>
            </p:nvSpPr>
            <p:spPr>
              <a:xfrm>
                <a:off x="130630" y="1046723"/>
                <a:ext cx="8038011" cy="5667586"/>
              </a:xfrm>
              <a:blipFill rotWithShape="0">
                <a:blip r:embed="rId2"/>
                <a:stretch>
                  <a:fillRect l="-682" r="-455"/>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471710377"/>
              </p:ext>
            </p:extLst>
          </p:nvPr>
        </p:nvGraphicFramePr>
        <p:xfrm>
          <a:off x="8285559" y="86360"/>
          <a:ext cx="857885" cy="6405880"/>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20000"/>
                    </a:ext>
                  </a:extLst>
                </a:gridCol>
                <a:gridCol w="360680">
                  <a:extLst>
                    <a:ext uri="{9D8B030D-6E8A-4147-A177-3AD203B41FA5}">
                      <a16:colId xmlns:a16="http://schemas.microsoft.com/office/drawing/2014/main" val="20001"/>
                    </a:ext>
                  </a:extLst>
                </a:gridCol>
              </a:tblGrid>
              <a:tr h="370840">
                <a:tc gridSpan="2">
                  <a:txBody>
                    <a:bodyPr/>
                    <a:lstStyle/>
                    <a:p>
                      <a:pPr algn="ctr"/>
                      <a:r>
                        <a:rPr lang="es-ES" sz="1200" dirty="0" smtClean="0">
                          <a:solidFill>
                            <a:srgbClr val="0070C0"/>
                          </a:solidFill>
                        </a:rPr>
                        <a:t>Ficha K</a:t>
                      </a:r>
                      <a:endParaRPr lang="es-ES" sz="1200" dirty="0">
                        <a:solidFill>
                          <a:srgbClr val="0070C0"/>
                        </a:solidFill>
                      </a:endParaRPr>
                    </a:p>
                  </a:txBody>
                  <a:tcPr/>
                </a:tc>
                <a:tc hMerge="1">
                  <a:txBody>
                    <a:bodyPr/>
                    <a:lstStyle/>
                    <a:p>
                      <a:endParaRPr lang="es-ES" dirty="0"/>
                    </a:p>
                  </a:txBody>
                  <a:tcPr/>
                </a:tc>
                <a:extLst>
                  <a:ext uri="{0D108BD9-81ED-4DB2-BD59-A6C34878D82A}">
                    <a16:rowId xmlns:a16="http://schemas.microsoft.com/office/drawing/2014/main" val="10000"/>
                  </a:ext>
                </a:extLst>
              </a:tr>
              <a:tr h="235132">
                <a:tc>
                  <a:txBody>
                    <a:bodyPr/>
                    <a:lstStyle/>
                    <a:p>
                      <a:pPr algn="r"/>
                      <a:r>
                        <a:rPr lang="es-ES" sz="1200" dirty="0" smtClean="0"/>
                        <a:t>1</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1"/>
                  </a:ext>
                </a:extLst>
              </a:tr>
              <a:tr h="247324">
                <a:tc>
                  <a:txBody>
                    <a:bodyPr/>
                    <a:lstStyle/>
                    <a:p>
                      <a:pPr algn="r"/>
                      <a:r>
                        <a:rPr lang="es-ES" sz="1200" dirty="0" smtClean="0"/>
                        <a:t>2</a:t>
                      </a:r>
                      <a:endParaRPr lang="es-ES" sz="1200" dirty="0"/>
                    </a:p>
                  </a:txBody>
                  <a:tcPr>
                    <a:solidFill>
                      <a:schemeClr val="accent2"/>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2"/>
                  </a:ext>
                </a:extLst>
              </a:tr>
              <a:tr h="0">
                <a:tc>
                  <a:txBody>
                    <a:bodyPr/>
                    <a:lstStyle/>
                    <a:p>
                      <a:pPr algn="r"/>
                      <a:r>
                        <a:rPr lang="es-ES" sz="1200" dirty="0" smtClean="0"/>
                        <a:t>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3"/>
                  </a:ext>
                </a:extLst>
              </a:tr>
              <a:tr h="0">
                <a:tc>
                  <a:txBody>
                    <a:bodyPr/>
                    <a:lstStyle/>
                    <a:p>
                      <a:pPr algn="r"/>
                      <a:r>
                        <a:rPr lang="es-ES" sz="1200" dirty="0" smtClean="0"/>
                        <a:t>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4"/>
                  </a:ext>
                </a:extLst>
              </a:tr>
              <a:tr h="0">
                <a:tc>
                  <a:txBody>
                    <a:bodyPr/>
                    <a:lstStyle/>
                    <a:p>
                      <a:pPr algn="r"/>
                      <a:r>
                        <a:rPr lang="es-ES" sz="1200" dirty="0" smtClean="0"/>
                        <a:t>5</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5"/>
                  </a:ext>
                </a:extLst>
              </a:tr>
              <a:tr h="0">
                <a:tc>
                  <a:txBody>
                    <a:bodyPr/>
                    <a:lstStyle/>
                    <a:p>
                      <a:pPr algn="r"/>
                      <a:r>
                        <a:rPr lang="es-ES" sz="1200" dirty="0" smtClean="0"/>
                        <a:t>6</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6"/>
                  </a:ext>
                </a:extLst>
              </a:tr>
              <a:tr h="0">
                <a:tc>
                  <a:txBody>
                    <a:bodyPr/>
                    <a:lstStyle/>
                    <a:p>
                      <a:pPr algn="r"/>
                      <a:r>
                        <a:rPr lang="es-ES" sz="1200" dirty="0" smtClean="0"/>
                        <a:t>7</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7"/>
                  </a:ext>
                </a:extLst>
              </a:tr>
              <a:tr h="0">
                <a:tc>
                  <a:txBody>
                    <a:bodyPr/>
                    <a:lstStyle/>
                    <a:p>
                      <a:pPr algn="r"/>
                      <a:r>
                        <a:rPr lang="es-ES" sz="1200" dirty="0" smtClean="0"/>
                        <a:t>8</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8"/>
                  </a:ext>
                </a:extLst>
              </a:tr>
              <a:tr h="0">
                <a:tc>
                  <a:txBody>
                    <a:bodyPr/>
                    <a:lstStyle/>
                    <a:p>
                      <a:pPr algn="r"/>
                      <a:r>
                        <a:rPr lang="es-ES" sz="1200" dirty="0" smtClean="0"/>
                        <a:t>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09"/>
                  </a:ext>
                </a:extLst>
              </a:tr>
              <a:tr h="0">
                <a:tc>
                  <a:txBody>
                    <a:bodyPr/>
                    <a:lstStyle/>
                    <a:p>
                      <a:pPr algn="r"/>
                      <a:r>
                        <a:rPr lang="es-ES" sz="1200" dirty="0" smtClean="0"/>
                        <a:t>10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0"/>
                  </a:ext>
                </a:extLst>
              </a:tr>
              <a:tr h="0">
                <a:tc>
                  <a:txBody>
                    <a:bodyPr/>
                    <a:lstStyle/>
                    <a:p>
                      <a:pPr algn="r"/>
                      <a:r>
                        <a:rPr lang="es-ES" sz="1200" dirty="0" smtClean="0"/>
                        <a:t>11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1"/>
                  </a:ext>
                </a:extLst>
              </a:tr>
              <a:tr h="0">
                <a:tc>
                  <a:txBody>
                    <a:bodyPr/>
                    <a:lstStyle/>
                    <a:p>
                      <a:pPr algn="r"/>
                      <a:r>
                        <a:rPr lang="es-ES" sz="1200" dirty="0" smtClean="0"/>
                        <a:t>12</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2"/>
                  </a:ext>
                </a:extLst>
              </a:tr>
              <a:tr h="0">
                <a:tc>
                  <a:txBody>
                    <a:bodyPr/>
                    <a:lstStyle/>
                    <a:p>
                      <a:pPr algn="r"/>
                      <a:r>
                        <a:rPr lang="es-ES" sz="1200" dirty="0" smtClean="0"/>
                        <a:t>13</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3"/>
                  </a:ext>
                </a:extLst>
              </a:tr>
              <a:tr h="0">
                <a:tc>
                  <a:txBody>
                    <a:bodyPr/>
                    <a:lstStyle/>
                    <a:p>
                      <a:pPr algn="r"/>
                      <a:r>
                        <a:rPr lang="es-ES" sz="1200" dirty="0" smtClean="0"/>
                        <a:t>14</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4"/>
                  </a:ext>
                </a:extLst>
              </a:tr>
              <a:tr h="0">
                <a:tc>
                  <a:txBody>
                    <a:bodyPr/>
                    <a:lstStyle/>
                    <a:p>
                      <a:pPr algn="r"/>
                      <a:r>
                        <a:rPr lang="es-ES" sz="1200" dirty="0" smtClean="0"/>
                        <a:t>15</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5"/>
                  </a:ext>
                </a:extLst>
              </a:tr>
              <a:tr h="0">
                <a:tc>
                  <a:txBody>
                    <a:bodyPr/>
                    <a:lstStyle/>
                    <a:p>
                      <a:pPr algn="r"/>
                      <a:r>
                        <a:rPr lang="es-ES" sz="1200" dirty="0" smtClean="0"/>
                        <a:t>16</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6"/>
                  </a:ext>
                </a:extLst>
              </a:tr>
              <a:tr h="0">
                <a:tc>
                  <a:txBody>
                    <a:bodyPr/>
                    <a:lstStyle/>
                    <a:p>
                      <a:pPr algn="r"/>
                      <a:r>
                        <a:rPr lang="es-ES" sz="1200" dirty="0" smtClean="0"/>
                        <a:t>17</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7"/>
                  </a:ext>
                </a:extLst>
              </a:tr>
              <a:tr h="0">
                <a:tc>
                  <a:txBody>
                    <a:bodyPr/>
                    <a:lstStyle/>
                    <a:p>
                      <a:pPr algn="r"/>
                      <a:r>
                        <a:rPr lang="es-ES" sz="1200" dirty="0" smtClean="0"/>
                        <a:t>18</a:t>
                      </a:r>
                      <a:endParaRPr lang="es-ES" sz="1200" dirty="0"/>
                    </a:p>
                  </a:txBody>
                  <a:tcPr/>
                </a:tc>
                <a:tc>
                  <a:txBody>
                    <a:bodyPr/>
                    <a:lstStyle/>
                    <a:p>
                      <a:pPr algn="r"/>
                      <a:endParaRPr lang="es-ES" sz="1200" dirty="0"/>
                    </a:p>
                  </a:txBody>
                  <a:tcPr/>
                </a:tc>
                <a:extLst>
                  <a:ext uri="{0D108BD9-81ED-4DB2-BD59-A6C34878D82A}">
                    <a16:rowId xmlns:a16="http://schemas.microsoft.com/office/drawing/2014/main" val="10018"/>
                  </a:ext>
                </a:extLst>
              </a:tr>
              <a:tr h="0">
                <a:tc>
                  <a:txBody>
                    <a:bodyPr/>
                    <a:lstStyle/>
                    <a:p>
                      <a:pPr algn="r"/>
                      <a:r>
                        <a:rPr lang="es-ES" sz="1200" dirty="0" smtClean="0"/>
                        <a:t>19</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19"/>
                  </a:ext>
                </a:extLst>
              </a:tr>
              <a:tr h="0">
                <a:tc>
                  <a:txBody>
                    <a:bodyPr/>
                    <a:lstStyle/>
                    <a:p>
                      <a:pPr algn="r"/>
                      <a:r>
                        <a:rPr lang="es-ES" sz="1200" dirty="0" smtClean="0"/>
                        <a:t>20</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0"/>
                  </a:ext>
                </a:extLst>
              </a:tr>
              <a:tr h="0">
                <a:tc>
                  <a:txBody>
                    <a:bodyPr/>
                    <a:lstStyle/>
                    <a:p>
                      <a:pPr algn="r"/>
                      <a:r>
                        <a:rPr lang="es-ES" sz="1200" dirty="0" smtClean="0"/>
                        <a:t>21</a:t>
                      </a:r>
                      <a:endParaRPr lang="es-ES" sz="1200" dirty="0"/>
                    </a:p>
                  </a:txBody>
                  <a:tcPr>
                    <a:solidFill>
                      <a:srgbClr val="92D050"/>
                    </a:solidFill>
                  </a:tcPr>
                </a:tc>
                <a:tc>
                  <a:txBody>
                    <a:bodyPr/>
                    <a:lstStyle/>
                    <a:p>
                      <a:pPr algn="r"/>
                      <a:r>
                        <a:rPr lang="es-ES" sz="1200" dirty="0" smtClean="0"/>
                        <a:t>X</a:t>
                      </a:r>
                      <a:endParaRPr lang="es-ES" sz="1200" dirty="0"/>
                    </a:p>
                  </a:txBody>
                  <a:tcPr/>
                </a:tc>
                <a:extLst>
                  <a:ext uri="{0D108BD9-81ED-4DB2-BD59-A6C34878D82A}">
                    <a16:rowId xmlns:a16="http://schemas.microsoft.com/office/drawing/2014/main" val="10021"/>
                  </a:ext>
                </a:extLst>
              </a:tr>
              <a:tr h="0">
                <a:tc>
                  <a:txBody>
                    <a:bodyPr/>
                    <a:lstStyle/>
                    <a:p>
                      <a:pPr algn="r"/>
                      <a:r>
                        <a:rPr lang="es-ES" sz="1200" dirty="0" smtClean="0"/>
                        <a:t>22</a:t>
                      </a:r>
                      <a:endParaRPr lang="es-ES" sz="1200" dirty="0"/>
                    </a:p>
                  </a:txBody>
                  <a:tcPr/>
                </a:tc>
                <a:tc>
                  <a:txBody>
                    <a:bodyPr/>
                    <a:lstStyle/>
                    <a:p>
                      <a:pPr algn="r"/>
                      <a:endParaRPr lang="es-ES" sz="1200" dirty="0"/>
                    </a:p>
                  </a:txBody>
                  <a:tcPr/>
                </a:tc>
                <a:extLst>
                  <a:ext uri="{0D108BD9-81ED-4DB2-BD59-A6C34878D82A}">
                    <a16:rowId xmlns:a16="http://schemas.microsoft.com/office/drawing/2014/main" val="10022"/>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538433277"/>
              </p:ext>
            </p:extLst>
          </p:nvPr>
        </p:nvGraphicFramePr>
        <p:xfrm>
          <a:off x="391886" y="151674"/>
          <a:ext cx="7708937" cy="741680"/>
        </p:xfrm>
        <a:graphic>
          <a:graphicData uri="http://schemas.openxmlformats.org/drawingml/2006/table">
            <a:tbl>
              <a:tblPr firstRow="1" bandRow="1">
                <a:tableStyleId>{5C22544A-7EE6-4342-B048-85BDC9FD1C3A}</a:tableStyleId>
              </a:tblPr>
              <a:tblGrid>
                <a:gridCol w="1249680">
                  <a:extLst>
                    <a:ext uri="{9D8B030D-6E8A-4147-A177-3AD203B41FA5}">
                      <a16:colId xmlns:a16="http://schemas.microsoft.com/office/drawing/2014/main" val="20000"/>
                    </a:ext>
                  </a:extLst>
                </a:gridCol>
                <a:gridCol w="1048068">
                  <a:extLst>
                    <a:ext uri="{9D8B030D-6E8A-4147-A177-3AD203B41FA5}">
                      <a16:colId xmlns:a16="http://schemas.microsoft.com/office/drawing/2014/main" val="20001"/>
                    </a:ext>
                  </a:extLst>
                </a:gridCol>
                <a:gridCol w="1165352">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1325880">
                  <a:extLst>
                    <a:ext uri="{9D8B030D-6E8A-4147-A177-3AD203B41FA5}">
                      <a16:colId xmlns:a16="http://schemas.microsoft.com/office/drawing/2014/main" val="20004"/>
                    </a:ext>
                  </a:extLst>
                </a:gridCol>
                <a:gridCol w="1178243">
                  <a:extLst>
                    <a:ext uri="{9D8B030D-6E8A-4147-A177-3AD203B41FA5}">
                      <a16:colId xmlns:a16="http://schemas.microsoft.com/office/drawing/2014/main" val="20005"/>
                    </a:ext>
                  </a:extLst>
                </a:gridCol>
                <a:gridCol w="870857">
                  <a:extLst>
                    <a:ext uri="{9D8B030D-6E8A-4147-A177-3AD203B41FA5}">
                      <a16:colId xmlns:a16="http://schemas.microsoft.com/office/drawing/2014/main" val="20006"/>
                    </a:ext>
                  </a:extLst>
                </a:gridCol>
              </a:tblGrid>
              <a:tr h="370840">
                <a:tc>
                  <a:txBody>
                    <a:bodyPr/>
                    <a:lstStyle/>
                    <a:p>
                      <a:r>
                        <a:rPr lang="es-ES" dirty="0" smtClean="0">
                          <a:solidFill>
                            <a:schemeClr val="bg1"/>
                          </a:solidFill>
                        </a:rPr>
                        <a:t>Vigo</a:t>
                      </a:r>
                      <a:endParaRPr lang="es-ES" dirty="0">
                        <a:solidFill>
                          <a:schemeClr val="bg1"/>
                        </a:solidFill>
                      </a:endParaRPr>
                    </a:p>
                  </a:txBody>
                  <a:tcPr/>
                </a:tc>
                <a:tc>
                  <a:txBody>
                    <a:bodyPr/>
                    <a:lstStyle/>
                    <a:p>
                      <a:r>
                        <a:rPr lang="es-ES" dirty="0" smtClean="0">
                          <a:solidFill>
                            <a:schemeClr val="bg1"/>
                          </a:solidFill>
                        </a:rPr>
                        <a:t>Bilbao</a:t>
                      </a:r>
                      <a:endParaRPr lang="es-ES" dirty="0">
                        <a:solidFill>
                          <a:schemeClr val="bg1"/>
                        </a:solidFill>
                      </a:endParaRPr>
                    </a:p>
                  </a:txBody>
                  <a:tcPr/>
                </a:tc>
                <a:tc>
                  <a:txBody>
                    <a:bodyPr/>
                    <a:lstStyle/>
                    <a:p>
                      <a:r>
                        <a:rPr lang="es-ES" dirty="0" smtClean="0">
                          <a:solidFill>
                            <a:schemeClr val="bg1"/>
                          </a:solidFill>
                        </a:rPr>
                        <a:t>Zaragoza</a:t>
                      </a:r>
                      <a:endParaRPr lang="es-ES" dirty="0">
                        <a:solidFill>
                          <a:schemeClr val="bg1"/>
                        </a:solidFill>
                      </a:endParaRPr>
                    </a:p>
                  </a:txBody>
                  <a:tcPr/>
                </a:tc>
                <a:tc>
                  <a:txBody>
                    <a:bodyPr/>
                    <a:lstStyle/>
                    <a:p>
                      <a:r>
                        <a:rPr lang="es-ES" dirty="0" smtClean="0">
                          <a:solidFill>
                            <a:schemeClr val="bg1"/>
                          </a:solidFill>
                        </a:rPr>
                        <a:t>Madrid</a:t>
                      </a:r>
                      <a:endParaRPr lang="es-ES" dirty="0">
                        <a:solidFill>
                          <a:schemeClr val="bg1"/>
                        </a:solidFill>
                      </a:endParaRPr>
                    </a:p>
                  </a:txBody>
                  <a:tcPr/>
                </a:tc>
                <a:tc>
                  <a:txBody>
                    <a:bodyPr/>
                    <a:lstStyle/>
                    <a:p>
                      <a:r>
                        <a:rPr lang="es-ES" dirty="0" smtClean="0">
                          <a:solidFill>
                            <a:schemeClr val="bg1"/>
                          </a:solidFill>
                        </a:rPr>
                        <a:t>Sevilla</a:t>
                      </a:r>
                      <a:endParaRPr lang="es-ES" dirty="0">
                        <a:solidFill>
                          <a:schemeClr val="bg1"/>
                        </a:solidFill>
                      </a:endParaRPr>
                    </a:p>
                  </a:txBody>
                  <a:tcPr/>
                </a:tc>
                <a:tc>
                  <a:txBody>
                    <a:bodyPr/>
                    <a:lstStyle/>
                    <a:p>
                      <a:r>
                        <a:rPr lang="es-ES" dirty="0" smtClean="0">
                          <a:solidFill>
                            <a:schemeClr val="bg1"/>
                          </a:solidFill>
                        </a:rPr>
                        <a:t>Barcelona</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0"/>
                  </a:ext>
                </a:extLst>
              </a:tr>
              <a:tr h="370840">
                <a:tc>
                  <a:txBody>
                    <a:bodyPr/>
                    <a:lstStyle/>
                    <a:p>
                      <a:r>
                        <a:rPr lang="es-ES" dirty="0" smtClean="0">
                          <a:solidFill>
                            <a:schemeClr val="bg1"/>
                          </a:solidFill>
                        </a:rPr>
                        <a:t>(-430,190)</a:t>
                      </a:r>
                      <a:endParaRPr lang="es-ES" dirty="0">
                        <a:solidFill>
                          <a:schemeClr val="bg1"/>
                        </a:solidFill>
                      </a:endParaRPr>
                    </a:p>
                  </a:txBody>
                  <a:tcPr/>
                </a:tc>
                <a:tc>
                  <a:txBody>
                    <a:bodyPr/>
                    <a:lstStyle/>
                    <a:p>
                      <a:r>
                        <a:rPr lang="es-ES" dirty="0" smtClean="0">
                          <a:solidFill>
                            <a:schemeClr val="bg1"/>
                          </a:solidFill>
                        </a:rPr>
                        <a:t>(52,300)</a:t>
                      </a:r>
                      <a:endParaRPr lang="es-ES" dirty="0">
                        <a:solidFill>
                          <a:schemeClr val="bg1"/>
                        </a:solidFill>
                      </a:endParaRPr>
                    </a:p>
                  </a:txBody>
                  <a:tcPr/>
                </a:tc>
                <a:tc>
                  <a:txBody>
                    <a:bodyPr/>
                    <a:lstStyle/>
                    <a:p>
                      <a:r>
                        <a:rPr lang="es-ES" dirty="0" smtClean="0">
                          <a:solidFill>
                            <a:schemeClr val="bg1"/>
                          </a:solidFill>
                        </a:rPr>
                        <a:t>(210,170)</a:t>
                      </a:r>
                      <a:endParaRPr lang="es-ES" dirty="0">
                        <a:solidFill>
                          <a:schemeClr val="bg1"/>
                        </a:solidFill>
                      </a:endParaRPr>
                    </a:p>
                  </a:txBody>
                  <a:tcPr/>
                </a:tc>
                <a:tc>
                  <a:txBody>
                    <a:bodyPr/>
                    <a:lstStyle/>
                    <a:p>
                      <a:r>
                        <a:rPr lang="es-ES" dirty="0" smtClean="0">
                          <a:solidFill>
                            <a:schemeClr val="bg1"/>
                          </a:solidFill>
                        </a:rPr>
                        <a:t>(0,0)</a:t>
                      </a:r>
                      <a:endParaRPr lang="es-ES" dirty="0">
                        <a:solidFill>
                          <a:schemeClr val="bg1"/>
                        </a:solidFill>
                      </a:endParaRPr>
                    </a:p>
                  </a:txBody>
                  <a:tcPr/>
                </a:tc>
                <a:tc>
                  <a:txBody>
                    <a:bodyPr/>
                    <a:lstStyle/>
                    <a:p>
                      <a:r>
                        <a:rPr lang="es-ES" dirty="0" smtClean="0">
                          <a:solidFill>
                            <a:schemeClr val="bg1"/>
                          </a:solidFill>
                        </a:rPr>
                        <a:t>(-200,-328)</a:t>
                      </a:r>
                      <a:endParaRPr lang="es-ES" dirty="0">
                        <a:solidFill>
                          <a:schemeClr val="bg1"/>
                        </a:solidFill>
                      </a:endParaRPr>
                    </a:p>
                  </a:txBody>
                  <a:tcPr/>
                </a:tc>
                <a:tc>
                  <a:txBody>
                    <a:bodyPr/>
                    <a:lstStyle/>
                    <a:p>
                      <a:r>
                        <a:rPr lang="es-ES" dirty="0" smtClean="0">
                          <a:solidFill>
                            <a:schemeClr val="bg1"/>
                          </a:solidFill>
                        </a:rPr>
                        <a:t>(492,124)</a:t>
                      </a:r>
                      <a:endParaRPr lang="es-ES" dirty="0">
                        <a:solidFill>
                          <a:schemeClr val="bg1"/>
                        </a:solidFill>
                      </a:endParaRPr>
                    </a:p>
                  </a:txBody>
                  <a:tcPr/>
                </a:tc>
                <a:tc>
                  <a:txBody>
                    <a:bodyPr/>
                    <a:lstStyle/>
                    <a:p>
                      <a:endParaRPr lang="es-ES" dirty="0">
                        <a:solidFill>
                          <a:schemeClr val="bg1"/>
                        </a:solidFil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541639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Circuito</Template>
  <TotalTime>3661</TotalTime>
  <Words>5507</Words>
  <Application>Microsoft Office PowerPoint</Application>
  <PresentationFormat>Presentación en pantalla (4:3)</PresentationFormat>
  <Paragraphs>2583</Paragraphs>
  <Slides>110</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110</vt:i4>
      </vt:variant>
    </vt:vector>
  </HeadingPairs>
  <TitlesOfParts>
    <vt:vector size="116" baseType="lpstr">
      <vt:lpstr>Arial</vt:lpstr>
      <vt:lpstr>Calibri</vt:lpstr>
      <vt:lpstr>Cambria Math</vt:lpstr>
      <vt:lpstr>Trebuchet MS</vt:lpstr>
      <vt:lpstr>Tw Cen MT</vt:lpstr>
      <vt:lpstr>Circuito</vt:lpstr>
      <vt:lpstr>GEOMETRIA</vt:lpstr>
      <vt:lpstr>Geometría</vt:lpstr>
      <vt:lpstr>Geometría Analítica.</vt:lpstr>
      <vt:lpstr>1. Vector. definición</vt:lpstr>
      <vt:lpstr>1. Vector. definición</vt:lpstr>
      <vt:lpstr>1. Vector. definición</vt:lpstr>
      <vt:lpstr>1. Vector. definición</vt:lpstr>
      <vt:lpstr>1. Vector. definición</vt:lpstr>
      <vt:lpstr>1. Vector. definición</vt:lpstr>
      <vt:lpstr>1. Vector. definición</vt:lpstr>
      <vt:lpstr>1. Vector. definición</vt:lpstr>
      <vt:lpstr>1. Vector. definición</vt:lpstr>
      <vt:lpstr>Presentación de PowerPoint</vt:lpstr>
      <vt:lpstr>Presentación de PowerPoint</vt:lpstr>
      <vt:lpstr>Presentación de PowerPoint</vt:lpstr>
      <vt:lpstr>2. Vector. OPERACIONES</vt:lpstr>
      <vt:lpstr>2. Vector. OPERACIONES</vt:lpstr>
      <vt:lpstr>2. Vector. OPERACIONES</vt:lpstr>
      <vt:lpstr>2. Vector. OPERACIONES</vt:lpstr>
      <vt:lpstr>2. Vector. OPERACIONES</vt:lpstr>
      <vt:lpstr>2. Vector. OPERACIONES</vt:lpstr>
      <vt:lpstr>Presentación de PowerPoint</vt:lpstr>
      <vt:lpstr>Presentación de PowerPoint</vt:lpstr>
      <vt:lpstr>Presentación de PowerPoint</vt:lpstr>
      <vt:lpstr>Presentación de PowerPoint</vt:lpstr>
      <vt:lpstr>Presentación de PowerPoint</vt:lpstr>
      <vt:lpstr>Presentación de PowerPoint</vt:lpstr>
      <vt:lpstr>3. Vector. OPERACIONES</vt:lpstr>
      <vt:lpstr>3. Vector. OPERACIONES</vt:lpstr>
      <vt:lpstr>3. Vector. OPERACIONES</vt:lpstr>
      <vt:lpstr>Presentación de PowerPoint</vt:lpstr>
      <vt:lpstr>Presentación de PowerPoint</vt:lpstr>
      <vt:lpstr>4. Vector. bases</vt:lpstr>
      <vt:lpstr>4. Vector. bases</vt:lpstr>
      <vt:lpstr>4. Vector. bases</vt:lpstr>
      <vt:lpstr>4. Vector. bases</vt:lpstr>
      <vt:lpstr>Presentación de PowerPoint</vt:lpstr>
      <vt:lpstr>Presentación de PowerPoint</vt:lpstr>
      <vt:lpstr>Presentación de PowerPoint</vt:lpstr>
      <vt:lpstr>Presentación de PowerPoint</vt:lpstr>
      <vt:lpstr>5. Vector. Tipos de bases</vt:lpstr>
      <vt:lpstr>5. Vector. Tipos de bases</vt:lpstr>
      <vt:lpstr>5. Vector. Tipos de bases</vt:lpstr>
      <vt:lpstr>5. Vector. Tipos de bases</vt:lpstr>
      <vt:lpstr>5. Vector. Tipos de bases</vt:lpstr>
      <vt:lpstr>Presentación de PowerPoint</vt:lpstr>
      <vt:lpstr>Presentación de PowerPoint</vt:lpstr>
      <vt:lpstr>6* Operaciones con vectores. Producto escalar !!</vt:lpstr>
      <vt:lpstr>6* Operaciones con vectores. Producto escalar</vt:lpstr>
      <vt:lpstr>Presentación de PowerPoint</vt:lpstr>
      <vt:lpstr>Presentación de PowerPoint</vt:lpstr>
      <vt:lpstr>Presentación de PowerPoint</vt:lpstr>
      <vt:lpstr>Presentación de PowerPoint</vt:lpstr>
      <vt:lpstr>Presentación de PowerPoint</vt:lpstr>
      <vt:lpstr>7. Segmentos y rectas</vt:lpstr>
      <vt:lpstr>7. Segmentos y rectas</vt:lpstr>
      <vt:lpstr>7. Segmentos y rectas</vt:lpstr>
      <vt:lpstr>7. Segmentos y rectas</vt:lpstr>
      <vt:lpstr>7. Segmentos y rectas</vt:lpstr>
      <vt:lpstr>7. Segmentos y rectas</vt:lpstr>
      <vt:lpstr>Presentación de PowerPoint</vt:lpstr>
      <vt:lpstr>Presentación de PowerPoint</vt:lpstr>
      <vt:lpstr>Presentación de PowerPoint</vt:lpstr>
      <vt:lpstr>Presentación de PowerPoint</vt:lpstr>
      <vt:lpstr>Presentación de PowerPoint</vt:lpstr>
      <vt:lpstr>8. RECTAS II. Ecuación paramétrica</vt:lpstr>
      <vt:lpstr>8. RECTAS II. Ecuación paramétrica</vt:lpstr>
      <vt:lpstr>8. RECTAS III. Ecuación CONTINUA</vt:lpstr>
      <vt:lpstr>8. RECTAS III. Ecuación CONTINUA</vt:lpstr>
      <vt:lpstr>8. RECTAS III. Ecuación CONTINUA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9. RECTAS IV. Ecuación GENERAL</vt:lpstr>
      <vt:lpstr>9. RECTAS IV. Ecuación GENERAL</vt:lpstr>
      <vt:lpstr>9. RECTAS IV. Ecuación GENERAL</vt:lpstr>
      <vt:lpstr>9. RECTAS V. Ecuación EXPLÍCITA</vt:lpstr>
      <vt:lpstr>9. RECTAS V. Ecuación EXPLÍCITA</vt:lpstr>
      <vt:lpstr>Presentación de PowerPoint</vt:lpstr>
      <vt:lpstr>Presentación de PowerPoint</vt:lpstr>
      <vt:lpstr>Presentación de PowerPoint</vt:lpstr>
      <vt:lpstr>Presentación de PowerPoint</vt:lpstr>
      <vt:lpstr>10. RECTAS VI. Ecuación PTO-Pendiente</vt:lpstr>
      <vt:lpstr>10. RECTAS</vt:lpstr>
      <vt:lpstr>11. Posiciones relativas</vt:lpstr>
      <vt:lpstr>11. Posiciones relativas</vt:lpstr>
      <vt:lpstr>11. Posiciones relativas</vt:lpstr>
      <vt:lpstr>11. Rectas paralelas y perpendiculares</vt:lpstr>
      <vt:lpstr>11. Rectas paralelas y perpendiculares</vt:lpstr>
      <vt:lpstr>11. Rectas paralelas y perpendiculares</vt:lpstr>
      <vt:lpstr>11. Rectas paralelas y perpendiculares</vt:lpstr>
      <vt:lpstr>Presentación de PowerPoint</vt:lpstr>
      <vt:lpstr>Presentación de PowerPoint</vt:lpstr>
      <vt:lpstr>Presentación de PowerPoint</vt:lpstr>
      <vt:lpstr>Presentación de PowerPoint</vt:lpstr>
      <vt:lpstr>Presentación de PowerPoint</vt:lpstr>
      <vt:lpstr>12. Distancias</vt:lpstr>
      <vt:lpstr>12. Ecuación de la circunferencia</vt:lpstr>
      <vt:lpstr>12. Ecuación de la circunferencia</vt:lpstr>
      <vt:lpstr>12. Ecuación de la circunferencia</vt:lpstr>
      <vt:lpstr>12. Ecuación de la circunferencia</vt:lpstr>
      <vt:lpstr>Presentación de PowerPoint</vt:lpstr>
      <vt:lpstr>Presentación de PowerPoint</vt:lpstr>
      <vt:lpstr>Presentación de PowerPoint</vt:lpstr>
      <vt:lpstr>Presentación de PowerPoint</vt:lpstr>
      <vt:lpstr>13. Otros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Victor Concejero Sanz</dc:creator>
  <cp:lastModifiedBy>Victor</cp:lastModifiedBy>
  <cp:revision>103</cp:revision>
  <dcterms:created xsi:type="dcterms:W3CDTF">2013-12-23T12:04:03Z</dcterms:created>
  <dcterms:modified xsi:type="dcterms:W3CDTF">2019-03-25T20:46:31Z</dcterms:modified>
</cp:coreProperties>
</file>